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theme/theme2.xml" ContentType="application/vnd.openxmlformats-officedocument.theme+xml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charts/chart1.xml" ContentType="application/vnd.openxmlformats-officedocument.drawingml.chart+xml"/>
  <Override PartName="/ppt/media/image17.jpeg" ContentType="image/jpe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29.jpeg" ContentType="image/jpeg"/>
  <Override PartName="/ppt/media/image30.jpeg" ContentType="image/jpeg"/>
  <Override PartName="/ppt/media/image31.jpeg" ContentType="image/jpeg"/>
  <Override PartName="/ppt/media/image32.jpeg" ContentType="image/jpeg"/>
  <Override PartName="/ppt/media/image33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9906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 b="def" i="def"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 b="def" i="def"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 b="def" i="def"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charts/_rels/chart1.xml.rels><?xml version="1.0" encoding="UTF-8" standalone="yes"?><Relationships xmlns="http://schemas.openxmlformats.org/package/2006/relationships"><Relationship Id="rId1" Type="http://schemas.openxmlformats.org/officeDocument/2006/relationships/package" Target="../embeddings/Microsoft_Excel_Sheet1.xlsx"/></Relationships>
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roundedCorners val="0"/>
  <c:chart>
    <c:autoTitleDeleted val="1"/>
    <c:plotArea>
      <c:layout>
        <c:manualLayout>
          <c:layoutTarget val="inner"/>
          <c:xMode val="edge"/>
          <c:yMode val="edge"/>
          <c:x val="0.005"/>
          <c:y val="0.005"/>
          <c:w val="0.43003"/>
          <c:h val="0.9875"/>
        </c:manualLayout>
      </c:layout>
      <c:pie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/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explosion val="0"/>
          <c:dPt>
            <c:idx val="0"/>
            <c:explosion val="0"/>
            <c:spPr>
              <a:solidFill>
                <a:schemeClr val="accent1"/>
              </a:solidFill>
              <a:ln w="12700" cap="flat">
                <a:noFill/>
                <a:miter lim="400000"/>
              </a:ln>
              <a:effectLst/>
            </c:spPr>
          </c:dPt>
          <c:dPt>
            <c:idx val="1"/>
            <c:explosion val="0"/>
            <c:spPr>
              <a:solidFill>
                <a:schemeClr val="accent2"/>
              </a:solidFill>
              <a:ln w="12700" cap="flat">
                <a:noFill/>
                <a:miter lim="400000"/>
              </a:ln>
              <a:effectLst/>
            </c:spPr>
          </c:dPt>
          <c:dPt>
            <c:idx val="2"/>
            <c:explosion val="0"/>
            <c:spPr>
              <a:solidFill>
                <a:schemeClr val="accent3"/>
              </a:solidFill>
              <a:ln w="12700" cap="flat">
                <a:noFill/>
                <a:miter lim="400000"/>
              </a:ln>
              <a:effectLst/>
            </c:spPr>
          </c:dPt>
          <c:dLbls>
            <c:dLbl>
              <c:idx val="0"/>
              <c:numFmt formatCode="0.0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1"/>
              <c:numFmt formatCode="0.0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dLbl>
              <c:idx val="2"/>
              <c:numFmt formatCode="0.00%" sourceLinked="0"/>
              <c:txPr>
                <a:bodyPr/>
                <a:lstStyle/>
                <a:p>
                  <a:pPr>
                    <a:defRPr b="0" i="0" strike="noStrike" sz="1000" u="none">
                      <a:solidFill>
                        <a:srgbClr val="000000"/>
                      </a:solidFill>
                      <a:latin typeface="Calibri"/>
                    </a:defRPr>
                  </a:pPr>
                </a:p>
              </c:txPr>
              <c:dLblPos val="inEnd"/>
              <c:showLegendKey val="0"/>
              <c:showVal val="0"/>
              <c:showCatName val="0"/>
              <c:showSerName val="0"/>
              <c:showPercent val="0"/>
              <c:showBubbleSize val="0"/>
            </c:dLbl>
            <c:numFmt formatCode="0.00%" sourceLinked="0"/>
            <c:txPr>
              <a:bodyPr/>
              <a:lstStyle/>
              <a:p>
                <a:pPr>
                  <a:defRPr b="0" i="0" strike="noStrike" sz="1000" u="none">
                    <a:solidFill>
                      <a:srgbClr val="000000"/>
                    </a:solidFill>
                    <a:latin typeface="Calibri"/>
                  </a:defRPr>
                </a:pPr>
              </a:p>
            </c:txPr>
            <c:dLblPos val="inEnd"/>
            <c:showLegendKey val="0"/>
            <c:showVal val="0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Sheet1!$B$1:$D$1</c:f>
              <c:strCache>
                <c:ptCount val="3"/>
                <c:pt idx="0">
                  <c:v>Urban communities</c:v>
                </c:pt>
                <c:pt idx="1">
                  <c:v>Peri-urban communities</c:v>
                </c:pt>
                <c:pt idx="2">
                  <c:v>Rural communities</c:v>
                </c:pt>
              </c:strCache>
            </c:strRef>
          </c:cat>
          <c:val>
            <c:numRef>
              <c:f>Sheet1!$B$2:$D$2</c:f>
              <c:numCache>
                <c:ptCount val="3"/>
                <c:pt idx="0">
                  <c:v>0.095000</c:v>
                </c:pt>
                <c:pt idx="1">
                  <c:v>0.143000</c:v>
                </c:pt>
                <c:pt idx="2">
                  <c:v>0.762000</c:v>
                </c:pt>
              </c:numCache>
            </c:numRef>
          </c:val>
        </c:ser>
        <c:firstSliceAng val="0"/>
      </c:pie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.544858"/>
          <c:y val="0.418108"/>
          <c:w val="0.455142"/>
          <c:h val="0.305309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b="0" i="0" strike="noStrike" sz="1200" u="none">
              <a:solidFill>
                <a:srgbClr val="000000"/>
              </a:solidFill>
              <a:latin typeface="Calibri"/>
            </a:defRPr>
          </a:pPr>
        </a:p>
      </c:txPr>
    </c:legend>
    <c:plotVisOnly val="1"/>
    <c:dispBlanksAs val="gap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Shape 33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32" name="Shape 33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n-lt"/>
        <a:ea typeface="+mn-ea"/>
        <a:cs typeface="+mn-cs"/>
        <a:sym typeface="Calibri"/>
      </a:defRPr>
    </a:lvl1pPr>
    <a:lvl2pPr indent="228600" latinLnBrk="0">
      <a:defRPr sz="1200">
        <a:latin typeface="+mn-lt"/>
        <a:ea typeface="+mn-ea"/>
        <a:cs typeface="+mn-cs"/>
        <a:sym typeface="Calibri"/>
      </a:defRPr>
    </a:lvl2pPr>
    <a:lvl3pPr indent="457200" latinLnBrk="0">
      <a:defRPr sz="1200">
        <a:latin typeface="+mn-lt"/>
        <a:ea typeface="+mn-ea"/>
        <a:cs typeface="+mn-cs"/>
        <a:sym typeface="Calibri"/>
      </a:defRPr>
    </a:lvl3pPr>
    <a:lvl4pPr indent="685800" latinLnBrk="0">
      <a:defRPr sz="1200">
        <a:latin typeface="+mn-lt"/>
        <a:ea typeface="+mn-ea"/>
        <a:cs typeface="+mn-cs"/>
        <a:sym typeface="Calibri"/>
      </a:defRPr>
    </a:lvl4pPr>
    <a:lvl5pPr indent="914400" latinLnBrk="0">
      <a:defRPr sz="1200">
        <a:latin typeface="+mn-lt"/>
        <a:ea typeface="+mn-ea"/>
        <a:cs typeface="+mn-cs"/>
        <a:sym typeface="Calibri"/>
      </a:defRPr>
    </a:lvl5pPr>
    <a:lvl6pPr indent="1143000" latinLnBrk="0">
      <a:defRPr sz="1200">
        <a:latin typeface="+mn-lt"/>
        <a:ea typeface="+mn-ea"/>
        <a:cs typeface="+mn-cs"/>
        <a:sym typeface="Calibri"/>
      </a:defRPr>
    </a:lvl6pPr>
    <a:lvl7pPr indent="1371600" latinLnBrk="0">
      <a:defRPr sz="1200">
        <a:latin typeface="+mn-lt"/>
        <a:ea typeface="+mn-ea"/>
        <a:cs typeface="+mn-cs"/>
        <a:sym typeface="Calibri"/>
      </a:defRPr>
    </a:lvl7pPr>
    <a:lvl8pPr indent="1600200" latinLnBrk="0">
      <a:defRPr sz="1200">
        <a:latin typeface="+mn-lt"/>
        <a:ea typeface="+mn-ea"/>
        <a:cs typeface="+mn-cs"/>
        <a:sym typeface="Calibri"/>
      </a:defRPr>
    </a:lvl8pPr>
    <a:lvl9pPr indent="18288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/>
          <p:nvPr>
            <p:ph type="title"/>
          </p:nvPr>
        </p:nvSpPr>
        <p:spPr>
          <a:xfrm>
            <a:off x="742950" y="2130425"/>
            <a:ext cx="8420100" cy="14700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13" name="Shape 13"/>
          <p:cNvSpPr/>
          <p:nvPr>
            <p:ph type="body" sz="quarter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/>
            <a:r>
              <a:t>Click to edit Master subtitle style</a:t>
            </a:r>
          </a:p>
        </p:txBody>
      </p:sp>
      <p:sp>
        <p:nvSpPr>
          <p:cNvPr id="14" name="Shape 1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>
            <p:ph type="title"/>
          </p:nvPr>
        </p:nvSpPr>
        <p:spPr>
          <a:xfrm>
            <a:off x="2360711" y="274638"/>
            <a:ext cx="5400601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94" name="Shape 94"/>
          <p:cNvSpPr/>
          <p:nvPr>
            <p:ph type="body" idx="1"/>
          </p:nvPr>
        </p:nvSpPr>
        <p:spPr>
          <a:xfrm>
            <a:off x="495300" y="1600200"/>
            <a:ext cx="89154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95" name="Shape 95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/>
          <p:nvPr>
            <p:ph type="title"/>
          </p:nvPr>
        </p:nvSpPr>
        <p:spPr>
          <a:xfrm>
            <a:off x="7181850" y="274639"/>
            <a:ext cx="222885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103" name="Shape 103"/>
          <p:cNvSpPr/>
          <p:nvPr>
            <p:ph type="body" idx="1"/>
          </p:nvPr>
        </p:nvSpPr>
        <p:spPr>
          <a:xfrm>
            <a:off x="495300" y="274639"/>
            <a:ext cx="652145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4" name="Shape 104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>
            <p:ph type="body" idx="1"/>
          </p:nvPr>
        </p:nvSpPr>
        <p:spPr>
          <a:xfrm>
            <a:off x="328103" y="1844824"/>
            <a:ext cx="9247697" cy="4545177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5pPr marL="1509077" indent="-434340">
              <a:buChar char="–"/>
            </a:lvl5pPr>
            <a:lvl6pPr marL="1785937" indent="-457199">
              <a:buChar char="–"/>
            </a:lvl6pPr>
            <a:lvl7pPr marL="2052638" indent="-457200">
              <a:buChar char="–"/>
            </a:lvl7pPr>
            <a:lvl8pPr marL="2332038" indent="-457200">
              <a:buChar char="–"/>
            </a:lvl8pPr>
            <a:lvl9pPr marL="2598738" indent="-457200">
              <a:buChar char="–"/>
            </a:lvl9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  <a:p>
            <a:pPr lvl="5"/>
            <a:r>
              <a:t>Sixth level</a:t>
            </a:r>
          </a:p>
          <a:p>
            <a:pPr lvl="6"/>
            <a:r>
              <a:t>Seventh level</a:t>
            </a:r>
          </a:p>
          <a:p>
            <a:pPr lvl="7"/>
            <a:r>
              <a:t>Eighth level</a:t>
            </a:r>
          </a:p>
          <a:p>
            <a:pPr lvl="8"/>
            <a:r>
              <a:t>Ninth level</a:t>
            </a:r>
          </a:p>
        </p:txBody>
      </p:sp>
      <p:sp>
        <p:nvSpPr>
          <p:cNvPr id="112" name="Shape 112"/>
          <p:cNvSpPr/>
          <p:nvPr>
            <p:ph type="title"/>
          </p:nvPr>
        </p:nvSpPr>
        <p:spPr>
          <a:xfrm>
            <a:off x="327601" y="999899"/>
            <a:ext cx="8295301" cy="35902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title style</a:t>
            </a:r>
          </a:p>
        </p:txBody>
      </p:sp>
      <p:pic>
        <p:nvPicPr>
          <p:cNvPr id="113" name="image2.jpg" descr="136469 Logo IFRC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4491" y="479694"/>
            <a:ext cx="1706841" cy="19539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image3.jpg" descr="136469 Logo II Blue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963131" y="296176"/>
            <a:ext cx="453202" cy="540537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image4.jpg" descr="136469 Logo Practical Actio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423995" y="347565"/>
            <a:ext cx="1271957" cy="4691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16" name="image5.jpg" descr="136469 Logo Wharto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00960" y="424012"/>
            <a:ext cx="1404968" cy="284865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17"/>
          <p:cNvSpPr/>
          <p:nvPr>
            <p:ph type="sldNum" sz="quarter" idx="2"/>
          </p:nvPr>
        </p:nvSpPr>
        <p:spPr>
          <a:xfrm>
            <a:off x="9296376" y="6566399"/>
            <a:ext cx="258625" cy="248306"/>
          </a:xfrm>
          <a:prstGeom prst="rect">
            <a:avLst/>
          </a:prstGeom>
        </p:spPr>
        <p:txBody>
          <a:bodyPr anchor="t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-81" y="6727600"/>
            <a:ext cx="9906001" cy="13040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45719" rIns="45719" anchor="ctr"/>
          <a:lstStyle/>
          <a:p>
            <a:pPr/>
          </a:p>
        </p:txBody>
      </p:sp>
      <p:sp>
        <p:nvSpPr>
          <p:cNvPr id="125" name="Shape 125"/>
          <p:cNvSpPr/>
          <p:nvPr>
            <p:ph type="title"/>
          </p:nvPr>
        </p:nvSpPr>
        <p:spPr>
          <a:xfrm>
            <a:off x="337675" y="593366"/>
            <a:ext cx="9230650" cy="9432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7268" tIns="107268" rIns="107268" bIns="107268" anchor="t"/>
          <a:lstStyle/>
          <a:p>
            <a:pPr/>
            <a:r>
              <a:t>Click to add title</a:t>
            </a:r>
          </a:p>
        </p:txBody>
      </p:sp>
      <p:sp>
        <p:nvSpPr>
          <p:cNvPr id="126" name="Shape 126"/>
          <p:cNvSpPr/>
          <p:nvPr>
            <p:ph type="body" idx="1"/>
          </p:nvPr>
        </p:nvSpPr>
        <p:spPr>
          <a:xfrm>
            <a:off x="337675" y="1688432"/>
            <a:ext cx="9230650" cy="44036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7268" tIns="107268" rIns="107268" bIns="107268"/>
          <a:lstStyle>
            <a:lvl1pPr>
              <a:spcBef>
                <a:spcPts val="0"/>
              </a:spcBef>
            </a:lvl1pPr>
          </a:lstStyle>
          <a:p>
            <a:pPr/>
            <a:r>
              <a:t>Click to add text</a:t>
            </a:r>
          </a:p>
        </p:txBody>
      </p:sp>
      <p:sp>
        <p:nvSpPr>
          <p:cNvPr id="127" name="Shape 127"/>
          <p:cNvSpPr/>
          <p:nvPr>
            <p:ph type="sldNum" sz="quarter" idx="2"/>
          </p:nvPr>
        </p:nvSpPr>
        <p:spPr>
          <a:xfrm>
            <a:off x="9391198" y="6294319"/>
            <a:ext cx="381722" cy="371404"/>
          </a:xfrm>
          <a:prstGeom prst="rect">
            <a:avLst/>
          </a:prstGeom>
        </p:spPr>
        <p:txBody>
          <a:bodyPr lIns="107268" tIns="107268" rIns="107268" bIns="107268"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/>
          <p:nvPr>
            <p:ph type="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135" name="Shape 135"/>
          <p:cNvSpPr/>
          <p:nvPr>
            <p:ph type="body" sz="quarter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/>
            <a:r>
              <a:t>Haga clic para modificar el estilo de subtítulo del patrón</a:t>
            </a:r>
          </a:p>
        </p:txBody>
      </p:sp>
      <p:sp>
        <p:nvSpPr>
          <p:cNvPr id="136" name="Shape 136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144" name="Shape 144"/>
          <p:cNvSpPr/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45" name="Shape 145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type="title"/>
          </p:nvPr>
        </p:nvSpPr>
        <p:spPr>
          <a:xfrm>
            <a:off x="782637" y="4406900"/>
            <a:ext cx="8420101" cy="13620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algn="l">
              <a:defRPr cap="all" sz="40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153" name="Shape 153"/>
          <p:cNvSpPr/>
          <p:nvPr>
            <p:ph type="body" sz="quarter" idx="1"/>
          </p:nvPr>
        </p:nvSpPr>
        <p:spPr>
          <a:xfrm>
            <a:off x="782637" y="2906713"/>
            <a:ext cx="84201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/>
            <a:r>
              <a:t>Haga clic para modificar el estilo de texto del patrón</a:t>
            </a:r>
          </a:p>
        </p:txBody>
      </p:sp>
      <p:sp>
        <p:nvSpPr>
          <p:cNvPr id="154" name="Shape 154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Shape 161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162" name="Shape 162"/>
          <p:cNvSpPr/>
          <p:nvPr>
            <p:ph type="body"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000000"/>
                </a:solidFill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000000"/>
                </a:solidFill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000000"/>
                </a:solidFill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000000"/>
                </a:solidFill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63" name="Shape 163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171" name="Shape 171"/>
          <p:cNvSpPr/>
          <p:nvPr>
            <p:ph type="body" sz="quarter" idx="1"/>
          </p:nvPr>
        </p:nvSpPr>
        <p:spPr>
          <a:xfrm>
            <a:off x="495300" y="1535112"/>
            <a:ext cx="4376738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texto del patrón</a:t>
            </a:r>
          </a:p>
        </p:txBody>
      </p:sp>
      <p:sp>
        <p:nvSpPr>
          <p:cNvPr id="172" name="Shape 172"/>
          <p:cNvSpPr/>
          <p:nvPr>
            <p:ph type="body" sz="quarter" idx="13"/>
          </p:nvPr>
        </p:nvSpPr>
        <p:spPr>
          <a:xfrm>
            <a:off x="5032375" y="1535112"/>
            <a:ext cx="437832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</a:p>
        </p:txBody>
      </p:sp>
      <p:sp>
        <p:nvSpPr>
          <p:cNvPr id="173" name="Shape 173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181" name="Shape 181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/>
          <p:nvPr>
            <p:ph type="title"/>
          </p:nvPr>
        </p:nvSpPr>
        <p:spPr>
          <a:xfrm>
            <a:off x="2360711" y="332656"/>
            <a:ext cx="5400601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22" name="Shape 22"/>
          <p:cNvSpPr/>
          <p:nvPr>
            <p:ph type="body" idx="1"/>
          </p:nvPr>
        </p:nvSpPr>
        <p:spPr>
          <a:xfrm>
            <a:off x="495300" y="1600200"/>
            <a:ext cx="891540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23" name="Shape 23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Shape 188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/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196" name="Shape 196"/>
          <p:cNvSpPr/>
          <p:nvPr>
            <p:ph type="body"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197" name="Shape 197"/>
          <p:cNvSpPr/>
          <p:nvPr>
            <p:ph type="body" sz="half" idx="13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198" name="Shape 198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type="title"/>
          </p:nvPr>
        </p:nvSpPr>
        <p:spPr>
          <a:xfrm>
            <a:off x="1941513" y="4800600"/>
            <a:ext cx="59436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06" name="Shape 206"/>
          <p:cNvSpPr/>
          <p:nvPr>
            <p:ph type="pic" sz="half" idx="13"/>
          </p:nvPr>
        </p:nvSpPr>
        <p:spPr>
          <a:xfrm>
            <a:off x="1941513" y="612775"/>
            <a:ext cx="59436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207" name="Shape 207"/>
          <p:cNvSpPr/>
          <p:nvPr>
            <p:ph type="body" sz="quarter" idx="1"/>
          </p:nvPr>
        </p:nvSpPr>
        <p:spPr>
          <a:xfrm>
            <a:off x="1941513" y="5367337"/>
            <a:ext cx="59436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texto del patrón</a:t>
            </a:r>
          </a:p>
        </p:txBody>
      </p:sp>
      <p:sp>
        <p:nvSpPr>
          <p:cNvPr id="208" name="Shape 208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16" name="Shape 216"/>
          <p:cNvSpPr/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17" name="Shape 217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/>
          <p:nvPr>
            <p:ph type="title"/>
          </p:nvPr>
        </p:nvSpPr>
        <p:spPr>
          <a:xfrm>
            <a:off x="7181850" y="274638"/>
            <a:ext cx="222885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25" name="Shape 225"/>
          <p:cNvSpPr/>
          <p:nvPr>
            <p:ph type="body" idx="1"/>
          </p:nvPr>
        </p:nvSpPr>
        <p:spPr>
          <a:xfrm>
            <a:off x="495300" y="274638"/>
            <a:ext cx="653415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26" name="Shape 226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/>
          <p:nvPr>
            <p:ph type="title"/>
          </p:nvPr>
        </p:nvSpPr>
        <p:spPr>
          <a:xfrm>
            <a:off x="742950" y="2130425"/>
            <a:ext cx="8420100" cy="147002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34" name="Shape 234"/>
          <p:cNvSpPr/>
          <p:nvPr>
            <p:ph type="body" sz="quarter" idx="1"/>
          </p:nvPr>
        </p:nvSpPr>
        <p:spPr>
          <a:xfrm>
            <a:off x="1485900" y="3886200"/>
            <a:ext cx="6934200" cy="17526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</a:lstStyle>
          <a:p>
            <a:pPr/>
            <a:r>
              <a:t>Haga clic para modificar el estilo de subtítulo del patrón</a:t>
            </a:r>
          </a:p>
        </p:txBody>
      </p:sp>
      <p:sp>
        <p:nvSpPr>
          <p:cNvPr id="235" name="Shape 235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43" name="Shape 243"/>
          <p:cNvSpPr/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44" name="Shape 244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/>
          <p:nvPr>
            <p:ph type="title"/>
          </p:nvPr>
        </p:nvSpPr>
        <p:spPr>
          <a:xfrm>
            <a:off x="782637" y="4406900"/>
            <a:ext cx="8420101" cy="136207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algn="l">
              <a:defRPr cap="all" sz="40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52" name="Shape 252"/>
          <p:cNvSpPr/>
          <p:nvPr>
            <p:ph type="body" sz="quarter" idx="1"/>
          </p:nvPr>
        </p:nvSpPr>
        <p:spPr>
          <a:xfrm>
            <a:off x="782637" y="2906713"/>
            <a:ext cx="84201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/>
            <a:r>
              <a:t>Haga clic para modificar el estilo de texto del patrón</a:t>
            </a:r>
          </a:p>
        </p:txBody>
      </p:sp>
      <p:sp>
        <p:nvSpPr>
          <p:cNvPr id="253" name="Shape 253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Shape 260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61" name="Shape 261"/>
          <p:cNvSpPr/>
          <p:nvPr>
            <p:ph type="body" sz="half" idx="1"/>
          </p:nvPr>
        </p:nvSpPr>
        <p:spPr>
          <a:xfrm>
            <a:off x="495300" y="1600200"/>
            <a:ext cx="43815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ts val="600"/>
              </a:spcBef>
              <a:defRPr sz="2800">
                <a:solidFill>
                  <a:srgbClr val="000000"/>
                </a:solidFill>
              </a:defRPr>
            </a:lvl1pPr>
            <a:lvl2pPr marL="790575" indent="-333375">
              <a:spcBef>
                <a:spcPts val="600"/>
              </a:spcBef>
              <a:defRPr sz="2800">
                <a:solidFill>
                  <a:srgbClr val="000000"/>
                </a:solidFill>
              </a:defRPr>
            </a:lvl2pPr>
            <a:lvl3pPr marL="1234439" indent="-320039">
              <a:spcBef>
                <a:spcPts val="600"/>
              </a:spcBef>
              <a:defRPr sz="2800">
                <a:solidFill>
                  <a:srgbClr val="000000"/>
                </a:solidFill>
              </a:defRPr>
            </a:lvl3pPr>
            <a:lvl4pPr marL="1727200" indent="-355600">
              <a:spcBef>
                <a:spcPts val="600"/>
              </a:spcBef>
              <a:defRPr sz="2800">
                <a:solidFill>
                  <a:srgbClr val="000000"/>
                </a:solidFill>
              </a:defRPr>
            </a:lvl4pPr>
            <a:lvl5pPr marL="2184400" indent="-355600">
              <a:spcBef>
                <a:spcPts val="600"/>
              </a:spcBef>
              <a:defRPr sz="2800"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62" name="Shape 262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70" name="Shape 270"/>
          <p:cNvSpPr/>
          <p:nvPr>
            <p:ph type="body" sz="quarter" idx="1"/>
          </p:nvPr>
        </p:nvSpPr>
        <p:spPr>
          <a:xfrm>
            <a:off x="495300" y="1535112"/>
            <a:ext cx="4376738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texto del patrón</a:t>
            </a:r>
          </a:p>
        </p:txBody>
      </p:sp>
      <p:sp>
        <p:nvSpPr>
          <p:cNvPr id="271" name="Shape 271"/>
          <p:cNvSpPr/>
          <p:nvPr>
            <p:ph type="body" sz="quarter" idx="13"/>
          </p:nvPr>
        </p:nvSpPr>
        <p:spPr>
          <a:xfrm>
            <a:off x="5032375" y="1535112"/>
            <a:ext cx="437832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>
                <a:solidFill>
                  <a:srgbClr val="000000"/>
                </a:solidFill>
              </a:defRPr>
            </a:pPr>
          </a:p>
        </p:txBody>
      </p:sp>
      <p:sp>
        <p:nvSpPr>
          <p:cNvPr id="272" name="Shape 272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>
            <p:ph type="title"/>
          </p:nvPr>
        </p:nvSpPr>
        <p:spPr>
          <a:xfrm>
            <a:off x="782506" y="4406901"/>
            <a:ext cx="8420101" cy="136207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 algn="l">
              <a:defRPr cap="all" sz="4000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31" name="Shape 31"/>
          <p:cNvSpPr/>
          <p:nvPr>
            <p:ph type="body" sz="quarter" idx="1"/>
          </p:nvPr>
        </p:nvSpPr>
        <p:spPr>
          <a:xfrm>
            <a:off x="782506" y="2906713"/>
            <a:ext cx="8420101" cy="150018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spcBef>
                <a:spcPts val="400"/>
              </a:spcBef>
              <a:buSzTx/>
              <a:buFontTx/>
              <a:buNone/>
              <a:defRPr sz="2000">
                <a:solidFill>
                  <a:srgbClr val="888888"/>
                </a:solidFill>
              </a:defRPr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32" name="Shape 32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80" name="Shape 280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Shape 287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type="title"/>
          </p:nvPr>
        </p:nvSpPr>
        <p:spPr>
          <a:xfrm>
            <a:off x="495300" y="273050"/>
            <a:ext cx="3259138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295" name="Shape 295"/>
          <p:cNvSpPr/>
          <p:nvPr>
            <p:ph type="body" idx="1"/>
          </p:nvPr>
        </p:nvSpPr>
        <p:spPr>
          <a:xfrm>
            <a:off x="3873500" y="273050"/>
            <a:ext cx="5537200" cy="585311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296" name="Shape 296"/>
          <p:cNvSpPr/>
          <p:nvPr>
            <p:ph type="body" sz="half" idx="13"/>
          </p:nvPr>
        </p:nvSpPr>
        <p:spPr>
          <a:xfrm>
            <a:off x="495300" y="1435100"/>
            <a:ext cx="3259138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pPr>
          </a:p>
        </p:txBody>
      </p:sp>
      <p:sp>
        <p:nvSpPr>
          <p:cNvPr id="297" name="Shape 297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Shape 304"/>
          <p:cNvSpPr/>
          <p:nvPr>
            <p:ph type="title"/>
          </p:nvPr>
        </p:nvSpPr>
        <p:spPr>
          <a:xfrm>
            <a:off x="1941513" y="4800600"/>
            <a:ext cx="59436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algn="l">
              <a:defRPr sz="20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305" name="Shape 305"/>
          <p:cNvSpPr/>
          <p:nvPr>
            <p:ph type="pic" sz="half" idx="13"/>
          </p:nvPr>
        </p:nvSpPr>
        <p:spPr>
          <a:xfrm>
            <a:off x="1941513" y="612775"/>
            <a:ext cx="59436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306" name="Shape 306"/>
          <p:cNvSpPr/>
          <p:nvPr>
            <p:ph type="body" sz="quarter" idx="1"/>
          </p:nvPr>
        </p:nvSpPr>
        <p:spPr>
          <a:xfrm>
            <a:off x="1941513" y="5367337"/>
            <a:ext cx="59436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texto del patrón</a:t>
            </a:r>
          </a:p>
        </p:txBody>
      </p:sp>
      <p:sp>
        <p:nvSpPr>
          <p:cNvPr id="307" name="Shape 307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/>
          <p:nvPr>
            <p:ph type="title"/>
          </p:nvPr>
        </p:nvSpPr>
        <p:spPr>
          <a:xfrm>
            <a:off x="495300" y="274638"/>
            <a:ext cx="8915400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315" name="Shape 315"/>
          <p:cNvSpPr/>
          <p:nvPr>
            <p:ph type="body" idx="1"/>
          </p:nvPr>
        </p:nvSpPr>
        <p:spPr>
          <a:xfrm>
            <a:off x="495300" y="1600200"/>
            <a:ext cx="8915400" cy="45259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316" name="Shape 316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0" showMasterPhAnim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type="title"/>
          </p:nvPr>
        </p:nvSpPr>
        <p:spPr>
          <a:xfrm>
            <a:off x="7181850" y="274638"/>
            <a:ext cx="222885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Haga clic para modificar el estilo de título del patrón</a:t>
            </a:r>
          </a:p>
        </p:txBody>
      </p:sp>
      <p:sp>
        <p:nvSpPr>
          <p:cNvPr id="324" name="Shape 324"/>
          <p:cNvSpPr/>
          <p:nvPr>
            <p:ph type="body" idx="1"/>
          </p:nvPr>
        </p:nvSpPr>
        <p:spPr>
          <a:xfrm>
            <a:off x="495300" y="274638"/>
            <a:ext cx="6534150" cy="585152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/>
            <a:r>
              <a:t>Haga clic para modificar el estilo de texto del patrón</a:t>
            </a:r>
          </a:p>
          <a:p>
            <a:pPr lvl="1"/>
            <a:r>
              <a:t>Segundo nivel</a:t>
            </a:r>
          </a:p>
          <a:p>
            <a:pPr lvl="2"/>
            <a:r>
              <a:t>Tercer nivel</a:t>
            </a:r>
          </a:p>
          <a:p>
            <a:pPr lvl="3"/>
            <a:r>
              <a:t>Cuarto nivel</a:t>
            </a:r>
          </a:p>
          <a:p>
            <a:pPr lvl="4"/>
            <a:r>
              <a:t>Quinto nivel</a:t>
            </a:r>
          </a:p>
        </p:txBody>
      </p:sp>
      <p:sp>
        <p:nvSpPr>
          <p:cNvPr id="325" name="Shape 325"/>
          <p:cNvSpPr/>
          <p:nvPr>
            <p:ph type="sldNum" sz="quarter" idx="2"/>
          </p:nvPr>
        </p:nvSpPr>
        <p:spPr>
          <a:xfrm>
            <a:off x="9152076" y="6414760"/>
            <a:ext cx="258624" cy="248305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/>
          <p:nvPr>
            <p:ph type="title"/>
          </p:nvPr>
        </p:nvSpPr>
        <p:spPr>
          <a:xfrm>
            <a:off x="2360711" y="274638"/>
            <a:ext cx="5400601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40" name="Shape 40"/>
          <p:cNvSpPr/>
          <p:nvPr>
            <p:ph type="body" sz="half" idx="1"/>
          </p:nvPr>
        </p:nvSpPr>
        <p:spPr>
          <a:xfrm>
            <a:off x="495300" y="1600200"/>
            <a:ext cx="4375150" cy="452596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41" name="Shape 4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/>
          <p:nvPr>
            <p:ph type="title"/>
          </p:nvPr>
        </p:nvSpPr>
        <p:spPr>
          <a:xfrm>
            <a:off x="2360711" y="274638"/>
            <a:ext cx="5400601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title style</a:t>
            </a:r>
          </a:p>
        </p:txBody>
      </p:sp>
      <p:sp>
        <p:nvSpPr>
          <p:cNvPr id="49" name="Shape 49"/>
          <p:cNvSpPr/>
          <p:nvPr>
            <p:ph type="body" sz="quarter" idx="1"/>
          </p:nvPr>
        </p:nvSpPr>
        <p:spPr>
          <a:xfrm>
            <a:off x="495300" y="1535112"/>
            <a:ext cx="4376871" cy="6397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/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50" name="Shape 50"/>
          <p:cNvSpPr/>
          <p:nvPr>
            <p:ph type="body" sz="quarter" idx="13"/>
          </p:nvPr>
        </p:nvSpPr>
        <p:spPr>
          <a:xfrm>
            <a:off x="5032111" y="1535112"/>
            <a:ext cx="4378591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/>
            </a:pPr>
          </a:p>
        </p:txBody>
      </p:sp>
      <p:sp>
        <p:nvSpPr>
          <p:cNvPr id="51" name="Shape 51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Shape 58"/>
          <p:cNvSpPr/>
          <p:nvPr>
            <p:ph type="title"/>
          </p:nvPr>
        </p:nvSpPr>
        <p:spPr>
          <a:xfrm>
            <a:off x="2360711" y="274638"/>
            <a:ext cx="5400601" cy="114300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Haga clic para modificar el estilo de título del patrón</a:t>
            </a:r>
          </a:p>
        </p:txBody>
      </p:sp>
      <p:sp>
        <p:nvSpPr>
          <p:cNvPr id="59" name="Shape 59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/>
          <p:nvPr>
            <p:ph type="title"/>
          </p:nvPr>
        </p:nvSpPr>
        <p:spPr>
          <a:xfrm>
            <a:off x="495300" y="273050"/>
            <a:ext cx="3259007" cy="116205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74" name="Shape 74"/>
          <p:cNvSpPr/>
          <p:nvPr>
            <p:ph type="body" idx="1"/>
          </p:nvPr>
        </p:nvSpPr>
        <p:spPr>
          <a:xfrm>
            <a:off x="3872970" y="273050"/>
            <a:ext cx="5537730" cy="585311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75" name="Shape 75"/>
          <p:cNvSpPr/>
          <p:nvPr>
            <p:ph type="body" sz="half" idx="13"/>
          </p:nvPr>
        </p:nvSpPr>
        <p:spPr>
          <a:xfrm>
            <a:off x="495299" y="1435101"/>
            <a:ext cx="3259008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</a:p>
        </p:txBody>
      </p:sp>
      <p:sp>
        <p:nvSpPr>
          <p:cNvPr id="76" name="Shape 7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/>
          <p:nvPr>
            <p:ph type="title"/>
          </p:nvPr>
        </p:nvSpPr>
        <p:spPr>
          <a:xfrm>
            <a:off x="1941645" y="4800600"/>
            <a:ext cx="5943601" cy="56673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b"/>
          <a:lstStyle>
            <a:lvl1pPr algn="l">
              <a:defRPr sz="2000"/>
            </a:lvl1pPr>
          </a:lstStyle>
          <a:p>
            <a:pPr/>
            <a:r>
              <a:t>Click to edit Master title style</a:t>
            </a:r>
          </a:p>
        </p:txBody>
      </p:sp>
      <p:sp>
        <p:nvSpPr>
          <p:cNvPr id="84" name="Shape 84"/>
          <p:cNvSpPr/>
          <p:nvPr>
            <p:ph type="pic" sz="half" idx="13"/>
          </p:nvPr>
        </p:nvSpPr>
        <p:spPr>
          <a:xfrm>
            <a:off x="1941645" y="612775"/>
            <a:ext cx="59436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5" name="Shape 85"/>
          <p:cNvSpPr/>
          <p:nvPr>
            <p:ph type="body" sz="quarter" idx="1"/>
          </p:nvPr>
        </p:nvSpPr>
        <p:spPr>
          <a:xfrm>
            <a:off x="1941645" y="5367337"/>
            <a:ext cx="5943601" cy="804863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</a:lstStyle>
          <a:p>
            <a:pPr/>
            <a:r>
              <a:t>Click to edit Master text styles</a:t>
            </a:r>
          </a:p>
        </p:txBody>
      </p:sp>
      <p:sp>
        <p:nvSpPr>
          <p:cNvPr id="86" name="Shape 86"/>
          <p:cNvSpPr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Relationship Id="rId25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24.xml"/><Relationship Id="rId27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6.xml"/><Relationship Id="rId29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28.xml"/><Relationship Id="rId31" Type="http://schemas.openxmlformats.org/officeDocument/2006/relationships/slideLayout" Target="../slideLayouts/slideLayout29.xml"/><Relationship Id="rId32" Type="http://schemas.openxmlformats.org/officeDocument/2006/relationships/slideLayout" Target="../slideLayouts/slideLayout30.xml"/><Relationship Id="rId33" Type="http://schemas.openxmlformats.org/officeDocument/2006/relationships/slideLayout" Target="../slideLayouts/slideLayout31.xml"/><Relationship Id="rId34" Type="http://schemas.openxmlformats.org/officeDocument/2006/relationships/slideLayout" Target="../slideLayouts/slideLayout32.xml"/><Relationship Id="rId35" Type="http://schemas.openxmlformats.org/officeDocument/2006/relationships/slideLayout" Target="../slideLayouts/slideLayout33.xml"/><Relationship Id="rId36" Type="http://schemas.openxmlformats.org/officeDocument/2006/relationships/slideLayout" Target="../slideLayouts/slideLayout34.xml"/><Relationship Id="rId37" Type="http://schemas.openxmlformats.org/officeDocument/2006/relationships/slideLayout" Target="../slideLayouts/slideLayout3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0472" y="-8733"/>
            <a:ext cx="9649073" cy="917454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Shape 3"/>
          <p:cNvSpPr/>
          <p:nvPr>
            <p:ph type="title"/>
          </p:nvPr>
        </p:nvSpPr>
        <p:spPr>
          <a:xfrm>
            <a:off x="495300" y="92074"/>
            <a:ext cx="8915400" cy="1508127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normAutofit fontScale="100000" lnSpcReduction="0"/>
          </a:bodyPr>
          <a:lstStyle/>
          <a:p>
            <a:pPr/>
          </a:p>
        </p:txBody>
      </p:sp>
      <p:sp>
        <p:nvSpPr>
          <p:cNvPr id="4" name="Shape 4"/>
          <p:cNvSpPr/>
          <p:nvPr>
            <p:ph type="body" idx="1"/>
          </p:nvPr>
        </p:nvSpPr>
        <p:spPr>
          <a:xfrm>
            <a:off x="495300" y="1600200"/>
            <a:ext cx="8915400" cy="5257800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normAutofit fontScale="100000" lnSpcReduction="0"/>
          </a:bodyPr>
          <a:lstStyle/>
          <a:p>
            <a:pPr/>
          </a:p>
        </p:txBody>
      </p:sp>
      <p:sp>
        <p:nvSpPr>
          <p:cNvPr id="5" name="Shape 5"/>
          <p:cNvSpPr/>
          <p:nvPr>
            <p:ph type="sldNum" sz="quarter" idx="2"/>
          </p:nvPr>
        </p:nvSpPr>
        <p:spPr>
          <a:xfrm>
            <a:off x="9152076" y="6414761"/>
            <a:ext cx="258624" cy="248306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  <p:sldLayoutId id="2147483675" r:id="rId29"/>
    <p:sldLayoutId id="2147483676" r:id="rId30"/>
    <p:sldLayoutId id="2147483677" r:id="rId31"/>
    <p:sldLayoutId id="2147483678" r:id="rId32"/>
    <p:sldLayoutId id="2147483679" r:id="rId33"/>
    <p:sldLayoutId id="2147483680" r:id="rId34"/>
    <p:sldLayoutId id="2147483681" r:id="rId35"/>
    <p:sldLayoutId id="2147483682" r:id="rId36"/>
    <p:sldLayoutId id="2147483683" r:id="rId37"/>
  </p:sldLayoutIdLst>
  <p:transition xmlns:p14="http://schemas.microsoft.com/office/powerpoint/2010/main" spd="med" advClick="1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ln>
            <a:noFill/>
          </a:ln>
          <a:solidFill>
            <a:srgbClr val="376092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9144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3200" u="none">
          <a:ln>
            <a:noFill/>
          </a:ln>
          <a:solidFill>
            <a:srgbClr val="595959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chart" Target="../charts/chart1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7.jpeg"/><Relationship Id="rId3" Type="http://schemas.openxmlformats.org/officeDocument/2006/relationships/hyperlink" Target="https://www.youtube.com/watch?v=JFeD2FL2W3U&amp;t=14s" TargetMode="External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image" Target="../media/image20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https://www.zurich.com/en/corporate-responsibility/flood-resilience/measuring-flood-resilience" TargetMode="External"/><Relationship Id="rId3" Type="http://schemas.openxmlformats.org/officeDocument/2006/relationships/hyperlink" Target="https://www.zurich.com/_/media/dbe/corporate/docs/corporate-responsibility/zurich-flood-resilience-measurement-paper-feb-2016.pdf?la=en" TargetMode="External"/><Relationship Id="rId4" Type="http://schemas.openxmlformats.org/officeDocument/2006/relationships/hyperlink" Target="http://floodalliance.net/" TargetMode="External"/><Relationship Id="rId5" Type="http://schemas.openxmlformats.org/officeDocument/2006/relationships/hyperlink" Target="http://www.redesdegestionderiesgos.com/" TargetMode="External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.jpeg"/><Relationship Id="rId6" Type="http://schemas.openxmlformats.org/officeDocument/2006/relationships/image" Target="../media/image7.jpeg"/><Relationship Id="rId7" Type="http://schemas.openxmlformats.org/officeDocument/2006/relationships/image" Target="../media/image1.bmp"/><Relationship Id="rId8" Type="http://schemas.openxmlformats.org/officeDocument/2006/relationships/image" Target="../media/image5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0.jpe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4.pn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5.png"/><Relationship Id="rId11" Type="http://schemas.openxmlformats.org/officeDocument/2006/relationships/image" Target="../media/image28.jpeg"/><Relationship Id="rId12" Type="http://schemas.openxmlformats.org/officeDocument/2006/relationships/image" Target="../media/image29.jpeg"/><Relationship Id="rId13" Type="http://schemas.openxmlformats.org/officeDocument/2006/relationships/image" Target="../media/image30.jpeg"/><Relationship Id="rId14" Type="http://schemas.openxmlformats.org/officeDocument/2006/relationships/image" Target="../media/image2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Relationship Id="rId4" Type="http://schemas.openxmlformats.org/officeDocument/2006/relationships/image" Target="../media/image21.jpeg"/><Relationship Id="rId5" Type="http://schemas.openxmlformats.org/officeDocument/2006/relationships/image" Target="../media/image31.jpeg"/><Relationship Id="rId6" Type="http://schemas.openxmlformats.org/officeDocument/2006/relationships/image" Target="../media/image32.jpeg"/><Relationship Id="rId7" Type="http://schemas.openxmlformats.org/officeDocument/2006/relationships/image" Target="../media/image29.jpeg"/><Relationship Id="rId8" Type="http://schemas.openxmlformats.org/officeDocument/2006/relationships/image" Target="../media/image30.jpeg"/><Relationship Id="rId9" Type="http://schemas.openxmlformats.org/officeDocument/2006/relationships/image" Target="../media/image33.jpeg"/><Relationship Id="rId10" Type="http://schemas.openxmlformats.org/officeDocument/2006/relationships/image" Target="../media/image26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Relationship Id="rId4" Type="http://schemas.openxmlformats.org/officeDocument/2006/relationships/image" Target="../media/image11.jpeg"/><Relationship Id="rId5" Type="http://schemas.openxmlformats.org/officeDocument/2006/relationships/image" Target="../media/image12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Relationship Id="rId4" Type="http://schemas.openxmlformats.org/officeDocument/2006/relationships/image" Target="../media/image15.jpe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jpe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3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Shape 334"/>
          <p:cNvSpPr/>
          <p:nvPr>
            <p:ph type="ctrTitle"/>
          </p:nvPr>
        </p:nvSpPr>
        <p:spPr>
          <a:xfrm>
            <a:off x="742950" y="2276872"/>
            <a:ext cx="8420100" cy="1181994"/>
          </a:xfrm>
          <a:prstGeom prst="rect">
            <a:avLst/>
          </a:prstGeom>
        </p:spPr>
        <p:txBody>
          <a:bodyPr/>
          <a:lstStyle/>
          <a:p>
            <a:pPr defTabSz="576072">
              <a:defRPr sz="2457"/>
            </a:pPr>
            <a:r>
              <a:t>Compromiso privado para la gestión de riesgos ante inundaciones </a:t>
            </a:r>
            <a:br/>
            <a:r>
              <a:rPr sz="1197"/>
              <a:t>Private engagement to foster community-based flood risk management</a:t>
            </a:r>
            <a:br>
              <a:rPr sz="1197"/>
            </a:br>
            <a:r>
              <a:t> </a:t>
            </a:r>
          </a:p>
        </p:txBody>
      </p:sp>
      <p:pic>
        <p:nvPicPr>
          <p:cNvPr id="335" name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8463" y="5940547"/>
            <a:ext cx="9649074" cy="917453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Shape 336"/>
          <p:cNvSpPr/>
          <p:nvPr/>
        </p:nvSpPr>
        <p:spPr>
          <a:xfrm rot="5400000">
            <a:off x="5289424" y="-296894"/>
            <a:ext cx="50615" cy="11390835"/>
          </a:xfrm>
          <a:prstGeom prst="rect">
            <a:avLst/>
          </a:prstGeom>
          <a:solidFill>
            <a:srgbClr val="339966"/>
          </a:solidFill>
          <a:ln w="12700">
            <a:miter lim="400000"/>
          </a:ln>
          <a:effectLst>
            <a:outerShdw sx="100000" sy="100000" kx="0" ky="0" algn="b" rotWithShape="0" blurRad="190500" dist="228600" dir="2700000">
              <a:srgbClr val="000000">
                <a:alpha val="30000"/>
              </a:srgbClr>
            </a:outerShdw>
          </a:effectLst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37" name="Shape 337"/>
          <p:cNvSpPr/>
          <p:nvPr>
            <p:ph type="subTitle" sz="quarter" idx="1"/>
          </p:nvPr>
        </p:nvSpPr>
        <p:spPr>
          <a:xfrm>
            <a:off x="2000672" y="3667471"/>
            <a:ext cx="6934201" cy="625625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300"/>
              </a:spcBef>
              <a:defRPr sz="1500"/>
            </a:pPr>
          </a:p>
          <a:p>
            <a:pPr>
              <a:lnSpc>
                <a:spcPct val="80000"/>
              </a:lnSpc>
              <a:spcBef>
                <a:spcPts val="400"/>
              </a:spcBef>
              <a:defRPr sz="2000"/>
            </a:pPr>
            <a:r>
              <a:t>Montreal, marzo 2017</a:t>
            </a:r>
          </a:p>
        </p:txBody>
      </p:sp>
      <p:sp>
        <p:nvSpPr>
          <p:cNvPr id="338" name="Shape 338"/>
          <p:cNvSpPr/>
          <p:nvPr/>
        </p:nvSpPr>
        <p:spPr>
          <a:xfrm>
            <a:off x="0" y="0"/>
            <a:ext cx="9906000" cy="126876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grpSp>
        <p:nvGrpSpPr>
          <p:cNvPr id="341" name="Group 341"/>
          <p:cNvGrpSpPr/>
          <p:nvPr/>
        </p:nvGrpSpPr>
        <p:grpSpPr>
          <a:xfrm>
            <a:off x="115243" y="116632"/>
            <a:ext cx="9662293" cy="1374654"/>
            <a:chOff x="0" y="0"/>
            <a:chExt cx="9662292" cy="1374653"/>
          </a:xfrm>
        </p:grpSpPr>
        <p:pic>
          <p:nvPicPr>
            <p:cNvPr id="339" name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4410" t="8482" r="37082" b="72886"/>
            <a:stretch>
              <a:fillRect/>
            </a:stretch>
          </p:blipFill>
          <p:spPr>
            <a:xfrm>
              <a:off x="-1" y="-1"/>
              <a:ext cx="6621363" cy="137465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40" name="image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62759" t="13987" r="14788" b="72886"/>
            <a:stretch>
              <a:fillRect/>
            </a:stretch>
          </p:blipFill>
          <p:spPr>
            <a:xfrm>
              <a:off x="6597423" y="406213"/>
              <a:ext cx="3064869" cy="9684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42" name="Shape 342"/>
          <p:cNvSpPr/>
          <p:nvPr/>
        </p:nvSpPr>
        <p:spPr>
          <a:xfrm>
            <a:off x="1640632" y="4509120"/>
            <a:ext cx="6934201" cy="6561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r">
              <a:lnSpc>
                <a:spcPct val="80000"/>
              </a:lnSpc>
              <a:spcBef>
                <a:spcPts val="400"/>
              </a:spcBef>
              <a:defRPr sz="2000">
                <a:solidFill>
                  <a:srgbClr val="888888"/>
                </a:solidFill>
              </a:defRPr>
            </a:pPr>
            <a:r>
              <a:t>Pedro Ferradas</a:t>
            </a:r>
          </a:p>
          <a:p>
            <a:pPr algn="r">
              <a:lnSpc>
                <a:spcPct val="80000"/>
              </a:lnSpc>
              <a:spcBef>
                <a:spcPts val="400"/>
              </a:spcBef>
              <a:defRPr sz="2000">
                <a:solidFill>
                  <a:srgbClr val="888888"/>
                </a:solidFill>
              </a:defRPr>
            </a:pPr>
            <a:r>
              <a:t>Orlando Chuquisengo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84" name="Chart 484"/>
          <p:cNvGraphicFramePr/>
          <p:nvPr/>
        </p:nvGraphicFramePr>
        <p:xfrm>
          <a:off x="6967819" y="1305007"/>
          <a:ext cx="4045995" cy="1739900"/>
        </p:xfrm>
        <a:graphic xmlns:a="http://schemas.openxmlformats.org/drawingml/2006/main">
          <a:graphicData uri="http://schemas.openxmlformats.org/drawingml/2006/chart">
            <c:chart xmlns:c="http://schemas.openxmlformats.org/drawingml/2006/chart" r:id="rId2"/>
          </a:graphicData>
        </a:graphic>
      </p:graphicFrame>
      <p:sp>
        <p:nvSpPr>
          <p:cNvPr id="485" name="Shape 485"/>
          <p:cNvSpPr/>
          <p:nvPr/>
        </p:nvSpPr>
        <p:spPr>
          <a:xfrm>
            <a:off x="200472" y="1268759"/>
            <a:ext cx="6336704" cy="39136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7268" tIns="107268" rIns="107268" bIns="107268">
            <a:normAutofit fontScale="100000" lnSpcReduction="0"/>
          </a:bodyPr>
          <a:lstStyle/>
          <a:p>
            <a:pPr marL="342900" indent="-342900">
              <a:lnSpc>
                <a:spcPct val="80000"/>
              </a:lnSpc>
              <a:buSzPct val="100000"/>
              <a:buFont typeface="Arial"/>
              <a:buChar char="•"/>
              <a:defRPr sz="2900"/>
            </a:pPr>
            <a:r>
              <a:t>88 fuentes/ indicadores de la resiliencia con los siguientes marcos:</a:t>
            </a:r>
            <a:endParaRPr>
              <a:solidFill>
                <a:srgbClr val="595959"/>
              </a:solidFill>
            </a:endParaRPr>
          </a:p>
          <a:p>
            <a:pPr lvl="1" marL="742950" indent="-285750">
              <a:lnSpc>
                <a:spcPct val="80000"/>
              </a:lnSpc>
              <a:buSzPct val="100000"/>
              <a:buFont typeface="Arial"/>
              <a:buChar char="–"/>
              <a:defRPr sz="2500"/>
            </a:pPr>
            <a:r>
              <a:t>10 temas (Bienes &amp; Medios de vida, Educación, Vida &amp; Salud, Residuos, Energía, Alimentos, Gobernanza, Medio Ambiente, Transporte &amp; Comunicación, Agua).</a:t>
            </a:r>
            <a:endParaRPr>
              <a:solidFill>
                <a:srgbClr val="595959"/>
              </a:solidFill>
            </a:endParaRPr>
          </a:p>
          <a:p>
            <a:pPr lvl="1" marL="742950" indent="-285750">
              <a:lnSpc>
                <a:spcPct val="80000"/>
              </a:lnSpc>
              <a:buSzPct val="100000"/>
              <a:buFont typeface="Arial"/>
              <a:buChar char="–"/>
              <a:defRPr sz="2500"/>
            </a:pPr>
            <a:r>
              <a:t>5 etapas del ciclo de la Gestión de Riesgos de Desastres (Gestión Prospectiva, Gestión Correctiva, Preparación, Respuesta, Reconstrucción).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8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4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48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485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7" name="image30.jpg" descr="C:\Users\ORLANDO\Desktop\MONTREAL\IMG_863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16696" y="1052736"/>
            <a:ext cx="5735852" cy="3823902"/>
          </a:xfrm>
          <a:prstGeom prst="rect">
            <a:avLst/>
          </a:prstGeom>
          <a:ln w="12700">
            <a:miter lim="400000"/>
          </a:ln>
        </p:spPr>
      </p:pic>
      <p:sp>
        <p:nvSpPr>
          <p:cNvPr id="488" name="Shape 488"/>
          <p:cNvSpPr/>
          <p:nvPr/>
        </p:nvSpPr>
        <p:spPr>
          <a:xfrm>
            <a:off x="355611" y="5268967"/>
            <a:ext cx="8496946" cy="891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3600"/>
            </a:pPr>
            <a:r>
              <a:t>Juego de la resiliencia</a:t>
            </a:r>
            <a:r>
              <a:rPr sz="1800"/>
              <a:t>: </a:t>
            </a:r>
          </a:p>
          <a:p>
            <a:pPr/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://www.youtube.com/watch?v=JFeD2FL2W3U&amp;t=14s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Shape 490"/>
          <p:cNvSpPr/>
          <p:nvPr>
            <p:ph type="ctrTitle"/>
          </p:nvPr>
        </p:nvSpPr>
        <p:spPr>
          <a:xfrm>
            <a:off x="0" y="27784"/>
            <a:ext cx="9906000" cy="1240977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/>
          <a:p>
            <a:pPr>
              <a:defRPr sz="2800">
                <a:solidFill>
                  <a:srgbClr val="0070C0"/>
                </a:solidFill>
              </a:defRPr>
            </a:pPr>
            <a:r>
              <a:t>Estudios </a:t>
            </a:r>
            <a:r>
              <a:t>para conocer </a:t>
            </a:r>
            <a:r>
              <a:rPr>
                <a:solidFill>
                  <a:schemeClr val="accent6"/>
                </a:solidFill>
              </a:rPr>
              <a:t>buenas practicas </a:t>
            </a:r>
            <a:r>
              <a:t>y</a:t>
            </a:r>
            <a:r>
              <a:rPr>
                <a:solidFill>
                  <a:schemeClr val="accent6"/>
                </a:solidFill>
              </a:rPr>
              <a:t> promover enfoques</a:t>
            </a:r>
            <a:r>
              <a:t> en gestión de riesgos frente inundaciones</a:t>
            </a:r>
          </a:p>
        </p:txBody>
      </p:sp>
      <p:sp>
        <p:nvSpPr>
          <p:cNvPr id="491" name="Shape 491"/>
          <p:cNvSpPr/>
          <p:nvPr>
            <p:ph type="subTitle" sz="half" idx="1"/>
          </p:nvPr>
        </p:nvSpPr>
        <p:spPr>
          <a:xfrm>
            <a:off x="420037" y="1593135"/>
            <a:ext cx="8886873" cy="2160242"/>
          </a:xfrm>
          <a:prstGeom prst="rect">
            <a:avLst/>
          </a:prstGeom>
        </p:spPr>
        <p:txBody>
          <a:bodyPr/>
          <a:lstStyle/>
          <a:p>
            <a:pPr algn="l">
              <a:spcBef>
                <a:spcPts val="0"/>
              </a:spcBef>
              <a:defRPr sz="2000" u="sng">
                <a:solidFill>
                  <a:srgbClr val="0070C0"/>
                </a:solidFill>
              </a:defRPr>
            </a:pPr>
            <a:r>
              <a:t>Conocer buenas practicas de América Latina</a:t>
            </a:r>
            <a:r>
              <a:rPr u="none"/>
              <a:t>:</a:t>
            </a:r>
            <a:endParaRPr>
              <a:solidFill>
                <a:srgbClr val="000000"/>
              </a:solidFill>
            </a:endParaRPr>
          </a:p>
          <a:p>
            <a:pPr marL="342900" indent="-342900" algn="l">
              <a:spcBef>
                <a:spcPts val="0"/>
              </a:spcBef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Gestión de inundaciones en zonas urbanas (2014)</a:t>
            </a:r>
          </a:p>
          <a:p>
            <a:pPr marL="342900" indent="-342900" algn="l">
              <a:spcBef>
                <a:spcPts val="0"/>
              </a:spcBef>
              <a:buSzPct val="100000"/>
              <a:buFont typeface="Arial"/>
              <a:buChar char="•"/>
              <a:defRPr sz="2000">
                <a:solidFill>
                  <a:srgbClr val="000000"/>
                </a:solidFill>
              </a:defRPr>
            </a:pPr>
            <a:r>
              <a:t>Sistemas de alerta temprana ante inundaciones (2014)</a:t>
            </a:r>
          </a:p>
        </p:txBody>
      </p:sp>
      <p:pic>
        <p:nvPicPr>
          <p:cNvPr id="492" name="image31.png"/>
          <p:cNvPicPr>
            <a:picLocks noChangeAspect="1"/>
          </p:cNvPicPr>
          <p:nvPr/>
        </p:nvPicPr>
        <p:blipFill>
          <a:blip r:embed="rId2">
            <a:extLst/>
          </a:blip>
          <a:srcRect l="36552" t="25196" r="35254" b="6250"/>
          <a:stretch>
            <a:fillRect/>
          </a:stretch>
        </p:blipFill>
        <p:spPr>
          <a:xfrm>
            <a:off x="7265944" y="1848847"/>
            <a:ext cx="1128813" cy="1648818"/>
          </a:xfrm>
          <a:prstGeom prst="rect">
            <a:avLst/>
          </a:prstGeom>
          <a:ln w="12700">
            <a:miter lim="400000"/>
          </a:ln>
        </p:spPr>
      </p:pic>
      <p:pic>
        <p:nvPicPr>
          <p:cNvPr id="493" name="image32.png"/>
          <p:cNvPicPr>
            <a:picLocks noChangeAspect="1"/>
          </p:cNvPicPr>
          <p:nvPr/>
        </p:nvPicPr>
        <p:blipFill>
          <a:blip r:embed="rId3">
            <a:extLst/>
          </a:blip>
          <a:srcRect l="38437" t="21442" r="36911" b="6250"/>
          <a:stretch>
            <a:fillRect/>
          </a:stretch>
        </p:blipFill>
        <p:spPr>
          <a:xfrm>
            <a:off x="8409384" y="1848848"/>
            <a:ext cx="1057796" cy="1648817"/>
          </a:xfrm>
          <a:prstGeom prst="rect">
            <a:avLst/>
          </a:prstGeom>
          <a:ln w="12700">
            <a:miter lim="400000"/>
          </a:ln>
        </p:spPr>
      </p:pic>
      <p:sp>
        <p:nvSpPr>
          <p:cNvPr id="494" name="Shape 494"/>
          <p:cNvSpPr/>
          <p:nvPr/>
        </p:nvSpPr>
        <p:spPr>
          <a:xfrm>
            <a:off x="420353" y="3284983"/>
            <a:ext cx="8915401" cy="3095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spcBef>
                <a:spcPts val="400"/>
              </a:spcBef>
              <a:defRPr sz="2000" u="sng">
                <a:solidFill>
                  <a:srgbClr val="0070C0"/>
                </a:solidFill>
              </a:defRPr>
            </a:pPr>
            <a:r>
              <a:t>Promover enfoques:</a:t>
            </a:r>
          </a:p>
          <a:p>
            <a:pPr marL="285750" indent="-285750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t>Enfoque de cuencas: ¿Cuál es el modelo ideal de una gestión integral de cuencas para la reducción del riesgo de inundación? </a:t>
            </a:r>
            <a:r>
              <a:t> (Argentina, Bolivia, Colombia, Paraguay, Uruguay, Venezuela)</a:t>
            </a:r>
            <a:endParaRPr sz="3200">
              <a:solidFill>
                <a:srgbClr val="888888"/>
              </a:solidFill>
            </a:endParaRPr>
          </a:p>
          <a:p>
            <a:pPr>
              <a:spcBef>
                <a:spcPts val="700"/>
              </a:spcBef>
              <a:defRPr sz="2000"/>
            </a:pPr>
          </a:p>
          <a:p>
            <a:pPr marL="285750" indent="-285750">
              <a:spcBef>
                <a:spcPts val="400"/>
              </a:spcBef>
              <a:buSzPct val="100000"/>
              <a:buFont typeface="Arial"/>
              <a:buChar char="•"/>
              <a:defRPr sz="2000"/>
            </a:pPr>
            <a:r>
              <a:t>Enfoque de mercados ¿Cuáles son los factores que condicionan la fragilidad del sistema de mercado de vivienda y como éste afecta la vulnerabilidad de comunidades urbanas y peri-urbanas en un contexto de inundación? (Piura, Perú)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49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Class="entr" nodeType="with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Class="entr" nodeType="afterEffect" presetSubtype="0" presetID="1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491" grpId="3"/>
      <p:bldP build="whole" bldLvl="1" animBg="1" rev="0" advAuto="0" spid="492" grpId="1"/>
      <p:bldP build="whole" bldLvl="1" animBg="1" rev="0" advAuto="0" spid="494" grpId="4"/>
      <p:bldP build="whole" bldLvl="1" animBg="1" rev="0" advAuto="0" spid="493" grpId="2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roup 515"/>
          <p:cNvGrpSpPr/>
          <p:nvPr/>
        </p:nvGrpSpPr>
        <p:grpSpPr>
          <a:xfrm>
            <a:off x="344487" y="606214"/>
            <a:ext cx="7416826" cy="4956388"/>
            <a:chOff x="0" y="0"/>
            <a:chExt cx="7416824" cy="4956386"/>
          </a:xfrm>
        </p:grpSpPr>
        <p:grpSp>
          <p:nvGrpSpPr>
            <p:cNvPr id="498" name="Group 498"/>
            <p:cNvGrpSpPr/>
            <p:nvPr/>
          </p:nvGrpSpPr>
          <p:grpSpPr>
            <a:xfrm>
              <a:off x="0" y="1880593"/>
              <a:ext cx="1097164" cy="1195200"/>
              <a:chOff x="0" y="0"/>
              <a:chExt cx="1097163" cy="1195198"/>
            </a:xfrm>
          </p:grpSpPr>
          <p:sp>
            <p:nvSpPr>
              <p:cNvPr id="496" name="Shape 496"/>
              <p:cNvSpPr/>
              <p:nvPr/>
            </p:nvSpPr>
            <p:spPr>
              <a:xfrm>
                <a:off x="0" y="49017"/>
                <a:ext cx="1097164" cy="1097165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97" name="Shape 497"/>
              <p:cNvSpPr/>
              <p:nvPr/>
            </p:nvSpPr>
            <p:spPr>
              <a:xfrm>
                <a:off x="24076" y="0"/>
                <a:ext cx="1049011" cy="11951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Simulación de huaycos </a:t>
                </a:r>
                <a:endParaRPr sz="1727"/>
              </a:p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Estudio con Ingemmet (2016)</a:t>
                </a:r>
              </a:p>
            </p:txBody>
          </p:sp>
        </p:grpSp>
        <p:sp>
          <p:nvSpPr>
            <p:cNvPr id="499" name="Shape 499"/>
            <p:cNvSpPr/>
            <p:nvPr/>
          </p:nvSpPr>
          <p:spPr>
            <a:xfrm>
              <a:off x="1217851" y="2357505"/>
              <a:ext cx="241377" cy="24137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02" name="Group 502"/>
            <p:cNvGrpSpPr/>
            <p:nvPr/>
          </p:nvGrpSpPr>
          <p:grpSpPr>
            <a:xfrm>
              <a:off x="1579915" y="1309093"/>
              <a:ext cx="1097164" cy="2338200"/>
              <a:chOff x="0" y="0"/>
              <a:chExt cx="1097163" cy="2338198"/>
            </a:xfrm>
          </p:grpSpPr>
          <p:sp>
            <p:nvSpPr>
              <p:cNvPr id="500" name="Shape 500"/>
              <p:cNvSpPr/>
              <p:nvPr/>
            </p:nvSpPr>
            <p:spPr>
              <a:xfrm>
                <a:off x="0" y="620517"/>
                <a:ext cx="1097164" cy="1097165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01" name="Shape 501"/>
              <p:cNvSpPr/>
              <p:nvPr/>
            </p:nvSpPr>
            <p:spPr>
              <a:xfrm>
                <a:off x="24076" y="0"/>
                <a:ext cx="1049011" cy="23381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Medidas estructurales: Tecnologías para el control de inundaciones en el contexto de cuenca (2015); SAT</a:t>
                </a:r>
              </a:p>
            </p:txBody>
          </p:sp>
        </p:grpSp>
        <p:sp>
          <p:nvSpPr>
            <p:cNvPr id="503" name="Shape 503"/>
            <p:cNvSpPr/>
            <p:nvPr/>
          </p:nvSpPr>
          <p:spPr>
            <a:xfrm>
              <a:off x="2797766" y="2357505"/>
              <a:ext cx="241377" cy="24137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06" name="Group 506"/>
            <p:cNvGrpSpPr/>
            <p:nvPr/>
          </p:nvGrpSpPr>
          <p:grpSpPr>
            <a:xfrm>
              <a:off x="3159830" y="966193"/>
              <a:ext cx="1097164" cy="3024000"/>
              <a:chOff x="0" y="0"/>
              <a:chExt cx="1097163" cy="3023998"/>
            </a:xfrm>
          </p:grpSpPr>
          <p:sp>
            <p:nvSpPr>
              <p:cNvPr id="504" name="Shape 504"/>
              <p:cNvSpPr/>
              <p:nvPr/>
            </p:nvSpPr>
            <p:spPr>
              <a:xfrm>
                <a:off x="0" y="963417"/>
                <a:ext cx="1097164" cy="1097165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05" name="Shape 505"/>
              <p:cNvSpPr/>
              <p:nvPr/>
            </p:nvSpPr>
            <p:spPr>
              <a:xfrm>
                <a:off x="24076" y="0"/>
                <a:ext cx="1049011" cy="3023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Diagnóstico de inversiones para GRD Análisis de la efectividad de los inversiones del gobierno en Perú– por realizar (2016-2017) (con IIASA </a:t>
                </a:r>
              </a:p>
            </p:txBody>
          </p:sp>
        </p:grpSp>
        <p:sp>
          <p:nvSpPr>
            <p:cNvPr id="507" name="Shape 507"/>
            <p:cNvSpPr/>
            <p:nvPr/>
          </p:nvSpPr>
          <p:spPr>
            <a:xfrm>
              <a:off x="4377681" y="2357505"/>
              <a:ext cx="241377" cy="24137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10" name="Group 510"/>
            <p:cNvGrpSpPr/>
            <p:nvPr/>
          </p:nvGrpSpPr>
          <p:grpSpPr>
            <a:xfrm>
              <a:off x="4739745" y="204499"/>
              <a:ext cx="1097165" cy="4547389"/>
              <a:chOff x="0" y="0"/>
              <a:chExt cx="1097163" cy="4547387"/>
            </a:xfrm>
          </p:grpSpPr>
          <p:sp>
            <p:nvSpPr>
              <p:cNvPr id="508" name="Shape 508"/>
              <p:cNvSpPr/>
              <p:nvPr/>
            </p:nvSpPr>
            <p:spPr>
              <a:xfrm>
                <a:off x="0" y="1725112"/>
                <a:ext cx="1097164" cy="1097164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spcBef>
                    <a:spcPts val="700"/>
                  </a:spcBef>
                  <a:defRPr sz="1727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09" name="Shape 509"/>
              <p:cNvSpPr/>
              <p:nvPr/>
            </p:nvSpPr>
            <p:spPr>
              <a:xfrm>
                <a:off x="24076" y="0"/>
                <a:ext cx="1049011" cy="454738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lnSpc>
                    <a:spcPct val="90000"/>
                  </a:lnSpc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pPr>
                <a:r>
                  <a:t>    Reducción de riesgo con enfoque de cuencas: Experiencias clave de América Latina (2016)</a:t>
                </a:r>
                <a:endParaRPr sz="1727"/>
              </a:p>
              <a:p>
                <a:pPr algn="ctr">
                  <a:defRPr sz="1400"/>
                </a:pPr>
                <a:r>
                  <a:t>Estudios de caso de: Argentina, Bolivia, Colombia, </a:t>
                </a:r>
                <a:endParaRPr sz="1727">
                  <a:solidFill>
                    <a:srgbClr val="FFFFFF"/>
                  </a:solidFill>
                </a:endParaRPr>
              </a:p>
              <a:p>
                <a:pPr algn="ctr">
                  <a:spcBef>
                    <a:spcPts val="500"/>
                  </a:spcBef>
                  <a:defRPr sz="1400"/>
                </a:pPr>
                <a:r>
                  <a:t>Paraguay, Uruguay, Venezuela con recomendaciones para Perú</a:t>
                </a:r>
              </a:p>
            </p:txBody>
          </p:sp>
        </p:grpSp>
        <p:sp>
          <p:nvSpPr>
            <p:cNvPr id="511" name="Shape 511"/>
            <p:cNvSpPr/>
            <p:nvPr/>
          </p:nvSpPr>
          <p:spPr>
            <a:xfrm>
              <a:off x="5957597" y="2357505"/>
              <a:ext cx="241377" cy="24137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B1C0D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514" name="Group 514"/>
            <p:cNvGrpSpPr/>
            <p:nvPr/>
          </p:nvGrpSpPr>
          <p:grpSpPr>
            <a:xfrm>
              <a:off x="6319661" y="-1"/>
              <a:ext cx="1097164" cy="4956388"/>
              <a:chOff x="0" y="0"/>
              <a:chExt cx="1097163" cy="4956386"/>
            </a:xfrm>
          </p:grpSpPr>
          <p:sp>
            <p:nvSpPr>
              <p:cNvPr id="512" name="Shape 512"/>
              <p:cNvSpPr/>
              <p:nvPr/>
            </p:nvSpPr>
            <p:spPr>
              <a:xfrm>
                <a:off x="0" y="1929611"/>
                <a:ext cx="1097164" cy="1097164"/>
              </a:xfrm>
              <a:prstGeom prst="roundRect">
                <a:avLst>
                  <a:gd name="adj" fmla="val 7500"/>
                </a:avLst>
              </a:prstGeom>
              <a:solidFill>
                <a:schemeClr val="accent1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spcBef>
                    <a:spcPts val="700"/>
                  </a:spcBef>
                  <a:defRPr sz="16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513" name="Shape 513"/>
              <p:cNvSpPr/>
              <p:nvPr/>
            </p:nvSpPr>
            <p:spPr>
              <a:xfrm>
                <a:off x="24076" y="0"/>
                <a:ext cx="1049011" cy="495638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spcBef>
                    <a:spcPts val="500"/>
                  </a:spcBef>
                  <a:defRPr sz="1400">
                    <a:solidFill>
                      <a:srgbClr val="FFFFFF"/>
                    </a:solidFill>
                  </a:defRPr>
                </a:pPr>
                <a:r>
                  <a:t>Estudio sobre modelamiento de la cuenca Rímac  </a:t>
                </a:r>
                <a:endParaRPr sz="1727"/>
              </a:p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Estudio con IIASA (2016)</a:t>
                </a:r>
                <a:endParaRPr sz="1727"/>
              </a:p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Modelamiento del sistema de gobernanza de la cuenca Rímac y análisis del alternativas de institucionalidad  para RRD.</a:t>
                </a:r>
                <a:endParaRPr sz="1727"/>
              </a:p>
            </p:txBody>
          </p:sp>
        </p:grpSp>
      </p:grpSp>
      <p:sp>
        <p:nvSpPr>
          <p:cNvPr id="516" name="Shape 516"/>
          <p:cNvSpPr/>
          <p:nvPr/>
        </p:nvSpPr>
        <p:spPr>
          <a:xfrm>
            <a:off x="-32926" y="-1"/>
            <a:ext cx="9938926" cy="760771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2400">
                <a:solidFill>
                  <a:srgbClr val="376092"/>
                </a:solidFill>
              </a:defRPr>
            </a:pPr>
            <a:r>
              <a:t>Metodologías y herramientas de análisis de sistemas de gobernanza y reducción de riesgo con </a:t>
            </a:r>
            <a:r>
              <a:rPr>
                <a:solidFill>
                  <a:srgbClr val="E46C0A"/>
                </a:solidFill>
              </a:rPr>
              <a:t>enfoque de cuenca hidrográfica</a:t>
            </a:r>
            <a:r>
              <a:rPr sz="2000">
                <a:solidFill>
                  <a:srgbClr val="E46C0A"/>
                </a:solidFill>
              </a:rPr>
              <a:t>.</a:t>
            </a:r>
          </a:p>
        </p:txBody>
      </p:sp>
      <p:grpSp>
        <p:nvGrpSpPr>
          <p:cNvPr id="519" name="Group 519"/>
          <p:cNvGrpSpPr/>
          <p:nvPr/>
        </p:nvGrpSpPr>
        <p:grpSpPr>
          <a:xfrm>
            <a:off x="7918856" y="1155443"/>
            <a:ext cx="1656185" cy="3138146"/>
            <a:chOff x="0" y="0"/>
            <a:chExt cx="1656183" cy="3138144"/>
          </a:xfrm>
        </p:grpSpPr>
        <p:sp>
          <p:nvSpPr>
            <p:cNvPr id="517" name="Shape 517"/>
            <p:cNvSpPr/>
            <p:nvPr/>
          </p:nvSpPr>
          <p:spPr>
            <a:xfrm>
              <a:off x="0" y="324380"/>
              <a:ext cx="1656184" cy="2489384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25400" cap="flat">
              <a:solidFill>
                <a:srgbClr val="E46C0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577850">
                <a:lnSpc>
                  <a:spcPct val="90000"/>
                </a:lnSpc>
                <a:spcBef>
                  <a:spcPts val="700"/>
                </a:spcBef>
                <a:defRPr sz="1400"/>
              </a:pPr>
            </a:p>
          </p:txBody>
        </p:sp>
        <p:sp>
          <p:nvSpPr>
            <p:cNvPr id="518" name="Shape 518"/>
            <p:cNvSpPr/>
            <p:nvPr/>
          </p:nvSpPr>
          <p:spPr>
            <a:xfrm>
              <a:off x="80847" y="0"/>
              <a:ext cx="1494490" cy="31381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defTabSz="577850">
                <a:lnSpc>
                  <a:spcPct val="90000"/>
                </a:lnSpc>
                <a:spcBef>
                  <a:spcPts val="700"/>
                </a:spcBef>
                <a:defRPr sz="1400"/>
              </a:pPr>
            </a:p>
            <a:p>
              <a:pPr defTabSz="577850">
                <a:lnSpc>
                  <a:spcPct val="90000"/>
                </a:lnSpc>
                <a:spcBef>
                  <a:spcPts val="500"/>
                </a:spcBef>
                <a:defRPr sz="1400"/>
              </a:pPr>
              <a:r>
                <a:t>Fortalecer el rol del enfoque de cuenca en RRD</a:t>
              </a:r>
              <a:endParaRPr>
                <a:solidFill>
                  <a:srgbClr val="FFFFFF"/>
                </a:solidFill>
              </a:endParaRPr>
            </a:p>
            <a:p>
              <a:pPr defTabSz="577850">
                <a:lnSpc>
                  <a:spcPct val="90000"/>
                </a:lnSpc>
                <a:spcBef>
                  <a:spcPts val="700"/>
                </a:spcBef>
                <a:defRPr sz="1400"/>
              </a:pPr>
            </a:p>
            <a:p>
              <a:pPr defTabSz="577850">
                <a:lnSpc>
                  <a:spcPct val="90000"/>
                </a:lnSpc>
                <a:spcBef>
                  <a:spcPts val="500"/>
                </a:spcBef>
                <a:defRPr sz="1400"/>
              </a:pPr>
              <a:r>
                <a:t>Lograr una mayor conciencia de la importancia del enfoque de cuenca en los avances en la RRD a nivel regional.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Shape 521"/>
          <p:cNvSpPr/>
          <p:nvPr>
            <p:ph type="title"/>
          </p:nvPr>
        </p:nvSpPr>
        <p:spPr>
          <a:xfrm>
            <a:off x="-57491" y="-1"/>
            <a:ext cx="9963492" cy="836714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>
            <a:lvl1pPr>
              <a:defRPr sz="2400">
                <a:solidFill>
                  <a:srgbClr val="0070C0"/>
                </a:solidFill>
              </a:defRPr>
            </a:lvl1pPr>
          </a:lstStyle>
          <a:p>
            <a:pPr/>
            <a:r>
              <a:t>Diseminación y uso de la investigación (Research uptake)</a:t>
            </a:r>
          </a:p>
        </p:txBody>
      </p:sp>
      <p:sp>
        <p:nvSpPr>
          <p:cNvPr id="522" name="Shape 522"/>
          <p:cNvSpPr/>
          <p:nvPr>
            <p:ph type="body" sz="quarter" idx="1"/>
          </p:nvPr>
        </p:nvSpPr>
        <p:spPr>
          <a:xfrm>
            <a:off x="3135003" y="980728"/>
            <a:ext cx="6552728" cy="1584177"/>
          </a:xfrm>
          <a:prstGeom prst="rect">
            <a:avLst/>
          </a:prstGeom>
        </p:spPr>
        <p:txBody>
          <a:bodyPr/>
          <a:lstStyle/>
          <a:p>
            <a:pPr marL="305180" indent="-305180" defTabSz="813816">
              <a:spcBef>
                <a:spcPts val="400"/>
              </a:spcBef>
              <a:defRPr sz="1779" u="sng">
                <a:solidFill>
                  <a:srgbClr val="000000"/>
                </a:solidFill>
              </a:defRPr>
            </a:pPr>
            <a:r>
              <a:t>Desarrollar redes </a:t>
            </a:r>
            <a:r>
              <a:rPr u="none"/>
              <a:t>y </a:t>
            </a:r>
            <a:r>
              <a:t>crear dialogos </a:t>
            </a:r>
            <a:r>
              <a:rPr u="none"/>
              <a:t>con diversos actores (observatorio de riesgos) </a:t>
            </a:r>
          </a:p>
          <a:p>
            <a:pPr marL="305180" indent="-305180" defTabSz="813816">
              <a:spcBef>
                <a:spcPts val="400"/>
              </a:spcBef>
              <a:defRPr sz="1779" u="sng">
                <a:solidFill>
                  <a:srgbClr val="000000"/>
                </a:solidFill>
              </a:defRPr>
            </a:pPr>
            <a:r>
              <a:t>Usar la evidencia </a:t>
            </a:r>
            <a:r>
              <a:rPr u="none"/>
              <a:t>para incidir y promover cambios de políticas</a:t>
            </a:r>
          </a:p>
          <a:p>
            <a:pPr marL="305180" indent="-305180" defTabSz="813816">
              <a:spcBef>
                <a:spcPts val="600"/>
              </a:spcBef>
              <a:defRPr sz="1779">
                <a:solidFill>
                  <a:srgbClr val="000000"/>
                </a:solidFill>
              </a:defRPr>
            </a:pPr>
          </a:p>
          <a:p>
            <a:pPr marL="0" indent="0" defTabSz="813816">
              <a:spcBef>
                <a:spcPts val="400"/>
              </a:spcBef>
              <a:buSzTx/>
              <a:buNone/>
              <a:defRPr sz="1779">
                <a:solidFill>
                  <a:srgbClr val="000000"/>
                </a:solidFill>
              </a:defRPr>
            </a:pPr>
            <a:r>
              <a:t>     </a:t>
            </a:r>
          </a:p>
        </p:txBody>
      </p:sp>
      <p:pic>
        <p:nvPicPr>
          <p:cNvPr id="523" name="image33.png" descr="Screen Shot 2016-04-07 at 07.37.0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8886" y="1319380"/>
            <a:ext cx="2491593" cy="1080122"/>
          </a:xfrm>
          <a:prstGeom prst="rect">
            <a:avLst/>
          </a:prstGeom>
          <a:ln w="12700">
            <a:miter lim="400000"/>
          </a:ln>
        </p:spPr>
      </p:pic>
      <p:pic>
        <p:nvPicPr>
          <p:cNvPr id="524" name="image3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216696" y="2684690"/>
            <a:ext cx="7376508" cy="3947518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Shape 525"/>
          <p:cNvSpPr/>
          <p:nvPr/>
        </p:nvSpPr>
        <p:spPr>
          <a:xfrm>
            <a:off x="95751" y="3467439"/>
            <a:ext cx="2476501" cy="6251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pPr/>
            <a:r>
              <a:t>Portal de inundaciones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5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5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after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5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523" grpId="2"/>
      <p:bldP build="p" bldLvl="1" animBg="1" rev="0" advAuto="0" spid="522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Shape 527"/>
          <p:cNvSpPr/>
          <p:nvPr>
            <p:ph type="title"/>
          </p:nvPr>
        </p:nvSpPr>
        <p:spPr>
          <a:xfrm>
            <a:off x="0" y="-1"/>
            <a:ext cx="9993559" cy="1052738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/>
          <a:p>
            <a:pPr>
              <a:defRPr sz="3600"/>
            </a:pPr>
            <a:r>
              <a:t>Desarrollo de comunidades de pr</a:t>
            </a:r>
            <a:r>
              <a:t>áctica: ELLA</a:t>
            </a:r>
          </a:p>
        </p:txBody>
      </p:sp>
      <p:pic>
        <p:nvPicPr>
          <p:cNvPr id="528" name="image3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509110" y="4086380"/>
            <a:ext cx="3988487" cy="26893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29" name="image36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8583" y="999591"/>
            <a:ext cx="3636807" cy="3068961"/>
          </a:xfrm>
          <a:prstGeom prst="rect">
            <a:avLst/>
          </a:prstGeom>
          <a:ln w="12700">
            <a:miter lim="400000"/>
          </a:ln>
        </p:spPr>
      </p:pic>
      <p:pic>
        <p:nvPicPr>
          <p:cNvPr id="530" name="image37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826094" y="993237"/>
            <a:ext cx="3667595" cy="30689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" name="image3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54040"/>
            <a:ext cx="9906000" cy="6549920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Shape 533"/>
          <p:cNvSpPr/>
          <p:nvPr/>
        </p:nvSpPr>
        <p:spPr>
          <a:xfrm>
            <a:off x="116462" y="962961"/>
            <a:ext cx="1950219" cy="12093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PUBLICACIONES DEL PROYECTO HASTA LA FECHA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5" name="image3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63259"/>
            <a:ext cx="9906000" cy="673148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/>
          <p:nvPr>
            <p:ph type="title"/>
          </p:nvPr>
        </p:nvSpPr>
        <p:spPr>
          <a:xfrm>
            <a:off x="0" y="-32891"/>
            <a:ext cx="9906000" cy="941611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/>
          <a:p>
            <a:pPr/>
            <a:r>
              <a:t>Algunas consideraciones</a:t>
            </a:r>
          </a:p>
        </p:txBody>
      </p:sp>
      <p:sp>
        <p:nvSpPr>
          <p:cNvPr id="538" name="Shape 538"/>
          <p:cNvSpPr/>
          <p:nvPr>
            <p:ph type="body" idx="1"/>
          </p:nvPr>
        </p:nvSpPr>
        <p:spPr>
          <a:xfrm>
            <a:off x="488503" y="1052735"/>
            <a:ext cx="9282238" cy="4680522"/>
          </a:xfrm>
          <a:prstGeom prst="rect">
            <a:avLst/>
          </a:prstGeom>
        </p:spPr>
        <p:txBody>
          <a:bodyPr/>
          <a:lstStyle/>
          <a:p>
            <a:pPr>
              <a:spcBef>
                <a:spcPts val="400"/>
              </a:spcBef>
              <a:defRPr sz="2000"/>
            </a:pPr>
            <a:r>
              <a:t>El programa es una alianza de 5 organismos, que desarrolla la capacidad de las comunidades para la recuperación de la inundación</a:t>
            </a:r>
          </a:p>
          <a:p>
            <a:pPr>
              <a:spcBef>
                <a:spcPts val="400"/>
              </a:spcBef>
              <a:defRPr sz="2000"/>
            </a:pPr>
            <a:r>
              <a:t>Trabajar través de socios, permite Aprender entre todos y mas aun con la comunidad.</a:t>
            </a:r>
          </a:p>
          <a:p>
            <a:pPr>
              <a:spcBef>
                <a:spcPts val="400"/>
              </a:spcBef>
              <a:defRPr sz="2000"/>
            </a:pPr>
            <a:r>
              <a:t>Trabajo con actores locales y nacionales</a:t>
            </a:r>
          </a:p>
          <a:p>
            <a:pPr>
              <a:spcBef>
                <a:spcPts val="400"/>
              </a:spcBef>
              <a:defRPr sz="2000"/>
            </a:pPr>
            <a:r>
              <a:t>Las inundaciones-tienen impacto en la vida de las personas y la cantidad de daño que pueden causar. </a:t>
            </a:r>
          </a:p>
          <a:p>
            <a:pPr>
              <a:spcBef>
                <a:spcPts val="400"/>
              </a:spcBef>
              <a:defRPr sz="2000"/>
            </a:pPr>
            <a:r>
              <a:t>Junto con nuestros socios de la alianza nos centramos en la prevención y reducción de riesgo .</a:t>
            </a:r>
          </a:p>
          <a:p>
            <a:pPr>
              <a:spcBef>
                <a:spcPts val="400"/>
              </a:spcBef>
              <a:defRPr sz="2000"/>
            </a:pPr>
            <a:r>
              <a:t>Buscamos fortalecer  las  capacidades de las comunidades vulnerables, contar con evidencias para plantear iniciativas que pueden convertirse en políticas publicas. </a:t>
            </a:r>
          </a:p>
          <a:p>
            <a:pPr>
              <a:spcBef>
                <a:spcPts val="400"/>
              </a:spcBef>
              <a:defRPr sz="2000"/>
            </a:pPr>
            <a:r>
              <a:t>Desarrollo de enfoques para la recuperación de inundaciones y de resiliencia a nivel comunitario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Shape 540"/>
          <p:cNvSpPr/>
          <p:nvPr>
            <p:ph type="body" idx="1"/>
          </p:nvPr>
        </p:nvSpPr>
        <p:spPr>
          <a:xfrm>
            <a:off x="200472" y="1340767"/>
            <a:ext cx="9247697" cy="4545177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Videos explaining the approach in detail: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 invalidUrl="" action="" tgtFrame="" tooltip="" history="1" highlightClick="0" endSnd="0"/>
              </a:rPr>
              <a:t>https://www.zurich.com/en/corporate-responsibility/flood-resilience/measuring-flood-resilience</a:t>
            </a:r>
            <a:r>
              <a:t>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Four-pager explaining the approach in text and illustrations: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 invalidUrl="" action="" tgtFrame="" tooltip="" history="1" highlightClick="0" endSnd="0"/>
              </a:rPr>
              <a:t>https://www.zurich.com/_/media/dbe/corporate/docs/corporate-responsibility/zurich-flood-resilience-measurement-paper-feb-2016.pdf?la=en</a:t>
            </a:r>
            <a:r>
              <a:t>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The Alliance webpage: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http://floodalliance.net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 invalidUrl="" action="" tgtFrame="" tooltip="" history="1" highlightClick="0" endSnd="0"/>
              </a:rPr>
              <a:t>/</a:t>
            </a:r>
            <a:r>
              <a:t> 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</a:p>
          <a:p>
            <a:pPr>
              <a:lnSpc>
                <a:spcPct val="80000"/>
              </a:lnSpc>
              <a:spcBef>
                <a:spcPts val="500"/>
              </a:spcBef>
              <a:defRPr sz="2400"/>
            </a:pPr>
            <a:r>
              <a:t>Redes de Gestion de Riesgos y Adaptacion al Cambio Climatico: </a:t>
            </a: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5" invalidUrl="" action="" tgtFrame="" tooltip="" history="1" highlightClick="0" endSnd="0"/>
              </a:rPr>
              <a:t>http://www.redesdegestionderiesgos.com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dissolv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Shape 344"/>
          <p:cNvSpPr/>
          <p:nvPr>
            <p:ph type="title"/>
          </p:nvPr>
        </p:nvSpPr>
        <p:spPr>
          <a:xfrm>
            <a:off x="209525" y="908720"/>
            <a:ext cx="9705530" cy="720081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>
            <a:lvl1pPr>
              <a:defRPr sz="3200"/>
            </a:lvl1pPr>
          </a:lstStyle>
          <a:p>
            <a:pPr/>
            <a:r>
              <a:t>La Alianza Zurich para la Resiliencia ante Inundaciones</a:t>
            </a:r>
          </a:p>
        </p:txBody>
      </p:sp>
      <p:sp>
        <p:nvSpPr>
          <p:cNvPr id="345" name="Shape 345"/>
          <p:cNvSpPr/>
          <p:nvPr/>
        </p:nvSpPr>
        <p:spPr>
          <a:xfrm>
            <a:off x="936377" y="2627620"/>
            <a:ext cx="3802868" cy="345638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61" y="10800"/>
                </a:moveTo>
                <a:cubicBezTo>
                  <a:pt x="161" y="16667"/>
                  <a:pt x="4924" y="21423"/>
                  <a:pt x="10800" y="21423"/>
                </a:cubicBezTo>
                <a:cubicBezTo>
                  <a:pt x="16676" y="21423"/>
                  <a:pt x="21439" y="16667"/>
                  <a:pt x="21439" y="10800"/>
                </a:cubicBezTo>
                <a:cubicBezTo>
                  <a:pt x="21439" y="4933"/>
                  <a:pt x="16676" y="177"/>
                  <a:pt x="10800" y="177"/>
                </a:cubicBezTo>
                <a:cubicBezTo>
                  <a:pt x="4924" y="177"/>
                  <a:pt x="161" y="4933"/>
                  <a:pt x="161" y="10800"/>
                </a:cubicBezTo>
                <a:close/>
              </a:path>
            </a:pathLst>
          </a:custGeom>
          <a:ln w="3175">
            <a:solidFill>
              <a:srgbClr val="3A5E8A"/>
            </a:solidFill>
          </a:ln>
        </p:spPr>
        <p:txBody>
          <a:bodyPr lIns="45719" rIns="45719" anchor="ctr"/>
          <a:lstStyle/>
          <a:p>
            <a:pPr algn="ctr"/>
          </a:p>
        </p:txBody>
      </p:sp>
      <p:pic>
        <p:nvPicPr>
          <p:cNvPr id="346" name="image7.jpg" descr="C:\Users\eetienne\Desktop\2015 03 30 Zurich - nuevo\4. Implementación por PAN\PRACTICAL ACTION LOG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27077" y="5458800"/>
            <a:ext cx="1797932" cy="81122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image8.png" descr="C:\Users\eetienne\Desktop\2015 03 30 Zurich - nuevo\4. Implementación por PAN\Logo IIASA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856656" y="1760952"/>
            <a:ext cx="648073" cy="1010684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image9.png" descr="C:\Users\eetienne\Desktop\2015 03 30 Zurich - nuevo\4. Implementación por PAN\Logo Wharto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648743" y="2272091"/>
            <a:ext cx="2043182" cy="499545"/>
          </a:xfrm>
          <a:prstGeom prst="rect">
            <a:avLst/>
          </a:prstGeom>
          <a:ln w="12700">
            <a:miter lim="400000"/>
          </a:ln>
        </p:spPr>
      </p:pic>
      <p:pic>
        <p:nvPicPr>
          <p:cNvPr id="349" name="image10.jpg" descr="C:\Users\eetienne\Desktop\2015 03 30 Zurich - nuevo\4. Implementación por PAN\Logo Zúrich Foundation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58276" y="3462932"/>
            <a:ext cx="1539051" cy="125800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0" name="image11.jpg" descr="C:\Users\eetienne\Desktop\2015 03 30 Zurich - nuevo\4. Implementación por PAN\Logo IFRC 2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8370" y="5026957"/>
            <a:ext cx="1379513" cy="1379514"/>
          </a:xfrm>
          <a:prstGeom prst="rect">
            <a:avLst/>
          </a:prstGeom>
          <a:ln w="12700">
            <a:miter lim="400000"/>
          </a:ln>
        </p:spPr>
      </p:pic>
      <p:sp>
        <p:nvSpPr>
          <p:cNvPr id="351" name="Shape 351"/>
          <p:cNvSpPr/>
          <p:nvPr/>
        </p:nvSpPr>
        <p:spPr>
          <a:xfrm>
            <a:off x="1640632" y="2762343"/>
            <a:ext cx="3123303" cy="333089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376092"/>
                </a:solidFill>
              </a:defRPr>
            </a:lvl1pPr>
          </a:lstStyle>
          <a:p>
            <a:pPr/>
            <a:r>
              <a:t>Investigación para la acción</a:t>
            </a:r>
          </a:p>
        </p:txBody>
      </p:sp>
      <p:sp>
        <p:nvSpPr>
          <p:cNvPr id="352" name="Shape 352"/>
          <p:cNvSpPr/>
          <p:nvPr/>
        </p:nvSpPr>
        <p:spPr>
          <a:xfrm>
            <a:off x="2074947" y="4787860"/>
            <a:ext cx="1622380" cy="333088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>
                <a:solidFill>
                  <a:srgbClr val="376092"/>
                </a:solidFill>
              </a:defRPr>
            </a:lvl1pPr>
          </a:lstStyle>
          <a:p>
            <a:pPr/>
            <a:r>
              <a:t>Cataliza</a:t>
            </a:r>
          </a:p>
        </p:txBody>
      </p:sp>
      <p:sp>
        <p:nvSpPr>
          <p:cNvPr id="353" name="Shape 353"/>
          <p:cNvSpPr/>
          <p:nvPr/>
        </p:nvSpPr>
        <p:spPr>
          <a:xfrm>
            <a:off x="2936775" y="6300027"/>
            <a:ext cx="3170622" cy="333089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pPr/>
            <a:r>
              <a:t>Innovación tecnológica</a:t>
            </a:r>
          </a:p>
        </p:txBody>
      </p:sp>
      <p:sp>
        <p:nvSpPr>
          <p:cNvPr id="354" name="Shape 354"/>
          <p:cNvSpPr/>
          <p:nvPr/>
        </p:nvSpPr>
        <p:spPr>
          <a:xfrm>
            <a:off x="200471" y="6300027"/>
            <a:ext cx="1874479" cy="333089"/>
          </a:xfrm>
          <a:prstGeom prst="rect">
            <a:avLst/>
          </a:prstGeom>
          <a:blipFill>
            <a:blip r:embed="rId7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>
                <a:solidFill>
                  <a:srgbClr val="376092"/>
                </a:solidFill>
              </a:defRPr>
            </a:lvl1pPr>
          </a:lstStyle>
          <a:p>
            <a:pPr/>
            <a:r>
              <a:t>Alcance global</a:t>
            </a:r>
          </a:p>
        </p:txBody>
      </p:sp>
      <p:sp>
        <p:nvSpPr>
          <p:cNvPr id="355" name="Shape 355"/>
          <p:cNvSpPr/>
          <p:nvPr/>
        </p:nvSpPr>
        <p:spPr>
          <a:xfrm>
            <a:off x="2867037" y="3117307"/>
            <a:ext cx="1" cy="302401"/>
          </a:xfrm>
          <a:prstGeom prst="line">
            <a:avLst/>
          </a:prstGeom>
          <a:ln w="50800">
            <a:solidFill>
              <a:srgbClr val="4A7EBB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6" name="Shape 356"/>
          <p:cNvSpPr/>
          <p:nvPr/>
        </p:nvSpPr>
        <p:spPr>
          <a:xfrm flipH="1">
            <a:off x="1797884" y="4972525"/>
            <a:ext cx="493090" cy="535415"/>
          </a:xfrm>
          <a:prstGeom prst="line">
            <a:avLst/>
          </a:prstGeom>
          <a:ln w="50800">
            <a:solidFill>
              <a:srgbClr val="4A7EBB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357" name="Shape 357"/>
          <p:cNvSpPr/>
          <p:nvPr/>
        </p:nvSpPr>
        <p:spPr>
          <a:xfrm>
            <a:off x="3515109" y="4972525"/>
            <a:ext cx="488309" cy="535415"/>
          </a:xfrm>
          <a:prstGeom prst="line">
            <a:avLst/>
          </a:prstGeom>
          <a:ln w="50800">
            <a:solidFill>
              <a:srgbClr val="4A7EBB"/>
            </a:solidFill>
          </a:ln>
        </p:spPr>
        <p:txBody>
          <a:bodyPr lIns="45719" rIns="45719"/>
          <a:lstStyle/>
          <a:p>
            <a:pPr/>
          </a:p>
        </p:txBody>
      </p:sp>
      <p:pic>
        <p:nvPicPr>
          <p:cNvPr id="358" name="image12.png" descr="C:\Users\eetienne\Desktop\2015 03 30 Zurich - nuevo\4. Implementación por PAN\Mapa mundo.pn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016987" y="3228202"/>
            <a:ext cx="4616534" cy="3071827"/>
          </a:xfrm>
          <a:prstGeom prst="rect">
            <a:avLst/>
          </a:prstGeom>
          <a:ln w="12700">
            <a:miter lim="400000"/>
          </a:ln>
        </p:spPr>
      </p:pic>
      <p:sp>
        <p:nvSpPr>
          <p:cNvPr id="359" name="Shape 359"/>
          <p:cNvSpPr/>
          <p:nvPr/>
        </p:nvSpPr>
        <p:spPr>
          <a:xfrm>
            <a:off x="6167890" y="4856464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0" name="Shape 360"/>
          <p:cNvSpPr/>
          <p:nvPr/>
        </p:nvSpPr>
        <p:spPr>
          <a:xfrm>
            <a:off x="7160517" y="3680398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1" name="Shape 361"/>
          <p:cNvSpPr/>
          <p:nvPr/>
        </p:nvSpPr>
        <p:spPr>
          <a:xfrm>
            <a:off x="7396036" y="3834634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2" name="Shape 362"/>
          <p:cNvSpPr/>
          <p:nvPr/>
        </p:nvSpPr>
        <p:spPr>
          <a:xfrm>
            <a:off x="5902366" y="4370197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3" name="Shape 363"/>
          <p:cNvSpPr/>
          <p:nvPr/>
        </p:nvSpPr>
        <p:spPr>
          <a:xfrm>
            <a:off x="5932372" y="3928073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4" name="Shape 364"/>
          <p:cNvSpPr/>
          <p:nvPr/>
        </p:nvSpPr>
        <p:spPr>
          <a:xfrm>
            <a:off x="8112105" y="4114949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5" name="Shape 365"/>
          <p:cNvSpPr/>
          <p:nvPr/>
        </p:nvSpPr>
        <p:spPr>
          <a:xfrm>
            <a:off x="8544153" y="4763025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6" name="Shape 366"/>
          <p:cNvSpPr/>
          <p:nvPr/>
        </p:nvSpPr>
        <p:spPr>
          <a:xfrm>
            <a:off x="8264505" y="4267349"/>
            <a:ext cx="216025" cy="186879"/>
          </a:xfrm>
          <a:prstGeom prst="ellipse">
            <a:avLst/>
          </a:prstGeom>
          <a:solidFill>
            <a:srgbClr val="000000"/>
          </a:solidFill>
          <a:ln w="25400">
            <a:solidFill>
              <a:srgbClr val="000000"/>
            </a:solidFill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67" name="Shape 367"/>
          <p:cNvSpPr/>
          <p:nvPr/>
        </p:nvSpPr>
        <p:spPr>
          <a:xfrm>
            <a:off x="5584452" y="2092776"/>
            <a:ext cx="4032449" cy="760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2400"/>
            </a:pPr>
            <a:r>
              <a:t>Fecha: 2013 – 2018</a:t>
            </a:r>
          </a:p>
          <a:p>
            <a:pPr>
              <a:defRPr sz="2400"/>
            </a:pPr>
            <a:r>
              <a:t>5 países de implementación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image40.png"/>
          <p:cNvPicPr>
            <a:picLocks noChangeAspect="1"/>
          </p:cNvPicPr>
          <p:nvPr/>
        </p:nvPicPr>
        <p:blipFill>
          <a:blip r:embed="rId2">
            <a:extLst/>
          </a:blip>
          <a:srcRect l="0" t="15178" r="0" b="0"/>
          <a:stretch>
            <a:fillRect/>
          </a:stretch>
        </p:blipFill>
        <p:spPr>
          <a:xfrm>
            <a:off x="0" y="-27385"/>
            <a:ext cx="9906000" cy="3968484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image4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70562" y="3861048"/>
            <a:ext cx="4535438" cy="3018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image42.png"/>
          <p:cNvPicPr>
            <a:picLocks noChangeAspect="1"/>
          </p:cNvPicPr>
          <p:nvPr/>
        </p:nvPicPr>
        <p:blipFill>
          <a:blip r:embed="rId4">
            <a:extLst/>
          </a:blip>
          <a:srcRect l="0" t="15161" r="0" b="0"/>
          <a:stretch>
            <a:fillRect/>
          </a:stretch>
        </p:blipFill>
        <p:spPr>
          <a:xfrm>
            <a:off x="-18495" y="3861047"/>
            <a:ext cx="5389058" cy="304323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Shape 546"/>
          <p:cNvSpPr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¡Muchas gracias!</a:t>
            </a:r>
          </a:p>
        </p:txBody>
      </p:sp>
      <p:sp>
        <p:nvSpPr>
          <p:cNvPr id="547" name="Shape 547"/>
          <p:cNvSpPr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548" name="image43.jpg" descr="https://scontent.xx.fbcdn.net/hphotos-xla1/v/t1.0-9/12316250_716323988468198_2245683629438442561_n.jpg?oh=21752d3f588ade4b46e348319578452c&amp;oe=5722CD2C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936214" y="-243409"/>
            <a:ext cx="11034467" cy="7344818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Shape 549"/>
          <p:cNvSpPr/>
          <p:nvPr/>
        </p:nvSpPr>
        <p:spPr>
          <a:xfrm>
            <a:off x="4581019" y="3419078"/>
            <a:ext cx="5145252" cy="54933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600">
                <a:solidFill>
                  <a:srgbClr val="FFFF00"/>
                </a:solidFill>
              </a:defRPr>
            </a:lvl1pPr>
          </a:lstStyle>
          <a:p>
            <a:pPr/>
            <a:r>
              <a:t>¡Gracias!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Shape 551"/>
          <p:cNvSpPr/>
          <p:nvPr/>
        </p:nvSpPr>
        <p:spPr>
          <a:xfrm>
            <a:off x="38999" y="679499"/>
            <a:ext cx="9828002" cy="5499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552" name="Shape 552"/>
          <p:cNvSpPr/>
          <p:nvPr/>
        </p:nvSpPr>
        <p:spPr>
          <a:xfrm>
            <a:off x="1397547" y="2080571"/>
            <a:ext cx="7097829" cy="2440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32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“consolidando e institucionalizando  el compromiso compartido del sector privado, gobierno y sociedad civil con la reducción de desastres en el Valle de Sula. ”</a:t>
            </a:r>
          </a:p>
        </p:txBody>
      </p:sp>
      <p:pic>
        <p:nvPicPr>
          <p:cNvPr id="553" name="image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07763" y="999071"/>
            <a:ext cx="1029812" cy="7213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4" name="image4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553624" y="1006353"/>
            <a:ext cx="806273" cy="768568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Shape 555"/>
          <p:cNvSpPr/>
          <p:nvPr/>
        </p:nvSpPr>
        <p:spPr>
          <a:xfrm>
            <a:off x="1576715" y="1471017"/>
            <a:ext cx="2117620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600">
                <a:solidFill>
                  <a:srgbClr val="00B050"/>
                </a:solidFill>
                <a:latin typeface="Verdana"/>
                <a:ea typeface="Verdana"/>
                <a:cs typeface="Verdana"/>
                <a:sym typeface="Verdana"/>
              </a:defRPr>
            </a:lvl1pPr>
          </a:lstStyle>
          <a:p>
            <a:pPr/>
            <a:r>
              <a:t>2014 - 2015</a:t>
            </a:r>
          </a:p>
        </p:txBody>
      </p:sp>
      <p:sp>
        <p:nvSpPr>
          <p:cNvPr id="556" name="Shape 556"/>
          <p:cNvSpPr/>
          <p:nvPr/>
        </p:nvSpPr>
        <p:spPr>
          <a:xfrm>
            <a:off x="1576715" y="1039693"/>
            <a:ext cx="2117620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DIPECHO IX</a:t>
            </a:r>
          </a:p>
          <a:p>
            <a:pPr>
              <a:defRPr sz="1400">
                <a:solidFill>
                  <a:schemeClr val="accent5"/>
                </a:solidFill>
                <a:latin typeface="Verdana"/>
                <a:ea typeface="Verdana"/>
                <a:cs typeface="Verdana"/>
                <a:sym typeface="Verdana"/>
              </a:defRPr>
            </a:pPr>
            <a:r>
              <a:t>Plan de Acción</a:t>
            </a:r>
          </a:p>
        </p:txBody>
      </p:sp>
      <p:pic>
        <p:nvPicPr>
          <p:cNvPr id="557" name="image46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3751" y="930041"/>
            <a:ext cx="1183798" cy="1183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558" name="image47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735609" y="4955237"/>
            <a:ext cx="2201357" cy="12402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59" name="image48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7137" y="4955602"/>
            <a:ext cx="2110980" cy="12402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60" name="image49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169099" y="4955237"/>
            <a:ext cx="2067001" cy="12402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61" name="image50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5814014" y="4956843"/>
            <a:ext cx="2162084" cy="12402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pic>
        <p:nvPicPr>
          <p:cNvPr id="562" name="image51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8007081" y="4955602"/>
            <a:ext cx="1861465" cy="1240201"/>
          </a:xfrm>
          <a:prstGeom prst="rect">
            <a:avLst/>
          </a:prstGeom>
          <a:ln w="28575">
            <a:solidFill>
              <a:schemeClr val="accent1"/>
            </a:solidFill>
          </a:ln>
        </p:spPr>
      </p:pic>
      <p:sp>
        <p:nvSpPr>
          <p:cNvPr id="563" name="Shape 563"/>
          <p:cNvSpPr/>
          <p:nvPr/>
        </p:nvSpPr>
        <p:spPr>
          <a:xfrm>
            <a:off x="1508653" y="4589515"/>
            <a:ext cx="6888694" cy="332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1600">
                <a:solidFill>
                  <a:srgbClr val="00B050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San Pedro Sula , Choloma y Puerto Cortes</a:t>
            </a:r>
          </a:p>
        </p:txBody>
      </p:sp>
      <p:pic>
        <p:nvPicPr>
          <p:cNvPr id="564" name="image52.png"/>
          <p:cNvPicPr>
            <a:picLocks noChangeAspect="1"/>
          </p:cNvPicPr>
          <p:nvPr/>
        </p:nvPicPr>
        <p:blipFill>
          <a:blip r:embed="rId10">
            <a:extLst/>
          </a:blip>
          <a:srcRect l="0" t="0" r="0" b="21940"/>
          <a:stretch>
            <a:fillRect/>
          </a:stretch>
        </p:blipFill>
        <p:spPr>
          <a:xfrm>
            <a:off x="7846583" y="1138331"/>
            <a:ext cx="1879280" cy="426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image53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4453066" y="1045005"/>
            <a:ext cx="644515" cy="644515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image54.jpg" descr="http://www.zmvs.org/ESCUDOS/CHOLOMA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9128982" y="4213225"/>
            <a:ext cx="663333" cy="701379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image55.jpg" descr="http://www.zmvs.org/ESCUDOS/SPS.jp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108401" y="4041842"/>
            <a:ext cx="668616" cy="8727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68" name="image56.pn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8881670" y="2080572"/>
            <a:ext cx="797503" cy="817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Shape 570"/>
          <p:cNvSpPr/>
          <p:nvPr>
            <p:ph type="ctrTitle"/>
          </p:nvPr>
        </p:nvSpPr>
        <p:spPr>
          <a:xfrm>
            <a:off x="1238250" y="1554858"/>
            <a:ext cx="7429500" cy="82163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pPr/>
            <a:r>
              <a:t>Objetivo  principal</a:t>
            </a:r>
          </a:p>
        </p:txBody>
      </p:sp>
      <p:sp>
        <p:nvSpPr>
          <p:cNvPr id="571" name="Shape 571"/>
          <p:cNvSpPr/>
          <p:nvPr>
            <p:ph type="subTitle" sz="half" idx="1"/>
          </p:nvPr>
        </p:nvSpPr>
        <p:spPr>
          <a:xfrm>
            <a:off x="1238250" y="2646651"/>
            <a:ext cx="7429500" cy="2268250"/>
          </a:xfrm>
          <a:prstGeom prst="rect">
            <a:avLst/>
          </a:prstGeom>
        </p:spPr>
        <p:txBody>
          <a:bodyPr/>
          <a:lstStyle>
            <a:lvl1pPr algn="just">
              <a:spcBef>
                <a:spcPts val="500"/>
              </a:spcBef>
              <a:defRPr sz="2200"/>
            </a:lvl1pPr>
          </a:lstStyle>
          <a:p>
            <a:pPr/>
            <a:r>
              <a:t>Contribuir a reducir los niveles de riesgo y los daños provocados por  desastres  en zonas urbanas de alta vulnerabilidad  en el compromiso y participación activa del sector privado en colaboración  estrecha con gobierno y sociedad civil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" name="Shape 573"/>
          <p:cNvSpPr/>
          <p:nvPr>
            <p:ph type="title"/>
          </p:nvPr>
        </p:nvSpPr>
        <p:spPr>
          <a:xfrm>
            <a:off x="2360712" y="620688"/>
            <a:ext cx="5400600" cy="854968"/>
          </a:xfrm>
          <a:prstGeom prst="rect">
            <a:avLst/>
          </a:prstGeom>
        </p:spPr>
        <p:txBody>
          <a:bodyPr/>
          <a:lstStyle/>
          <a:p>
            <a:pPr/>
            <a:r>
              <a:t>Objetivo especifico</a:t>
            </a:r>
          </a:p>
        </p:txBody>
      </p:sp>
      <p:sp>
        <p:nvSpPr>
          <p:cNvPr id="574" name="Shape 574"/>
          <p:cNvSpPr/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/>
          </a:p>
          <a:p>
            <a:pPr/>
            <a:r>
              <a:t>Consolidar  e institucionalizar  la colaboración  entre sector privado, gobierno y sociedad civil para la  reducción de  desastres  en el  Valle de  Sula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" name="Shape 576"/>
          <p:cNvSpPr/>
          <p:nvPr/>
        </p:nvSpPr>
        <p:spPr>
          <a:xfrm>
            <a:off x="38999" y="679499"/>
            <a:ext cx="9828002" cy="50650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 algn="ctr">
              <a:defRPr sz="1400">
                <a:solidFill>
                  <a:srgbClr val="FFFFFF"/>
                </a:solidFill>
              </a:defRPr>
            </a:pPr>
          </a:p>
        </p:txBody>
      </p:sp>
      <p:sp>
        <p:nvSpPr>
          <p:cNvPr id="577" name="Shape 577"/>
          <p:cNvSpPr/>
          <p:nvPr/>
        </p:nvSpPr>
        <p:spPr>
          <a:xfrm>
            <a:off x="38999" y="5744528"/>
            <a:ext cx="982800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>
              <a:defRPr sz="1300">
                <a:latin typeface="Candara"/>
                <a:ea typeface="Candara"/>
                <a:cs typeface="Candara"/>
                <a:sym typeface="Candara"/>
              </a:defRPr>
            </a:pPr>
            <a:r>
              <a:t>Proyecto “Sociedad civil, Empresa Privada y Gobierno, Unidos para reducir el riesgo urbano en Honduras”</a:t>
            </a:r>
          </a:p>
          <a:p>
            <a:pPr algn="ctr">
              <a:defRPr sz="1300">
                <a:latin typeface="Candara"/>
                <a:ea typeface="Candara"/>
                <a:cs typeface="Candara"/>
                <a:sym typeface="Candara"/>
              </a:defRPr>
            </a:pPr>
            <a:r>
              <a:t>DIPECHO – CASM – TROCAIRE – ASONOG</a:t>
            </a:r>
          </a:p>
        </p:txBody>
      </p:sp>
      <p:sp>
        <p:nvSpPr>
          <p:cNvPr id="578" name="Shape 578"/>
          <p:cNvSpPr/>
          <p:nvPr/>
        </p:nvSpPr>
        <p:spPr>
          <a:xfrm>
            <a:off x="-297901" y="1123559"/>
            <a:ext cx="6186913" cy="510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 sz="2900">
                <a:solidFill>
                  <a:schemeClr val="accent5"/>
                </a:solidFill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Ubicación del Proyecto</a:t>
            </a:r>
          </a:p>
        </p:txBody>
      </p:sp>
      <p:sp>
        <p:nvSpPr>
          <p:cNvPr id="579" name="Shape 579"/>
          <p:cNvSpPr/>
          <p:nvPr/>
        </p:nvSpPr>
        <p:spPr>
          <a:xfrm>
            <a:off x="3124317" y="3005190"/>
            <a:ext cx="3475715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spcBef>
                <a:spcPts val="400"/>
              </a:spcBef>
              <a:defRPr sz="1900">
                <a:latin typeface="Candara"/>
                <a:ea typeface="Candara"/>
                <a:cs typeface="Candara"/>
                <a:sym typeface="Candara"/>
              </a:defRPr>
            </a:lvl1pPr>
          </a:lstStyle>
          <a:p>
            <a:pPr/>
            <a:r>
              <a:t>.</a:t>
            </a:r>
          </a:p>
        </p:txBody>
      </p:sp>
      <p:pic>
        <p:nvPicPr>
          <p:cNvPr id="580" name="image57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21940"/>
          <a:stretch>
            <a:fillRect/>
          </a:stretch>
        </p:blipFill>
        <p:spPr>
          <a:xfrm>
            <a:off x="8393432" y="864104"/>
            <a:ext cx="1326518" cy="30105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1" name="image5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3513" y="774871"/>
            <a:ext cx="745829" cy="74582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2" name="image44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160507" y="797249"/>
            <a:ext cx="728505" cy="510264"/>
          </a:xfrm>
          <a:prstGeom prst="rect">
            <a:avLst/>
          </a:prstGeom>
          <a:ln w="12700">
            <a:miter lim="400000"/>
          </a:ln>
        </p:spPr>
      </p:pic>
      <p:pic>
        <p:nvPicPr>
          <p:cNvPr id="583" name="image59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105154" y="813243"/>
            <a:ext cx="518518" cy="4942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4" name="image60.jp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676500" y="849325"/>
            <a:ext cx="433507" cy="43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585" name="image54.jpg" descr="http://www.zmvs.org/ESCUDOS/CHOLOMA.jp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9082826" y="5121275"/>
            <a:ext cx="709489" cy="55691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image55.jpg" descr="http://www.zmvs.org/ESCUDOS/SPS.jpg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08401" y="5038723"/>
            <a:ext cx="489892" cy="6394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image61.jpg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19340" y="1648704"/>
            <a:ext cx="6907796" cy="4029489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image56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8866857" y="2491730"/>
            <a:ext cx="797503" cy="8173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Shape 590"/>
          <p:cNvSpPr/>
          <p:nvPr>
            <p:ph type="title"/>
          </p:nvPr>
        </p:nvSpPr>
        <p:spPr>
          <a:xfrm>
            <a:off x="405301" y="939604"/>
            <a:ext cx="8543926" cy="1077021"/>
          </a:xfrm>
          <a:prstGeom prst="rect">
            <a:avLst/>
          </a:prstGeom>
        </p:spPr>
        <p:txBody>
          <a:bodyPr/>
          <a:lstStyle/>
          <a:p>
            <a:pPr algn="just" defTabSz="539495">
              <a:defRPr sz="1120"/>
            </a:pPr>
            <a:br/>
            <a:br/>
            <a:r>
              <a:t>Resultado1. Comunidades urbanas priorizadas, empresa privada y gobiernos municipales  conocen mejor las condiciones de riesgo, y trabajan de forma conjunta  para reducir  la vulnerabilidad y responder mejor ante futuros desastres con un enfoque de protección en la RRD. </a:t>
            </a:r>
            <a:br/>
            <a:br/>
          </a:p>
        </p:txBody>
      </p:sp>
      <p:sp>
        <p:nvSpPr>
          <p:cNvPr id="591" name="Shape 591"/>
          <p:cNvSpPr/>
          <p:nvPr>
            <p:ph type="body" sz="quarter" idx="1"/>
          </p:nvPr>
        </p:nvSpPr>
        <p:spPr>
          <a:xfrm>
            <a:off x="468263" y="2197765"/>
            <a:ext cx="4190702" cy="359986"/>
          </a:xfrm>
          <a:prstGeom prst="rect">
            <a:avLst/>
          </a:prstGeom>
          <a:solidFill>
            <a:srgbClr val="92D050"/>
          </a:solidFill>
        </p:spPr>
        <p:txBody>
          <a:bodyPr/>
          <a:lstStyle>
            <a:lvl1pPr algn="ctr" defTabSz="905255">
              <a:defRPr sz="2178"/>
            </a:lvl1pPr>
          </a:lstStyle>
          <a:p>
            <a:pPr/>
            <a:r>
              <a:t>Indicador </a:t>
            </a:r>
          </a:p>
        </p:txBody>
      </p:sp>
      <p:sp>
        <p:nvSpPr>
          <p:cNvPr id="592" name="Shape 592"/>
          <p:cNvSpPr/>
          <p:nvPr/>
        </p:nvSpPr>
        <p:spPr>
          <a:xfrm>
            <a:off x="405302" y="2658486"/>
            <a:ext cx="4190702" cy="3303171"/>
          </a:xfrm>
          <a:prstGeom prst="rect">
            <a:avLst/>
          </a:prstGeom>
          <a:solidFill>
            <a:srgbClr val="92D050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 algn="just">
              <a:lnSpc>
                <a:spcPct val="90000"/>
              </a:lnSpc>
              <a:spcBef>
                <a:spcPts val="500"/>
              </a:spcBef>
              <a:defRPr sz="2400"/>
            </a:pPr>
          </a:p>
          <a:p>
            <a:pPr marL="342899" indent="-342899" algn="just">
              <a:lnSpc>
                <a:spcPct val="90000"/>
              </a:lnSpc>
              <a:spcBef>
                <a:spcPts val="400"/>
              </a:spcBef>
              <a:buSzPct val="100000"/>
              <a:buFont typeface="Arial"/>
              <a:buChar char="•"/>
              <a:defRPr sz="1900"/>
            </a:pPr>
            <a:r>
              <a:t>Al final del proyecto al menos el 90% e las empresas priorizadas han integrado en su Plan de Contingencia Empresarial con enfoque Social (PCES) alguna acción concreta para reducir la vulnerabilidad y mejorar la preparación ante desastres  en las comunidades más vulnerables de su entorno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Shape 594"/>
          <p:cNvSpPr/>
          <p:nvPr>
            <p:ph type="title"/>
          </p:nvPr>
        </p:nvSpPr>
        <p:spPr>
          <a:xfrm>
            <a:off x="488503" y="948522"/>
            <a:ext cx="9200200" cy="1256343"/>
          </a:xfrm>
          <a:prstGeom prst="rect">
            <a:avLst/>
          </a:prstGeom>
        </p:spPr>
        <p:txBody>
          <a:bodyPr/>
          <a:lstStyle>
            <a:lvl1pPr algn="just" defTabSz="886968">
              <a:defRPr sz="1843">
                <a:latin typeface="Calibri cuerpo"/>
                <a:ea typeface="Calibri cuerpo"/>
                <a:cs typeface="Calibri cuerpo"/>
                <a:sym typeface="Calibri cuerpo"/>
              </a:defRPr>
            </a:lvl1pPr>
          </a:lstStyle>
          <a:p>
            <a:pPr/>
            <a:r>
              <a:t>Resultado 2- Sector privado, COPECO regional norte, CODEM de municipios meta,  y sociedad civil organizada del Valle de Sula han fortalecido su capacidad técnico-operativa y los mecanismos de colaboración para liderar y ejecutar de forma autónoma procesos y acciones de reducción de riesgo,  preparación y respuesta ante desastres</a:t>
            </a:r>
          </a:p>
        </p:txBody>
      </p:sp>
      <p:sp>
        <p:nvSpPr>
          <p:cNvPr id="595" name="Shape 595"/>
          <p:cNvSpPr/>
          <p:nvPr>
            <p:ph type="body" sz="quarter" idx="1"/>
          </p:nvPr>
        </p:nvSpPr>
        <p:spPr>
          <a:xfrm>
            <a:off x="776535" y="2420888"/>
            <a:ext cx="2599035" cy="383859"/>
          </a:xfrm>
          <a:prstGeom prst="rect">
            <a:avLst/>
          </a:prstGeom>
          <a:solidFill>
            <a:schemeClr val="accent4"/>
          </a:solidFill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/>
          <a:lstStyle>
            <a:lvl1pPr algn="ctr">
              <a:lnSpc>
                <a:spcPct val="80000"/>
              </a:lnSpc>
              <a:defRPr sz="2200">
                <a:solidFill>
                  <a:srgbClr val="000000"/>
                </a:solidFill>
              </a:defRPr>
            </a:lvl1pPr>
          </a:lstStyle>
          <a:p>
            <a:pPr/>
            <a:r>
              <a:t>Indicador 2.1</a:t>
            </a:r>
          </a:p>
        </p:txBody>
      </p:sp>
      <p:sp>
        <p:nvSpPr>
          <p:cNvPr id="596" name="Shape 596"/>
          <p:cNvSpPr/>
          <p:nvPr/>
        </p:nvSpPr>
        <p:spPr>
          <a:xfrm>
            <a:off x="87969" y="3140967"/>
            <a:ext cx="4190702" cy="3024338"/>
          </a:xfrm>
          <a:prstGeom prst="rect">
            <a:avLst/>
          </a:prstGeom>
          <a:solidFill>
            <a:schemeClr val="accent4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42900" indent="-342900" algn="just">
              <a:lnSpc>
                <a:spcPct val="90000"/>
              </a:lnSpc>
              <a:spcBef>
                <a:spcPts val="500"/>
              </a:spcBef>
              <a:buSzPct val="100000"/>
              <a:buFont typeface="Arial"/>
              <a:buChar char="•"/>
              <a:defRPr sz="2200"/>
            </a:lvl1pPr>
          </a:lstStyle>
          <a:p>
            <a:pPr/>
            <a:r>
              <a:t>Al final del proyecto al menos  el 85% de las personas  participantes en capacitaciones ofrecidas por el proyecto han mejorado sus conocimientos  tras  completar el proceso formativo según  los requisitos y contenidos  validados previamente por COPECO.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Shape 598"/>
          <p:cNvSpPr/>
          <p:nvPr>
            <p:ph type="body" sz="quarter" idx="1"/>
          </p:nvPr>
        </p:nvSpPr>
        <p:spPr>
          <a:xfrm>
            <a:off x="248940" y="1832609"/>
            <a:ext cx="4190702" cy="433389"/>
          </a:xfrm>
          <a:prstGeom prst="rect">
            <a:avLst/>
          </a:prstGeom>
          <a:solidFill>
            <a:srgbClr val="66F3FA"/>
          </a:solidFill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</p:spPr>
        <p:txBody>
          <a:bodyPr/>
          <a:lstStyle>
            <a:lvl1pPr algn="ctr">
              <a:lnSpc>
                <a:spcPct val="90000"/>
              </a:lnSpc>
              <a:defRPr>
                <a:solidFill>
                  <a:srgbClr val="000000"/>
                </a:solidFill>
              </a:defRPr>
            </a:lvl1pPr>
          </a:lstStyle>
          <a:p>
            <a:pPr/>
            <a:r>
              <a:t>Indicador </a:t>
            </a:r>
          </a:p>
        </p:txBody>
      </p:sp>
      <p:sp>
        <p:nvSpPr>
          <p:cNvPr id="599" name="Shape 599"/>
          <p:cNvSpPr/>
          <p:nvPr/>
        </p:nvSpPr>
        <p:spPr>
          <a:xfrm>
            <a:off x="248940" y="2265996"/>
            <a:ext cx="4190702" cy="3734873"/>
          </a:xfrm>
          <a:prstGeom prst="rect">
            <a:avLst/>
          </a:prstGeom>
          <a:solidFill>
            <a:srgbClr val="66F3FA"/>
          </a:solidFill>
          <a:ln w="12700">
            <a:miter lim="400000"/>
          </a:ln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>
            <a:lvl1pPr marL="322325" indent="-322325" algn="just" defTabSz="859536">
              <a:spcBef>
                <a:spcPts val="500"/>
              </a:spcBef>
              <a:buSzPct val="100000"/>
              <a:buFont typeface="Arial"/>
              <a:buChar char="•"/>
              <a:defRPr sz="2444"/>
            </a:lvl1pPr>
          </a:lstStyle>
          <a:p>
            <a:pPr/>
            <a:r>
              <a:t>Actores  clave, miembros del  consejo regional de  desarrollo  de la región 1  han liderado gestionado y  acompañado al menos  5 casos de  incidencia para  reducir el riesgo de  desastres en  zonas de  alta vulnerabilidad previamente identificadas </a:t>
            </a:r>
          </a:p>
        </p:txBody>
      </p:sp>
      <p:sp>
        <p:nvSpPr>
          <p:cNvPr id="600" name="Shape 600"/>
          <p:cNvSpPr/>
          <p:nvPr>
            <p:ph type="body" idx="13"/>
          </p:nvPr>
        </p:nvSpPr>
        <p:spPr>
          <a:xfrm>
            <a:off x="248939" y="734377"/>
            <a:ext cx="8965887" cy="994412"/>
          </a:xfrm>
          <a:prstGeom prst="rect">
            <a:avLst/>
          </a:prstGeom>
          <a:solidFill>
            <a:srgbClr val="66F3FA"/>
          </a:solidFill>
          <a:effectLst>
            <a:outerShdw sx="100000" sy="100000" kx="0" ky="0" algn="b" rotWithShape="0" blurRad="50800" dist="27940" dir="5400000">
              <a:srgbClr val="000000">
                <a:alpha val="32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>
                <a:solidFill>
                  <a:srgbClr val="000000"/>
                </a:solidFill>
              </a:defRPr>
            </a:pPr>
            <a:r>
              <a:t>Resultado 3 :  Consolidados e institucionalizados procesos,  mecanismos  y espacios de concertación  e incidencia conjunta del sector privado, gobierno y sociedad civil para reducción de riesgo, preparación y respuesta ante desastres en el Valle de Sula.</a:t>
            </a:r>
            <a:br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Shape 602"/>
          <p:cNvSpPr/>
          <p:nvPr>
            <p:ph type="title"/>
          </p:nvPr>
        </p:nvSpPr>
        <p:spPr>
          <a:xfrm>
            <a:off x="2360712" y="332656"/>
            <a:ext cx="5400600" cy="1143001"/>
          </a:xfrm>
          <a:prstGeom prst="rect">
            <a:avLst/>
          </a:prstGeom>
        </p:spPr>
        <p:txBody>
          <a:bodyPr/>
          <a:lstStyle/>
          <a:p>
            <a:pPr/>
            <a:r>
              <a:t>Principales logros</a:t>
            </a:r>
          </a:p>
        </p:txBody>
      </p:sp>
      <p:sp>
        <p:nvSpPr>
          <p:cNvPr id="603" name="Shape 603"/>
          <p:cNvSpPr/>
          <p:nvPr>
            <p:ph type="body" idx="1"/>
          </p:nvPr>
        </p:nvSpPr>
        <p:spPr>
          <a:xfrm>
            <a:off x="681036" y="1820228"/>
            <a:ext cx="9224965" cy="4274821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Formar conciencia en la comunidades sobre la importancia del conocimiento de los diferentes factores de riesgo.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Incorporar al proceso a sectores poblacionales en mayor condición de vulnerabilidad.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Crear conciencia en el sector privado de la importancia de invertir en la gestión del riesgo.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Establecimiento  y consolidación de nuevas relaciones entre sociedad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El 80% de la empresas ha elaborado sus planes de contingencia empresarial con enfoque social.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Procesos formativos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Fortalecimiento técnico y operativo de los CODEM</a:t>
            </a:r>
          </a:p>
          <a:p>
            <a:pPr>
              <a:lnSpc>
                <a:spcPct val="80000"/>
              </a:lnSpc>
              <a:spcBef>
                <a:spcPts val="500"/>
              </a:spcBef>
              <a:defRPr sz="2200"/>
            </a:pPr>
            <a:r>
              <a:t>Incidencia conjunta para la implementación efectiva del Sinager.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/>
          <p:nvPr>
            <p:ph type="title"/>
          </p:nvPr>
        </p:nvSpPr>
        <p:spPr>
          <a:xfrm>
            <a:off x="2360712" y="332656"/>
            <a:ext cx="5400600" cy="1143001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370" name="Shape 370"/>
          <p:cNvSpPr/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371" name="image13.png"/>
          <p:cNvPicPr>
            <a:picLocks noChangeAspect="1"/>
          </p:cNvPicPr>
          <p:nvPr/>
        </p:nvPicPr>
        <p:blipFill>
          <a:blip r:embed="rId2">
            <a:extLst/>
          </a:blip>
          <a:srcRect l="7027" t="11198" r="26502" b="6249"/>
          <a:stretch>
            <a:fillRect/>
          </a:stretch>
        </p:blipFill>
        <p:spPr>
          <a:xfrm>
            <a:off x="23875" y="-2654"/>
            <a:ext cx="9825670" cy="6860655"/>
          </a:xfrm>
          <a:prstGeom prst="rect">
            <a:avLst/>
          </a:prstGeom>
          <a:ln w="12700">
            <a:miter lim="400000"/>
          </a:ln>
        </p:spPr>
      </p:pic>
      <p:sp>
        <p:nvSpPr>
          <p:cNvPr id="372" name="Shape 372"/>
          <p:cNvSpPr/>
          <p:nvPr/>
        </p:nvSpPr>
        <p:spPr>
          <a:xfrm rot="19946962">
            <a:off x="408113" y="4511175"/>
            <a:ext cx="324036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Alianza Publico - Privado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Shape 605"/>
          <p:cNvSpPr/>
          <p:nvPr>
            <p:ph type="title"/>
          </p:nvPr>
        </p:nvSpPr>
        <p:spPr>
          <a:xfrm>
            <a:off x="2360712" y="332656"/>
            <a:ext cx="5400600" cy="1143001"/>
          </a:xfrm>
          <a:prstGeom prst="rect">
            <a:avLst/>
          </a:prstGeom>
        </p:spPr>
        <p:txBody>
          <a:bodyPr/>
          <a:lstStyle/>
          <a:p>
            <a:pPr/>
            <a:r>
              <a:t>Retos y amenazas</a:t>
            </a:r>
          </a:p>
        </p:txBody>
      </p:sp>
      <p:sp>
        <p:nvSpPr>
          <p:cNvPr id="606" name="Shape 606"/>
          <p:cNvSpPr/>
          <p:nvPr>
            <p:ph type="body" idx="1"/>
          </p:nvPr>
        </p:nvSpPr>
        <p:spPr>
          <a:xfrm>
            <a:off x="205739" y="2126257"/>
            <a:ext cx="9019225" cy="3535464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Algunas empresas no muestran interés en una relación con el estado sociedad civil.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Algunas organizaciones de sociedad civil no consideran una relación de igual con la empresa privada.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Rotación de personal en las empresas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Rotación de funcionarios en el gobierno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Cambio de gobierno en municipios.</a:t>
            </a:r>
          </a:p>
          <a:p>
            <a:pPr>
              <a:lnSpc>
                <a:spcPct val="80000"/>
              </a:lnSpc>
              <a:spcBef>
                <a:spcPts val="600"/>
              </a:spcBef>
              <a:defRPr sz="2900"/>
            </a:pPr>
            <a:r>
              <a:t>Profundización de la pobreza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Shape 608"/>
          <p:cNvSpPr/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/>
          <a:lstStyle/>
          <a:p>
            <a:pPr>
              <a:defRPr sz="3900"/>
            </a:pPr>
          </a:p>
          <a:p>
            <a:pPr marL="0" indent="0">
              <a:spcBef>
                <a:spcPts val="900"/>
              </a:spcBef>
              <a:buSzTx/>
              <a:buNone/>
              <a:defRPr sz="3900"/>
            </a:pPr>
            <a:r>
              <a:t>Muchas Gracias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1200">
        <p:wipe dir="l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Shape 374"/>
          <p:cNvSpPr/>
          <p:nvPr>
            <p:ph type="title"/>
          </p:nvPr>
        </p:nvSpPr>
        <p:spPr>
          <a:xfrm>
            <a:off x="0" y="-1"/>
            <a:ext cx="9906001" cy="908721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>
            <a:lvl1pPr>
              <a:defRPr sz="3200"/>
            </a:lvl1pPr>
          </a:lstStyle>
          <a:p>
            <a:pPr/>
            <a:r>
              <a:t>Donde, con quien y que hacemos en Perú</a:t>
            </a:r>
          </a:p>
        </p:txBody>
      </p:sp>
      <p:pic>
        <p:nvPicPr>
          <p:cNvPr id="375" name="image14.jpeg" descr="http://strictlypaper.com/blog/wp-content/uploads/2014/02/carla-erausquin-bayona-papercraft-peru-map-3.jpg"/>
          <p:cNvPicPr>
            <a:picLocks noChangeAspect="1"/>
          </p:cNvPicPr>
          <p:nvPr/>
        </p:nvPicPr>
        <p:blipFill>
          <a:blip r:embed="rId2">
            <a:extLst/>
          </a:blip>
          <a:srcRect l="0" t="6787" r="0" b="4903"/>
          <a:stretch>
            <a:fillRect/>
          </a:stretch>
        </p:blipFill>
        <p:spPr>
          <a:xfrm>
            <a:off x="596516" y="1704500"/>
            <a:ext cx="2808312" cy="407777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78" name="Group 378"/>
          <p:cNvGrpSpPr/>
          <p:nvPr/>
        </p:nvGrpSpPr>
        <p:grpSpPr>
          <a:xfrm>
            <a:off x="728840" y="3234304"/>
            <a:ext cx="1803863" cy="833351"/>
            <a:chOff x="46415" y="0"/>
            <a:chExt cx="1803861" cy="833349"/>
          </a:xfrm>
        </p:grpSpPr>
        <p:sp>
          <p:nvSpPr>
            <p:cNvPr id="376" name="Shape 376"/>
            <p:cNvSpPr/>
            <p:nvPr/>
          </p:nvSpPr>
          <p:spPr>
            <a:xfrm>
              <a:off x="46415" y="0"/>
              <a:ext cx="1803862" cy="83335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77" name="Shape 377"/>
            <p:cNvSpPr/>
            <p:nvPr/>
          </p:nvSpPr>
          <p:spPr>
            <a:xfrm>
              <a:off x="603845" y="327168"/>
              <a:ext cx="689002" cy="300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Lima</a:t>
              </a:r>
            </a:p>
          </p:txBody>
        </p:sp>
      </p:grpSp>
      <p:grpSp>
        <p:nvGrpSpPr>
          <p:cNvPr id="381" name="Group 381"/>
          <p:cNvGrpSpPr/>
          <p:nvPr/>
        </p:nvGrpSpPr>
        <p:grpSpPr>
          <a:xfrm>
            <a:off x="196811" y="2222824"/>
            <a:ext cx="1659846" cy="833351"/>
            <a:chOff x="42709" y="0"/>
            <a:chExt cx="1659845" cy="833349"/>
          </a:xfrm>
        </p:grpSpPr>
        <p:sp>
          <p:nvSpPr>
            <p:cNvPr id="379" name="Shape 379"/>
            <p:cNvSpPr/>
            <p:nvPr/>
          </p:nvSpPr>
          <p:spPr>
            <a:xfrm>
              <a:off x="42709" y="0"/>
              <a:ext cx="1659846" cy="83335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rgbClr val="FFFF00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/>
            </a:p>
          </p:txBody>
        </p:sp>
        <p:sp>
          <p:nvSpPr>
            <p:cNvPr id="380" name="Shape 380"/>
            <p:cNvSpPr/>
            <p:nvPr/>
          </p:nvSpPr>
          <p:spPr>
            <a:xfrm>
              <a:off x="555635" y="327168"/>
              <a:ext cx="633994" cy="300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>
                <a:defRPr sz="1600"/>
              </a:lvl1pPr>
            </a:lstStyle>
            <a:p>
              <a:pPr/>
              <a:r>
                <a:t>Piura</a:t>
              </a:r>
            </a:p>
          </p:txBody>
        </p:sp>
      </p:grpSp>
      <p:grpSp>
        <p:nvGrpSpPr>
          <p:cNvPr id="384" name="Group 384"/>
          <p:cNvGrpSpPr/>
          <p:nvPr/>
        </p:nvGrpSpPr>
        <p:grpSpPr>
          <a:xfrm>
            <a:off x="946695" y="3327886"/>
            <a:ext cx="1368152" cy="993688"/>
            <a:chOff x="0" y="0"/>
            <a:chExt cx="1368151" cy="993687"/>
          </a:xfrm>
        </p:grpSpPr>
        <p:sp>
          <p:nvSpPr>
            <p:cNvPr id="382" name="Shape 382"/>
            <p:cNvSpPr/>
            <p:nvPr/>
          </p:nvSpPr>
          <p:spPr>
            <a:xfrm>
              <a:off x="0" y="-1"/>
              <a:ext cx="1368152" cy="993689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383" name="Shape 383"/>
            <p:cNvSpPr/>
            <p:nvPr/>
          </p:nvSpPr>
          <p:spPr>
            <a:xfrm>
              <a:off x="0" y="92546"/>
              <a:ext cx="1368152" cy="80859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600"/>
              </a:pPr>
              <a:r>
                <a:t>Ate</a:t>
              </a:r>
            </a:p>
            <a:p>
              <a:pPr algn="ctr">
                <a:defRPr sz="1600"/>
              </a:pPr>
              <a:r>
                <a:t>Chaclacayo</a:t>
              </a:r>
            </a:p>
            <a:p>
              <a:pPr algn="ctr">
                <a:defRPr sz="1600"/>
              </a:pPr>
              <a:r>
                <a:t>Chosica</a:t>
              </a:r>
            </a:p>
          </p:txBody>
        </p:sp>
      </p:grpSp>
      <p:grpSp>
        <p:nvGrpSpPr>
          <p:cNvPr id="387" name="Group 387"/>
          <p:cNvGrpSpPr/>
          <p:nvPr/>
        </p:nvGrpSpPr>
        <p:grpSpPr>
          <a:xfrm>
            <a:off x="203628" y="2162436"/>
            <a:ext cx="1584176" cy="935002"/>
            <a:chOff x="0" y="0"/>
            <a:chExt cx="1584175" cy="935000"/>
          </a:xfrm>
        </p:grpSpPr>
        <p:sp>
          <p:nvSpPr>
            <p:cNvPr id="385" name="Shape 385"/>
            <p:cNvSpPr/>
            <p:nvPr/>
          </p:nvSpPr>
          <p:spPr>
            <a:xfrm>
              <a:off x="0" y="-1"/>
              <a:ext cx="1584176" cy="935002"/>
            </a:xfrm>
            <a:prstGeom prst="rect">
              <a:avLst/>
            </a:prstGeom>
            <a:solidFill>
              <a:srgbClr val="FFC000"/>
            </a:solidFill>
            <a:ln w="25400" cap="flat">
              <a:solidFill>
                <a:srgbClr val="FFC000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600"/>
              </a:pPr>
            </a:p>
          </p:txBody>
        </p:sp>
        <p:sp>
          <p:nvSpPr>
            <p:cNvPr id="386" name="Shape 386"/>
            <p:cNvSpPr/>
            <p:nvPr/>
          </p:nvSpPr>
          <p:spPr>
            <a:xfrm>
              <a:off x="0" y="63203"/>
              <a:ext cx="1584176" cy="80859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algn="ctr">
                <a:defRPr sz="1600"/>
              </a:pPr>
              <a:r>
                <a:t>Chulucanas</a:t>
              </a:r>
            </a:p>
            <a:p>
              <a:pPr algn="ctr">
                <a:defRPr sz="1600"/>
              </a:pPr>
              <a:r>
                <a:t>26 de Octubre</a:t>
              </a:r>
            </a:p>
            <a:p>
              <a:pPr algn="ctr">
                <a:defRPr sz="1600"/>
              </a:pPr>
              <a:r>
                <a:t>Castilla</a:t>
              </a:r>
            </a:p>
          </p:txBody>
        </p:sp>
      </p:grpSp>
      <p:grpSp>
        <p:nvGrpSpPr>
          <p:cNvPr id="400" name="Group 400"/>
          <p:cNvGrpSpPr/>
          <p:nvPr/>
        </p:nvGrpSpPr>
        <p:grpSpPr>
          <a:xfrm>
            <a:off x="3898802" y="1441254"/>
            <a:ext cx="2252411" cy="4668272"/>
            <a:chOff x="0" y="0"/>
            <a:chExt cx="2252410" cy="4668271"/>
          </a:xfrm>
        </p:grpSpPr>
        <p:grpSp>
          <p:nvGrpSpPr>
            <p:cNvPr id="390" name="Group 390"/>
            <p:cNvGrpSpPr/>
            <p:nvPr/>
          </p:nvGrpSpPr>
          <p:grpSpPr>
            <a:xfrm>
              <a:off x="675723" y="0"/>
              <a:ext cx="900965" cy="1867309"/>
              <a:chOff x="0" y="0"/>
              <a:chExt cx="900964" cy="1867308"/>
            </a:xfrm>
          </p:grpSpPr>
          <p:sp>
            <p:nvSpPr>
              <p:cNvPr id="388" name="Shape 388"/>
              <p:cNvSpPr/>
              <p:nvPr/>
            </p:nvSpPr>
            <p:spPr>
              <a:xfrm>
                <a:off x="0" y="0"/>
                <a:ext cx="900965" cy="1867309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8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10800" y="0"/>
                    </a:lnTo>
                    <a:close/>
                  </a:path>
                </a:pathLst>
              </a:custGeom>
              <a:solidFill>
                <a:schemeClr val="accent1">
                  <a:alpha val="90000"/>
                </a:schemeClr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18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89" name="Shape 389"/>
              <p:cNvSpPr/>
              <p:nvPr/>
            </p:nvSpPr>
            <p:spPr>
              <a:xfrm>
                <a:off x="0" y="679218"/>
                <a:ext cx="900965" cy="50887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18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Latinoamérica</a:t>
                </a:r>
              </a:p>
            </p:txBody>
          </p:sp>
        </p:grpSp>
        <p:grpSp>
          <p:nvGrpSpPr>
            <p:cNvPr id="393" name="Group 393"/>
            <p:cNvGrpSpPr/>
            <p:nvPr/>
          </p:nvGrpSpPr>
          <p:grpSpPr>
            <a:xfrm>
              <a:off x="450482" y="1851821"/>
              <a:ext cx="1351447" cy="964629"/>
              <a:chOff x="0" y="0"/>
              <a:chExt cx="1351446" cy="964627"/>
            </a:xfrm>
          </p:grpSpPr>
          <p:sp>
            <p:nvSpPr>
              <p:cNvPr id="391" name="Shape 391"/>
              <p:cNvSpPr/>
              <p:nvPr/>
            </p:nvSpPr>
            <p:spPr>
              <a:xfrm>
                <a:off x="0" y="15486"/>
                <a:ext cx="1351447" cy="93365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0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3600" y="0"/>
                    </a:lnTo>
                    <a:close/>
                  </a:path>
                </a:pathLst>
              </a:custGeom>
              <a:solidFill>
                <a:srgbClr val="496586">
                  <a:alpha val="90000"/>
                </a:srgbClr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7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2" name="Shape 392"/>
              <p:cNvSpPr/>
              <p:nvPr/>
            </p:nvSpPr>
            <p:spPr>
              <a:xfrm>
                <a:off x="0" y="0"/>
                <a:ext cx="1351447" cy="964628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7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Actores nacionales: redes; Ministerios, etc.</a:t>
                </a:r>
              </a:p>
            </p:txBody>
          </p:sp>
        </p:grpSp>
        <p:grpSp>
          <p:nvGrpSpPr>
            <p:cNvPr id="396" name="Group 396"/>
            <p:cNvGrpSpPr/>
            <p:nvPr/>
          </p:nvGrpSpPr>
          <p:grpSpPr>
            <a:xfrm>
              <a:off x="225240" y="2800963"/>
              <a:ext cx="1801930" cy="933655"/>
              <a:chOff x="0" y="0"/>
              <a:chExt cx="1801928" cy="933654"/>
            </a:xfrm>
          </p:grpSpPr>
          <p:sp>
            <p:nvSpPr>
              <p:cNvPr id="394" name="Shape 394"/>
              <p:cNvSpPr/>
              <p:nvPr/>
            </p:nvSpPr>
            <p:spPr>
              <a:xfrm>
                <a:off x="0" y="0"/>
                <a:ext cx="1801929" cy="933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890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2700" y="0"/>
                    </a:lnTo>
                    <a:close/>
                  </a:path>
                </a:pathLst>
              </a:custGeom>
              <a:solidFill>
                <a:srgbClr val="496586">
                  <a:alpha val="90000"/>
                </a:srgbClr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44500">
                  <a:lnSpc>
                    <a:spcPct val="90000"/>
                  </a:lnSpc>
                  <a:spcBef>
                    <a:spcPts val="600"/>
                  </a:spcBef>
                  <a:defRPr sz="147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5" name="Shape 395"/>
              <p:cNvSpPr/>
              <p:nvPr/>
            </p:nvSpPr>
            <p:spPr>
              <a:xfrm>
                <a:off x="0" y="98813"/>
                <a:ext cx="1801929" cy="7360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7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Gobiernos locales  y regionales</a:t>
                </a:r>
              </a:p>
            </p:txBody>
          </p:sp>
        </p:grpSp>
        <p:grpSp>
          <p:nvGrpSpPr>
            <p:cNvPr id="399" name="Group 399"/>
            <p:cNvGrpSpPr/>
            <p:nvPr/>
          </p:nvGrpSpPr>
          <p:grpSpPr>
            <a:xfrm>
              <a:off x="-1" y="3734617"/>
              <a:ext cx="2252412" cy="933655"/>
              <a:chOff x="0" y="0"/>
              <a:chExt cx="2252410" cy="933654"/>
            </a:xfrm>
          </p:grpSpPr>
          <p:sp>
            <p:nvSpPr>
              <p:cNvPr id="397" name="Shape 397"/>
              <p:cNvSpPr/>
              <p:nvPr/>
            </p:nvSpPr>
            <p:spPr>
              <a:xfrm>
                <a:off x="0" y="0"/>
                <a:ext cx="2252411" cy="93365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9440" y="0"/>
                    </a:moveTo>
                    <a:lnTo>
                      <a:pt x="21600" y="21600"/>
                    </a:lnTo>
                    <a:lnTo>
                      <a:pt x="0" y="21600"/>
                    </a:lnTo>
                    <a:lnTo>
                      <a:pt x="2160" y="0"/>
                    </a:lnTo>
                    <a:close/>
                  </a:path>
                </a:pathLst>
              </a:custGeom>
              <a:solidFill>
                <a:schemeClr val="accent1">
                  <a:alpha val="50000"/>
                </a:schemeClr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7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398" name="Shape 398"/>
              <p:cNvSpPr/>
              <p:nvPr/>
            </p:nvSpPr>
            <p:spPr>
              <a:xfrm>
                <a:off x="0" y="327413"/>
                <a:ext cx="2252411" cy="27882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7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Comunidades</a:t>
                </a:r>
              </a:p>
            </p:txBody>
          </p:sp>
        </p:grpSp>
      </p:grpSp>
      <p:sp>
        <p:nvSpPr>
          <p:cNvPr id="401" name="Shape 401"/>
          <p:cNvSpPr/>
          <p:nvPr/>
        </p:nvSpPr>
        <p:spPr>
          <a:xfrm>
            <a:off x="613581" y="6228019"/>
            <a:ext cx="235195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/>
            <a:r>
              <a:t>Lugar de intervención</a:t>
            </a:r>
          </a:p>
        </p:txBody>
      </p:sp>
      <p:sp>
        <p:nvSpPr>
          <p:cNvPr id="402" name="Shape 402"/>
          <p:cNvSpPr/>
          <p:nvPr/>
        </p:nvSpPr>
        <p:spPr>
          <a:xfrm>
            <a:off x="4016895" y="6228019"/>
            <a:ext cx="2351952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Público objetivo</a:t>
            </a:r>
          </a:p>
        </p:txBody>
      </p:sp>
      <p:sp>
        <p:nvSpPr>
          <p:cNvPr id="403" name="Shape 403"/>
          <p:cNvSpPr/>
          <p:nvPr/>
        </p:nvSpPr>
        <p:spPr>
          <a:xfrm>
            <a:off x="7257256" y="6228019"/>
            <a:ext cx="2423960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Productos</a:t>
            </a:r>
          </a:p>
        </p:txBody>
      </p:sp>
      <p:grpSp>
        <p:nvGrpSpPr>
          <p:cNvPr id="419" name="Group 419"/>
          <p:cNvGrpSpPr/>
          <p:nvPr/>
        </p:nvGrpSpPr>
        <p:grpSpPr>
          <a:xfrm>
            <a:off x="6681192" y="1453512"/>
            <a:ext cx="3224809" cy="4167000"/>
            <a:chOff x="0" y="0"/>
            <a:chExt cx="3224808" cy="4166999"/>
          </a:xfrm>
        </p:grpSpPr>
        <p:grpSp>
          <p:nvGrpSpPr>
            <p:cNvPr id="406" name="Group 406"/>
            <p:cNvGrpSpPr/>
            <p:nvPr/>
          </p:nvGrpSpPr>
          <p:grpSpPr>
            <a:xfrm>
              <a:off x="0" y="328798"/>
              <a:ext cx="606167" cy="3509403"/>
              <a:chOff x="0" y="0"/>
              <a:chExt cx="606166" cy="3509402"/>
            </a:xfrm>
          </p:grpSpPr>
          <p:sp>
            <p:nvSpPr>
              <p:cNvPr id="404" name="Shape 404"/>
              <p:cNvSpPr/>
              <p:nvPr/>
            </p:nvSpPr>
            <p:spPr>
              <a:xfrm>
                <a:off x="0" y="1527388"/>
                <a:ext cx="606167" cy="454626"/>
              </a:xfrm>
              <a:prstGeom prst="roundRect">
                <a:avLst>
                  <a:gd name="adj" fmla="val 7500"/>
                </a:avLst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5" name="Shape 405"/>
              <p:cNvSpPr/>
              <p:nvPr/>
            </p:nvSpPr>
            <p:spPr>
              <a:xfrm>
                <a:off x="9976" y="0"/>
                <a:ext cx="586215" cy="350940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r>
                  <a:t>Programas de Capacitación</a:t>
                </a:r>
                <a:endParaRPr sz="900"/>
              </a:p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r>
                  <a:t>Intercambio comunitario</a:t>
                </a:r>
                <a:endParaRPr sz="900"/>
              </a:p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r>
                  <a:t>Aplicación medición resiliencia</a:t>
                </a:r>
                <a:endParaRPr sz="900"/>
              </a:p>
              <a:p>
                <a:pPr algn="ctr">
                  <a:defRPr sz="1300">
                    <a:solidFill>
                      <a:srgbClr val="FFFFFF"/>
                    </a:solidFill>
                  </a:defRPr>
                </a:pPr>
                <a:r>
                  <a:t>SAT de bajo costo</a:t>
                </a:r>
              </a:p>
            </p:txBody>
          </p:sp>
        </p:grpSp>
        <p:sp>
          <p:nvSpPr>
            <p:cNvPr id="407" name="Shape 407"/>
            <p:cNvSpPr/>
            <p:nvPr/>
          </p:nvSpPr>
          <p:spPr>
            <a:xfrm>
              <a:off x="672845" y="2016821"/>
              <a:ext cx="133358" cy="133357"/>
            </a:xfrm>
            <a:prstGeom prst="rightArrow">
              <a:avLst>
                <a:gd name="adj1" fmla="val 64000"/>
                <a:gd name="adj2" fmla="val 50000"/>
              </a:avLst>
            </a:prstGeom>
            <a:noFill/>
            <a:ln w="25400" cap="flat">
              <a:solidFill>
                <a:schemeClr val="accent5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10" name="Group 410"/>
            <p:cNvGrpSpPr/>
            <p:nvPr/>
          </p:nvGrpSpPr>
          <p:grpSpPr>
            <a:xfrm>
              <a:off x="872880" y="457199"/>
              <a:ext cx="606168" cy="3252601"/>
              <a:chOff x="0" y="0"/>
              <a:chExt cx="606166" cy="3252599"/>
            </a:xfrm>
          </p:grpSpPr>
          <p:sp>
            <p:nvSpPr>
              <p:cNvPr id="408" name="Shape 408"/>
              <p:cNvSpPr/>
              <p:nvPr/>
            </p:nvSpPr>
            <p:spPr>
              <a:xfrm>
                <a:off x="0" y="1398986"/>
                <a:ext cx="606167" cy="454627"/>
              </a:xfrm>
              <a:prstGeom prst="roundRect">
                <a:avLst>
                  <a:gd name="adj" fmla="val 7500"/>
                </a:avLst>
              </a:prstGeom>
              <a:solidFill>
                <a:srgbClr val="59588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09" name="Shape 409"/>
              <p:cNvSpPr/>
              <p:nvPr/>
            </p:nvSpPr>
            <p:spPr>
              <a:xfrm>
                <a:off x="9976" y="0"/>
                <a:ext cx="586215" cy="32525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Monitoreo SAT</a:t>
                </a:r>
                <a:endParaRPr sz="900"/>
              </a:p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Programas de Capacitación funcionarios</a:t>
                </a:r>
                <a:endParaRPr sz="900"/>
              </a:p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Transverzalizacion GRD</a:t>
                </a:r>
              </a:p>
            </p:txBody>
          </p:sp>
        </p:grpSp>
        <p:sp>
          <p:nvSpPr>
            <p:cNvPr id="411" name="Shape 411"/>
            <p:cNvSpPr/>
            <p:nvPr/>
          </p:nvSpPr>
          <p:spPr>
            <a:xfrm>
              <a:off x="1545725" y="2016821"/>
              <a:ext cx="133358" cy="13335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59588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14" name="Group 414"/>
            <p:cNvGrpSpPr/>
            <p:nvPr/>
          </p:nvGrpSpPr>
          <p:grpSpPr>
            <a:xfrm>
              <a:off x="1745760" y="-1"/>
              <a:ext cx="606168" cy="4167001"/>
              <a:chOff x="0" y="0"/>
              <a:chExt cx="606166" cy="4166999"/>
            </a:xfrm>
          </p:grpSpPr>
          <p:sp>
            <p:nvSpPr>
              <p:cNvPr id="412" name="Shape 412"/>
              <p:cNvSpPr/>
              <p:nvPr/>
            </p:nvSpPr>
            <p:spPr>
              <a:xfrm>
                <a:off x="0" y="1856186"/>
                <a:ext cx="606167" cy="454627"/>
              </a:xfrm>
              <a:prstGeom prst="roundRect">
                <a:avLst>
                  <a:gd name="adj" fmla="val 7500"/>
                </a:avLst>
              </a:prstGeom>
              <a:solidFill>
                <a:srgbClr val="4D6387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13" name="Shape 413"/>
              <p:cNvSpPr/>
              <p:nvPr/>
            </p:nvSpPr>
            <p:spPr>
              <a:xfrm>
                <a:off x="9976" y="0"/>
                <a:ext cx="586215" cy="41669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Implementación PLANAGERD</a:t>
                </a:r>
                <a:endParaRPr sz="900"/>
              </a:p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Recomendación ajustes política RRD</a:t>
                </a:r>
                <a:endParaRPr sz="900"/>
              </a:p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  <a:r>
                  <a:t>Articulación SC (redes) - Estado</a:t>
                </a:r>
              </a:p>
            </p:txBody>
          </p:sp>
        </p:grpSp>
        <p:sp>
          <p:nvSpPr>
            <p:cNvPr id="415" name="Shape 415"/>
            <p:cNvSpPr/>
            <p:nvPr/>
          </p:nvSpPr>
          <p:spPr>
            <a:xfrm>
              <a:off x="2418606" y="2016821"/>
              <a:ext cx="133357" cy="133357"/>
            </a:xfrm>
            <a:prstGeom prst="rightArrow">
              <a:avLst>
                <a:gd name="adj1" fmla="val 64000"/>
                <a:gd name="adj2" fmla="val 50000"/>
              </a:avLst>
            </a:prstGeom>
            <a:solidFill>
              <a:srgbClr val="4D6387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18" name="Group 418"/>
            <p:cNvGrpSpPr/>
            <p:nvPr/>
          </p:nvGrpSpPr>
          <p:grpSpPr>
            <a:xfrm>
              <a:off x="2618641" y="685799"/>
              <a:ext cx="606168" cy="2795400"/>
              <a:chOff x="0" y="0"/>
              <a:chExt cx="606166" cy="2795398"/>
            </a:xfrm>
          </p:grpSpPr>
          <p:sp>
            <p:nvSpPr>
              <p:cNvPr id="416" name="Shape 416"/>
              <p:cNvSpPr/>
              <p:nvPr/>
            </p:nvSpPr>
            <p:spPr>
              <a:xfrm>
                <a:off x="0" y="1170386"/>
                <a:ext cx="606167" cy="454627"/>
              </a:xfrm>
              <a:prstGeom prst="roundRect">
                <a:avLst>
                  <a:gd name="adj" fmla="val 7500"/>
                </a:avLst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1400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17" name="Shape 417"/>
              <p:cNvSpPr/>
              <p:nvPr/>
            </p:nvSpPr>
            <p:spPr>
              <a:xfrm>
                <a:off x="9976" y="0"/>
                <a:ext cx="586215" cy="2795399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1400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Compartir la experiencia Peruana en otros países de América Latina</a:t>
                </a:r>
              </a:p>
            </p:txBody>
          </p:sp>
        </p:grpSp>
      </p:grpSp>
      <p:grpSp>
        <p:nvGrpSpPr>
          <p:cNvPr id="422" name="Group 422"/>
          <p:cNvGrpSpPr/>
          <p:nvPr/>
        </p:nvGrpSpPr>
        <p:grpSpPr>
          <a:xfrm>
            <a:off x="6788584" y="1316917"/>
            <a:ext cx="306965" cy="1879135"/>
            <a:chOff x="0" y="0"/>
            <a:chExt cx="306963" cy="1879134"/>
          </a:xfrm>
        </p:grpSpPr>
        <p:sp>
          <p:nvSpPr>
            <p:cNvPr id="420" name="Shape 420"/>
            <p:cNvSpPr/>
            <p:nvPr/>
          </p:nvSpPr>
          <p:spPr>
            <a:xfrm>
              <a:off x="-1" y="1103969"/>
              <a:ext cx="252649" cy="775166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7AB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21" name="Shape 421"/>
            <p:cNvSpPr/>
            <p:nvPr/>
          </p:nvSpPr>
          <p:spPr>
            <a:xfrm>
              <a:off x="54315" y="-1"/>
              <a:ext cx="252649" cy="775165"/>
            </a:xfrm>
            <a:prstGeom prst="ellipse">
              <a:avLst/>
            </a:prstGeom>
            <a:solidFill>
              <a:srgbClr val="FFFFFF"/>
            </a:solidFill>
            <a:ln w="25400" cap="flat">
              <a:solidFill>
                <a:srgbClr val="537ABA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</p:grpSp>
    </p:spTree>
  </p:cSld>
  <p:clrMapOvr>
    <a:masterClrMapping/>
  </p:clrMapOvr>
  <p:transition xmlns:p14="http://schemas.microsoft.com/office/powerpoint/2010/main" spd="med" advClick="1" p14:dur="1000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5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ID="9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2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7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Class="entr" nodeType="clickEffect" presetSubtype="0" presetID="1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Class="entr" nodeType="clickEffect" presetSubtype="0" presetID="1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Class="entr" nodeType="clickEffect" presetSubtype="0" presetID="1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/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78" grpId="1"/>
      <p:bldP build="whole" bldLvl="1" animBg="1" rev="0" advAuto="0" spid="400" grpId="5"/>
      <p:bldP build="whole" bldLvl="1" animBg="1" rev="0" advAuto="0" spid="381" grpId="3"/>
      <p:bldP build="whole" bldLvl="1" animBg="1" rev="0" advAuto="0" spid="387" grpId="4"/>
      <p:bldP build="whole" bldLvl="1" animBg="1" rev="0" advAuto="0" spid="384" grpId="2"/>
      <p:bldP build="whole" bldLvl="1" animBg="1" rev="0" advAuto="0" spid="419" grpId="6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hape 424"/>
          <p:cNvSpPr/>
          <p:nvPr/>
        </p:nvSpPr>
        <p:spPr>
          <a:xfrm>
            <a:off x="-1" y="3248106"/>
            <a:ext cx="5457058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/>
            </a:lvl1pPr>
          </a:lstStyle>
          <a:p>
            <a:pPr/>
            <a:r>
              <a:t>Capacitación : voluntarios/brigadistas, asesoría para conseguir apoyo de las autoridades locales</a:t>
            </a:r>
          </a:p>
        </p:txBody>
      </p:sp>
      <p:pic>
        <p:nvPicPr>
          <p:cNvPr id="425" name="image15.jpg" descr="F:\Formación brigadas escolares\IMG_4861.JPG"/>
          <p:cNvPicPr>
            <a:picLocks noChangeAspect="1"/>
          </p:cNvPicPr>
          <p:nvPr/>
        </p:nvPicPr>
        <p:blipFill>
          <a:blip r:embed="rId2">
            <a:extLst/>
          </a:blip>
          <a:srcRect l="0" t="0" r="0" b="9824"/>
          <a:stretch>
            <a:fillRect/>
          </a:stretch>
        </p:blipFill>
        <p:spPr>
          <a:xfrm>
            <a:off x="1008230" y="1356104"/>
            <a:ext cx="2998916" cy="1872210"/>
          </a:xfrm>
          <a:prstGeom prst="rect">
            <a:avLst/>
          </a:prstGeom>
          <a:ln w="12700">
            <a:miter lim="400000"/>
          </a:ln>
        </p:spPr>
      </p:pic>
      <p:sp>
        <p:nvSpPr>
          <p:cNvPr id="426" name="Shape 426"/>
          <p:cNvSpPr/>
          <p:nvPr/>
        </p:nvSpPr>
        <p:spPr>
          <a:xfrm>
            <a:off x="5313040" y="5842337"/>
            <a:ext cx="4320480" cy="9497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/>
            </a:lvl1pPr>
          </a:lstStyle>
          <a:p>
            <a:pPr/>
            <a:r>
              <a:t>Análisis participativo de vulnerabilidad y capacidades; planes de contingencia; diagnóstico ASH</a:t>
            </a:r>
          </a:p>
        </p:txBody>
      </p:sp>
      <p:sp>
        <p:nvSpPr>
          <p:cNvPr id="427" name="Shape 427"/>
          <p:cNvSpPr/>
          <p:nvPr/>
        </p:nvSpPr>
        <p:spPr>
          <a:xfrm>
            <a:off x="200471" y="5969420"/>
            <a:ext cx="5240575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/>
            </a:lvl1pPr>
          </a:lstStyle>
          <a:p>
            <a:pPr/>
            <a:r>
              <a:t>Pequeñas obras: mejoramiento vías de evacuación, drenes, protección contra huaycos</a:t>
            </a:r>
          </a:p>
        </p:txBody>
      </p:sp>
      <p:pic>
        <p:nvPicPr>
          <p:cNvPr id="428" name="image16.jpg" descr="C:\Users\eetienne\Desktop\2015 11 12 Zurich - nuevo\4. Implementación por PAN\Fotos\Piura\2016 03 SAT Polvorines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21587" y="1339076"/>
            <a:ext cx="2859396" cy="1906264"/>
          </a:xfrm>
          <a:prstGeom prst="rect">
            <a:avLst/>
          </a:prstGeom>
          <a:ln w="12700">
            <a:miter lim="400000"/>
          </a:ln>
        </p:spPr>
      </p:pic>
      <p:sp>
        <p:nvSpPr>
          <p:cNvPr id="429" name="Shape 429"/>
          <p:cNvSpPr/>
          <p:nvPr/>
        </p:nvSpPr>
        <p:spPr>
          <a:xfrm>
            <a:off x="5441044" y="3227681"/>
            <a:ext cx="3572423" cy="340182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2000"/>
            </a:lvl1pPr>
          </a:lstStyle>
          <a:p>
            <a:pPr/>
            <a:r>
              <a:t>Monitoreo comunitario (SAT)</a:t>
            </a:r>
          </a:p>
        </p:txBody>
      </p:sp>
      <p:pic>
        <p:nvPicPr>
          <p:cNvPr id="430" name="image17.jpg" descr="https://scontent-iad3-1.xx.fbcdn.net/v/t1.0-9/13921141_825305247570071_66537799038323340_n.jpg?oh=c5f4bb0750c29ab54de69df3076f3678&amp;oe=581B9761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978128" y="3840255"/>
            <a:ext cx="2752736" cy="1901109"/>
          </a:xfrm>
          <a:prstGeom prst="rect">
            <a:avLst/>
          </a:prstGeom>
          <a:ln w="12700">
            <a:miter lim="400000"/>
          </a:ln>
        </p:spPr>
      </p:pic>
      <p:pic>
        <p:nvPicPr>
          <p:cNvPr id="431" name="image18.jpg" descr="C:\Users\eetienne\Desktop\2016 06 14 Zurich Emilie\4. Implementación por PAN\Fotos\Piura\2016 Piura puentes (1).jp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568622" y="4293096"/>
            <a:ext cx="2502025" cy="1668016"/>
          </a:xfrm>
          <a:prstGeom prst="rect">
            <a:avLst/>
          </a:prstGeom>
          <a:ln w="12700">
            <a:miter lim="400000"/>
          </a:ln>
        </p:spPr>
      </p:pic>
      <p:sp>
        <p:nvSpPr>
          <p:cNvPr id="432" name="Shape 432"/>
          <p:cNvSpPr/>
          <p:nvPr/>
        </p:nvSpPr>
        <p:spPr>
          <a:xfrm>
            <a:off x="0" y="-1"/>
            <a:ext cx="9906000" cy="836714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>
            <a:lvl1pPr algn="ctr">
              <a:defRPr sz="4400">
                <a:solidFill>
                  <a:srgbClr val="376092"/>
                </a:solidFill>
              </a:defRPr>
            </a:lvl1pPr>
          </a:lstStyle>
          <a:p>
            <a:pPr/>
            <a:r>
              <a:t>Acciones con actores locales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Shape 434"/>
          <p:cNvSpPr/>
          <p:nvPr>
            <p:ph type="title"/>
          </p:nvPr>
        </p:nvSpPr>
        <p:spPr>
          <a:xfrm>
            <a:off x="0" y="-1"/>
            <a:ext cx="9906000" cy="836714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/>
          <a:p>
            <a:pPr/>
            <a:r>
              <a:t>Acciones con actores locales</a:t>
            </a:r>
          </a:p>
        </p:txBody>
      </p:sp>
      <p:pic>
        <p:nvPicPr>
          <p:cNvPr id="435" name="image19.jpg" descr="C:\Users\mordonez\AppData\Local\Microsoft\Windows\Temporary Internet Files\Content.Outlook\I9E80HX1\DSCF43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80791" y="4149080"/>
            <a:ext cx="4304929" cy="2415796"/>
          </a:xfrm>
          <a:prstGeom prst="rect">
            <a:avLst/>
          </a:prstGeom>
          <a:ln w="12700">
            <a:miter lim="400000"/>
          </a:ln>
        </p:spPr>
      </p:pic>
      <p:sp>
        <p:nvSpPr>
          <p:cNvPr id="436" name="Shape 436"/>
          <p:cNvSpPr/>
          <p:nvPr/>
        </p:nvSpPr>
        <p:spPr>
          <a:xfrm>
            <a:off x="7450383" y="4149080"/>
            <a:ext cx="2520282" cy="1559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/>
            <a:r>
              <a:t>Capacitaciones a  funcionarios de Municipalidades para implementar la ley de Gestión de Riesgo</a:t>
            </a:r>
          </a:p>
        </p:txBody>
      </p:sp>
      <p:pic>
        <p:nvPicPr>
          <p:cNvPr id="437" name="image20.jpg" descr="http://protectioninternational.org/wp-content/uploads/2012/07/manta-de-red-con-logo_retouch%C3%A9-e1346143637955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746029" y="1537694"/>
            <a:ext cx="3223932" cy="2611386"/>
          </a:xfrm>
          <a:prstGeom prst="rect">
            <a:avLst/>
          </a:prstGeom>
          <a:ln w="12700">
            <a:miter lim="400000"/>
          </a:ln>
        </p:spPr>
      </p:pic>
      <p:sp>
        <p:nvSpPr>
          <p:cNvPr id="438" name="Shape 438"/>
          <p:cNvSpPr/>
          <p:nvPr/>
        </p:nvSpPr>
        <p:spPr>
          <a:xfrm>
            <a:off x="491539" y="3963530"/>
            <a:ext cx="2232250" cy="15593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/>
            <a:r>
              <a:t>Apalancamiento de fondos para obras de RRD (Gaviones, descolmatación río y drenes)</a:t>
            </a:r>
          </a:p>
        </p:txBody>
      </p:sp>
      <p:sp>
        <p:nvSpPr>
          <p:cNvPr id="439" name="Shape 439"/>
          <p:cNvSpPr/>
          <p:nvPr/>
        </p:nvSpPr>
        <p:spPr>
          <a:xfrm>
            <a:off x="6972007" y="1953829"/>
            <a:ext cx="2373481" cy="644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000"/>
            </a:lvl1pPr>
          </a:lstStyle>
          <a:p>
            <a:pPr/>
            <a:r>
              <a:t> Sistemas de Alerta Temprana</a:t>
            </a:r>
          </a:p>
        </p:txBody>
      </p:sp>
      <p:pic>
        <p:nvPicPr>
          <p:cNvPr id="440" name="image21.jpg" descr="C:\Users\eetienne\Desktop\2016 06 14 Zurich Emilie\4. Implementación por PAN\Fotos\Lima\7714_986797411411543_460936124053563567_n.jp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1305" y="1953829"/>
            <a:ext cx="3122461" cy="175638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0711" y="1250357"/>
            <a:ext cx="7314887" cy="4259272"/>
          </a:xfrm>
          <a:prstGeom prst="rect">
            <a:avLst/>
          </a:prstGeom>
          <a:ln w="12700">
            <a:miter lim="400000"/>
          </a:ln>
        </p:spPr>
      </p:pic>
      <p:pic>
        <p:nvPicPr>
          <p:cNvPr id="443" name="image2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808983" y="3476737"/>
            <a:ext cx="2099713" cy="1608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4" name="image2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1676230"/>
            <a:ext cx="2360712" cy="1793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image2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08985" y="1401035"/>
            <a:ext cx="2304257" cy="1739934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Shape 446"/>
          <p:cNvSpPr/>
          <p:nvPr>
            <p:ph type="title"/>
          </p:nvPr>
        </p:nvSpPr>
        <p:spPr>
          <a:xfrm>
            <a:off x="0" y="6048671"/>
            <a:ext cx="9906000" cy="836713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</p:spPr>
        <p:txBody>
          <a:bodyPr/>
          <a:lstStyle/>
          <a:p>
            <a:pPr/>
            <a:r>
              <a:t>Sistema de Alerta Temprana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8" name="image2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5184" y="104534"/>
            <a:ext cx="2332759" cy="6451599"/>
          </a:xfrm>
          <a:prstGeom prst="rect">
            <a:avLst/>
          </a:prstGeom>
          <a:ln w="12700">
            <a:miter lim="400000"/>
          </a:ln>
        </p:spPr>
      </p:pic>
      <p:pic>
        <p:nvPicPr>
          <p:cNvPr id="449" name="image27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850022" y="104534"/>
            <a:ext cx="6211887" cy="58293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image28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39860" y="5757967"/>
            <a:ext cx="2262596" cy="798168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image29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976233" y="4678798"/>
            <a:ext cx="2332770" cy="204429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 p14:dur="1000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Shape 453"/>
          <p:cNvSpPr/>
          <p:nvPr/>
        </p:nvSpPr>
        <p:spPr>
          <a:xfrm>
            <a:off x="0" y="6048671"/>
            <a:ext cx="9906000" cy="836713"/>
          </a:xfrm>
          <a:prstGeom prst="rect">
            <a:avLst/>
          </a:prstGeom>
          <a:gradFill>
            <a:gsLst>
              <a:gs pos="0">
                <a:srgbClr val="98B4E5"/>
              </a:gs>
              <a:gs pos="50000">
                <a:srgbClr val="C0D0ED"/>
              </a:gs>
              <a:gs pos="100000">
                <a:srgbClr val="E0E7F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07268" tIns="107268" rIns="107268" bIns="107268">
            <a:normAutofit fontScale="100000" lnSpcReduction="0"/>
          </a:bodyPr>
          <a:lstStyle>
            <a:lvl1pPr algn="ctr">
              <a:lnSpc>
                <a:spcPct val="90000"/>
              </a:lnSpc>
              <a:defRPr sz="4400">
                <a:solidFill>
                  <a:srgbClr val="376092"/>
                </a:solidFill>
              </a:defRPr>
            </a:lvl1pPr>
          </a:lstStyle>
          <a:p>
            <a:pPr/>
            <a:r>
              <a:t>Medición de la Resiliencia</a:t>
            </a:r>
          </a:p>
        </p:txBody>
      </p:sp>
      <p:sp>
        <p:nvSpPr>
          <p:cNvPr id="454" name="Shape 454"/>
          <p:cNvSpPr/>
          <p:nvPr/>
        </p:nvSpPr>
        <p:spPr>
          <a:xfrm>
            <a:off x="329127" y="805120"/>
            <a:ext cx="5257801" cy="3401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algn="ctr">
              <a:defRPr sz="2000">
                <a:solidFill>
                  <a:srgbClr val="000066"/>
                </a:solidFill>
              </a:defRPr>
            </a:lvl1pPr>
          </a:lstStyle>
          <a:p>
            <a:pPr/>
            <a:r>
              <a:t>Sustainable Livelihoods Framework</a:t>
            </a:r>
          </a:p>
        </p:txBody>
      </p:sp>
      <p:grpSp>
        <p:nvGrpSpPr>
          <p:cNvPr id="475" name="Group 475"/>
          <p:cNvGrpSpPr/>
          <p:nvPr/>
        </p:nvGrpSpPr>
        <p:grpSpPr>
          <a:xfrm>
            <a:off x="289822" y="966602"/>
            <a:ext cx="4206204" cy="4064000"/>
            <a:chOff x="0" y="0"/>
            <a:chExt cx="4206202" cy="4063999"/>
          </a:xfrm>
        </p:grpSpPr>
        <p:grpSp>
          <p:nvGrpSpPr>
            <p:cNvPr id="457" name="Group 457"/>
            <p:cNvGrpSpPr/>
            <p:nvPr/>
          </p:nvGrpSpPr>
          <p:grpSpPr>
            <a:xfrm>
              <a:off x="1452728" y="0"/>
              <a:ext cx="1300747" cy="1300746"/>
              <a:chOff x="0" y="0"/>
              <a:chExt cx="1300745" cy="1300745"/>
            </a:xfrm>
          </p:grpSpPr>
          <p:sp>
            <p:nvSpPr>
              <p:cNvPr id="455" name="Shape 455"/>
              <p:cNvSpPr/>
              <p:nvPr/>
            </p:nvSpPr>
            <p:spPr>
              <a:xfrm>
                <a:off x="0" y="0"/>
                <a:ext cx="1300746" cy="1300746"/>
              </a:xfrm>
              <a:prstGeom prst="ellipse">
                <a:avLst/>
              </a:prstGeom>
              <a:solidFill>
                <a:schemeClr val="accent2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48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56" name="Shape 456"/>
              <p:cNvSpPr/>
              <p:nvPr/>
            </p:nvSpPr>
            <p:spPr>
              <a:xfrm>
                <a:off x="190489" y="157110"/>
                <a:ext cx="919768" cy="9865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2048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Humano Capital</a:t>
                </a:r>
              </a:p>
            </p:txBody>
          </p:sp>
        </p:grpSp>
        <p:sp>
          <p:nvSpPr>
            <p:cNvPr id="458" name="Shape 458"/>
            <p:cNvSpPr/>
            <p:nvPr/>
          </p:nvSpPr>
          <p:spPr>
            <a:xfrm rot="2160000">
              <a:off x="2693361" y="994366"/>
              <a:ext cx="272210" cy="367483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61" name="Group 461"/>
            <p:cNvGrpSpPr/>
            <p:nvPr/>
          </p:nvGrpSpPr>
          <p:grpSpPr>
            <a:xfrm>
              <a:off x="2905456" y="1055468"/>
              <a:ext cx="1300747" cy="1300747"/>
              <a:chOff x="0" y="0"/>
              <a:chExt cx="1300745" cy="1300745"/>
            </a:xfrm>
          </p:grpSpPr>
          <p:sp>
            <p:nvSpPr>
              <p:cNvPr id="459" name="Shape 459"/>
              <p:cNvSpPr/>
              <p:nvPr/>
            </p:nvSpPr>
            <p:spPr>
              <a:xfrm>
                <a:off x="0" y="0"/>
                <a:ext cx="1300746" cy="1300746"/>
              </a:xfrm>
              <a:prstGeom prst="ellipse">
                <a:avLst/>
              </a:prstGeom>
              <a:solidFill>
                <a:schemeClr val="accent3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48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60" name="Shape 460"/>
              <p:cNvSpPr/>
              <p:nvPr/>
            </p:nvSpPr>
            <p:spPr>
              <a:xfrm>
                <a:off x="190489" y="315860"/>
                <a:ext cx="919768" cy="669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/>
              <a:p>
                <a:pPr algn="ctr">
                  <a:defRPr sz="2048">
                    <a:solidFill>
                      <a:srgbClr val="FFFFFF"/>
                    </a:solidFill>
                  </a:defRPr>
                </a:pPr>
                <a:r>
                  <a:t>Fisico</a:t>
                </a:r>
              </a:p>
              <a:p>
                <a:pPr algn="ctr">
                  <a:defRPr sz="2048">
                    <a:solidFill>
                      <a:srgbClr val="FFFFFF"/>
                    </a:solidFill>
                  </a:defRPr>
                </a:pPr>
                <a:r>
                  <a:t>Capital</a:t>
                </a:r>
              </a:p>
            </p:txBody>
          </p:sp>
        </p:grpSp>
        <p:sp>
          <p:nvSpPr>
            <p:cNvPr id="462" name="Shape 462"/>
            <p:cNvSpPr/>
            <p:nvPr/>
          </p:nvSpPr>
          <p:spPr>
            <a:xfrm rot="6480000">
              <a:off x="3142279" y="2375993"/>
              <a:ext cx="272210" cy="367483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65" name="Group 465"/>
            <p:cNvGrpSpPr/>
            <p:nvPr/>
          </p:nvGrpSpPr>
          <p:grpSpPr>
            <a:xfrm>
              <a:off x="2350564" y="2763253"/>
              <a:ext cx="1300747" cy="1300747"/>
              <a:chOff x="0" y="0"/>
              <a:chExt cx="1300745" cy="1300745"/>
            </a:xfrm>
          </p:grpSpPr>
          <p:sp>
            <p:nvSpPr>
              <p:cNvPr id="463" name="Shape 463"/>
              <p:cNvSpPr/>
              <p:nvPr/>
            </p:nvSpPr>
            <p:spPr>
              <a:xfrm>
                <a:off x="0" y="0"/>
                <a:ext cx="1300746" cy="1300746"/>
              </a:xfrm>
              <a:prstGeom prst="ellipse">
                <a:avLst/>
              </a:prstGeom>
              <a:solidFill>
                <a:schemeClr val="accent4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48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64" name="Shape 464"/>
              <p:cNvSpPr/>
              <p:nvPr/>
            </p:nvSpPr>
            <p:spPr>
              <a:xfrm>
                <a:off x="190489" y="315860"/>
                <a:ext cx="919768" cy="669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2048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Natural Capital</a:t>
                </a:r>
              </a:p>
            </p:txBody>
          </p:sp>
        </p:grpSp>
        <p:sp>
          <p:nvSpPr>
            <p:cNvPr id="466" name="Shape 466"/>
            <p:cNvSpPr/>
            <p:nvPr/>
          </p:nvSpPr>
          <p:spPr>
            <a:xfrm rot="10800000">
              <a:off x="1966997" y="3229885"/>
              <a:ext cx="272209" cy="367483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69" name="Group 469"/>
            <p:cNvGrpSpPr/>
            <p:nvPr/>
          </p:nvGrpSpPr>
          <p:grpSpPr>
            <a:xfrm>
              <a:off x="554893" y="2763253"/>
              <a:ext cx="1300747" cy="1300747"/>
              <a:chOff x="0" y="0"/>
              <a:chExt cx="1300745" cy="1300745"/>
            </a:xfrm>
          </p:grpSpPr>
          <p:sp>
            <p:nvSpPr>
              <p:cNvPr id="467" name="Shape 467"/>
              <p:cNvSpPr/>
              <p:nvPr/>
            </p:nvSpPr>
            <p:spPr>
              <a:xfrm>
                <a:off x="0" y="0"/>
                <a:ext cx="1300746" cy="1300746"/>
              </a:xfrm>
              <a:prstGeom prst="ellipse">
                <a:avLst/>
              </a:prstGeom>
              <a:solidFill>
                <a:schemeClr val="accent5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48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68" name="Shape 468"/>
              <p:cNvSpPr/>
              <p:nvPr/>
            </p:nvSpPr>
            <p:spPr>
              <a:xfrm>
                <a:off x="190489" y="157110"/>
                <a:ext cx="919768" cy="9865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2048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Financianciero capital</a:t>
                </a:r>
              </a:p>
            </p:txBody>
          </p:sp>
        </p:grpSp>
        <p:sp>
          <p:nvSpPr>
            <p:cNvPr id="470" name="Shape 470"/>
            <p:cNvSpPr/>
            <p:nvPr/>
          </p:nvSpPr>
          <p:spPr>
            <a:xfrm rot="15120000">
              <a:off x="791715" y="2375993"/>
              <a:ext cx="272210" cy="367483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chemeClr val="accent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  <p:grpSp>
          <p:nvGrpSpPr>
            <p:cNvPr id="473" name="Group 473"/>
            <p:cNvGrpSpPr/>
            <p:nvPr/>
          </p:nvGrpSpPr>
          <p:grpSpPr>
            <a:xfrm>
              <a:off x="0" y="1055468"/>
              <a:ext cx="1300746" cy="1300747"/>
              <a:chOff x="0" y="0"/>
              <a:chExt cx="1300745" cy="1300745"/>
            </a:xfrm>
          </p:grpSpPr>
          <p:sp>
            <p:nvSpPr>
              <p:cNvPr id="471" name="Shape 471"/>
              <p:cNvSpPr/>
              <p:nvPr/>
            </p:nvSpPr>
            <p:spPr>
              <a:xfrm>
                <a:off x="0" y="0"/>
                <a:ext cx="1300746" cy="1300746"/>
              </a:xfrm>
              <a:prstGeom prst="ellipse">
                <a:avLst/>
              </a:prstGeom>
              <a:solidFill>
                <a:schemeClr val="accent6"/>
              </a:solidFill>
              <a:ln w="25400" cap="flat">
                <a:solidFill>
                  <a:srgbClr val="FFFFFF"/>
                </a:solidFill>
                <a:prstDash val="solid"/>
                <a:round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>
                  <a:defRPr sz="2048">
                    <a:solidFill>
                      <a:srgbClr val="FFFFFF"/>
                    </a:solidFill>
                  </a:defRPr>
                </a:pPr>
              </a:p>
            </p:txBody>
          </p:sp>
          <p:sp>
            <p:nvSpPr>
              <p:cNvPr id="472" name="Shape 472"/>
              <p:cNvSpPr/>
              <p:nvPr/>
            </p:nvSpPr>
            <p:spPr>
              <a:xfrm>
                <a:off x="190489" y="315860"/>
                <a:ext cx="919768" cy="669026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ctr">
                <a:spAutoFit/>
              </a:bodyPr>
              <a:lstStyle>
                <a:lvl1pPr algn="ctr">
                  <a:defRPr sz="2048">
                    <a:solidFill>
                      <a:srgbClr val="FFFFFF"/>
                    </a:solidFill>
                  </a:defRPr>
                </a:lvl1pPr>
              </a:lstStyle>
              <a:p>
                <a:pPr/>
                <a:r>
                  <a:t>Social Capital</a:t>
                </a:r>
              </a:p>
            </p:txBody>
          </p:sp>
        </p:grpSp>
        <p:sp>
          <p:nvSpPr>
            <p:cNvPr id="474" name="Shape 474"/>
            <p:cNvSpPr/>
            <p:nvPr/>
          </p:nvSpPr>
          <p:spPr>
            <a:xfrm rot="19440000">
              <a:off x="1240633" y="994366"/>
              <a:ext cx="272209" cy="367483"/>
            </a:xfrm>
            <a:prstGeom prst="rightArrow">
              <a:avLst>
                <a:gd name="adj1" fmla="val 70000"/>
                <a:gd name="adj2" fmla="val 50000"/>
              </a:avLst>
            </a:prstGeom>
            <a:solidFill>
              <a:schemeClr val="accent6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/>
            </a:p>
          </p:txBody>
        </p:sp>
      </p:grpSp>
      <p:grpSp>
        <p:nvGrpSpPr>
          <p:cNvPr id="479" name="Group 479"/>
          <p:cNvGrpSpPr/>
          <p:nvPr/>
        </p:nvGrpSpPr>
        <p:grpSpPr>
          <a:xfrm>
            <a:off x="3415229" y="2803357"/>
            <a:ext cx="2025696" cy="3145923"/>
            <a:chOff x="0" y="0"/>
            <a:chExt cx="2025694" cy="3145922"/>
          </a:xfrm>
        </p:grpSpPr>
        <p:sp>
          <p:nvSpPr>
            <p:cNvPr id="476" name="Shape 476"/>
            <p:cNvSpPr/>
            <p:nvPr/>
          </p:nvSpPr>
          <p:spPr>
            <a:xfrm rot="5400000">
              <a:off x="320980" y="1441207"/>
              <a:ext cx="1383736" cy="2025695"/>
            </a:xfrm>
            <a:prstGeom prst="rect">
              <a:avLst/>
            </a:prstGeom>
            <a:solidFill>
              <a:srgbClr val="77933C"/>
            </a:solidFill>
            <a:ln w="3175" cap="flat">
              <a:solidFill>
                <a:srgbClr val="BFBFBF"/>
              </a:solidFill>
              <a:prstDash val="solid"/>
              <a:round/>
            </a:ln>
            <a:effectLst>
              <a:outerShdw sx="100000" sy="100000" kx="0" ky="0" algn="b" rotWithShape="0" blurRad="50800" dist="38100" dir="2700000">
                <a:srgbClr val="000000">
                  <a:alpha val="40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>
                  <a:solidFill>
                    <a:srgbClr val="FFFFFF"/>
                  </a:solidFill>
                </a:defRPr>
              </a:pPr>
            </a:p>
          </p:txBody>
        </p:sp>
        <p:sp>
          <p:nvSpPr>
            <p:cNvPr id="477" name="Shape 477"/>
            <p:cNvSpPr/>
            <p:nvPr/>
          </p:nvSpPr>
          <p:spPr>
            <a:xfrm flipH="1" flipV="1">
              <a:off x="778799" y="0"/>
              <a:ext cx="907066" cy="1745859"/>
            </a:xfrm>
            <a:prstGeom prst="line">
              <a:avLst/>
            </a:prstGeom>
            <a:noFill/>
            <a:ln w="3175" cap="flat">
              <a:solidFill>
                <a:srgbClr val="BFBFBF"/>
              </a:solidFill>
              <a:prstDash val="solid"/>
              <a:round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/>
            </a:p>
          </p:txBody>
        </p:sp>
        <p:sp>
          <p:nvSpPr>
            <p:cNvPr id="478" name="Shape 478"/>
            <p:cNvSpPr/>
            <p:nvPr/>
          </p:nvSpPr>
          <p:spPr>
            <a:xfrm>
              <a:off x="0" y="1918553"/>
              <a:ext cx="2025696" cy="107100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>
                <a:defRPr sz="1300">
                  <a:solidFill>
                    <a:srgbClr val="FFFFFF"/>
                  </a:solidFill>
                </a:defRPr>
              </a:pPr>
              <a:r>
                <a:t>88 Sources of resilience</a:t>
              </a:r>
            </a:p>
            <a:p>
              <a:pPr>
                <a:defRPr sz="1300">
                  <a:solidFill>
                    <a:srgbClr val="FFFFFF"/>
                  </a:solidFill>
                </a:defRPr>
              </a:pPr>
            </a:p>
            <a:p>
              <a:pPr>
                <a:defRPr sz="1300">
                  <a:solidFill>
                    <a:srgbClr val="FFFFFF"/>
                  </a:solidFill>
                </a:defRPr>
              </a:pPr>
              <a:r>
                <a:t>Each mapped to 5C,4R…</a:t>
              </a:r>
            </a:p>
            <a:p>
              <a:pPr>
                <a:defRPr sz="1300">
                  <a:solidFill>
                    <a:srgbClr val="FFFFFF"/>
                  </a:solidFill>
                </a:defRPr>
              </a:pPr>
            </a:p>
            <a:p>
              <a:pPr>
                <a:defRPr sz="1300">
                  <a:solidFill>
                    <a:srgbClr val="FFFFFF"/>
                  </a:solidFill>
                </a:defRPr>
              </a:pPr>
              <a:r>
                <a:t>Each Source graded A-D</a:t>
              </a:r>
            </a:p>
          </p:txBody>
        </p:sp>
      </p:grpSp>
      <p:sp>
        <p:nvSpPr>
          <p:cNvPr id="480" name="Shape 480"/>
          <p:cNvSpPr/>
          <p:nvPr/>
        </p:nvSpPr>
        <p:spPr>
          <a:xfrm>
            <a:off x="1310202" y="4873459"/>
            <a:ext cx="2054172" cy="876301"/>
          </a:xfrm>
          <a:prstGeom prst="line">
            <a:avLst/>
          </a:prstGeom>
          <a:solidFill>
            <a:srgbClr val="800080">
              <a:alpha val="50000"/>
            </a:srgbClr>
          </a:solidFill>
          <a:ln w="31750">
            <a:solidFill>
              <a:srgbClr val="BFBFBF"/>
            </a:solidFill>
          </a:ln>
        </p:spPr>
        <p:txBody>
          <a:bodyPr lIns="45719" rIns="45719"/>
          <a:lstStyle/>
          <a:p>
            <a:pPr/>
          </a:p>
        </p:txBody>
      </p:sp>
      <p:sp>
        <p:nvSpPr>
          <p:cNvPr id="481" name="Shape 481"/>
          <p:cNvSpPr/>
          <p:nvPr/>
        </p:nvSpPr>
        <p:spPr>
          <a:xfrm>
            <a:off x="5906165" y="1429756"/>
            <a:ext cx="3583338" cy="3293394"/>
          </a:xfrm>
          <a:prstGeom prst="rect">
            <a:avLst/>
          </a:prstGeom>
          <a:ln>
            <a:solidFill>
              <a:schemeClr val="accent1"/>
            </a:solidFill>
            <a:miter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>
              <a:spcBef>
                <a:spcPts val="300"/>
              </a:spcBef>
              <a:defRPr sz="1200"/>
            </a:pPr>
          </a:p>
          <a:p>
            <a:pPr>
              <a:spcBef>
                <a:spcPts val="300"/>
              </a:spcBef>
              <a:defRPr sz="1200"/>
            </a:pPr>
            <a:r>
              <a:t> Robustness (ability to withstand a shock)</a:t>
            </a:r>
          </a:p>
          <a:p>
            <a:pPr lvl="1" marL="539750" indent="-273050">
              <a:spcBef>
                <a:spcPts val="300"/>
              </a:spcBef>
              <a:buClr>
                <a:srgbClr val="000066"/>
              </a:buClr>
              <a:buSzPct val="100000"/>
              <a:buFont typeface="Helvetica"/>
              <a:buChar char="–"/>
              <a:defRPr sz="1200"/>
            </a:pPr>
            <a:r>
              <a:t>for example, housing and bridges built to withstand flood waters</a:t>
            </a:r>
            <a:endParaRPr sz="2000"/>
          </a:p>
          <a:p>
            <a:pPr>
              <a:spcBef>
                <a:spcPts val="300"/>
              </a:spcBef>
              <a:defRPr sz="1200"/>
            </a:pPr>
            <a:r>
              <a:t> Redundancy (functional diversity)</a:t>
            </a:r>
          </a:p>
          <a:p>
            <a:pPr lvl="1" marL="539750" indent="-273050">
              <a:spcBef>
                <a:spcPts val="300"/>
              </a:spcBef>
              <a:buClr>
                <a:srgbClr val="000066"/>
              </a:buClr>
              <a:buSzPct val="100000"/>
              <a:buFont typeface="Helvetica"/>
              <a:buChar char="–"/>
              <a:defRPr sz="1200"/>
            </a:pPr>
            <a:r>
              <a:t>for example, having many evacuation routes</a:t>
            </a:r>
            <a:endParaRPr sz="2000"/>
          </a:p>
          <a:p>
            <a:pPr>
              <a:spcBef>
                <a:spcPts val="300"/>
              </a:spcBef>
              <a:defRPr sz="1200"/>
            </a:pPr>
            <a:r>
              <a:t> </a:t>
            </a:r>
            <a:r>
              <a:t> Resourcefulness (ability to mobilize when threatened)</a:t>
            </a:r>
          </a:p>
          <a:p>
            <a:pPr lvl="1" marL="539750" indent="-273050">
              <a:spcBef>
                <a:spcPts val="300"/>
              </a:spcBef>
              <a:buClr>
                <a:srgbClr val="000066"/>
              </a:buClr>
              <a:buSzPct val="100000"/>
              <a:buFont typeface="Helvetica"/>
              <a:buChar char="–"/>
              <a:defRPr sz="1200"/>
            </a:pPr>
            <a:r>
              <a:t>for example, a community group who can quickly turn a community centre into a flood shelter</a:t>
            </a:r>
            <a:endParaRPr sz="2000"/>
          </a:p>
          <a:p>
            <a:pPr>
              <a:spcBef>
                <a:spcPts val="300"/>
              </a:spcBef>
              <a:defRPr sz="1200"/>
            </a:pPr>
            <a:r>
              <a:t> Rapidity (ability to contain losses and recover in a     timely manner)</a:t>
            </a:r>
          </a:p>
          <a:p>
            <a:pPr lvl="1" marL="539750" indent="-273050">
              <a:spcBef>
                <a:spcPts val="300"/>
              </a:spcBef>
              <a:buClr>
                <a:srgbClr val="000066"/>
              </a:buClr>
              <a:buSzPct val="100000"/>
              <a:buFont typeface="Helvetica"/>
              <a:buChar char="–"/>
              <a:defRPr sz="1200"/>
            </a:pPr>
            <a:r>
              <a:t>for example, access to quick finance for recovery.</a:t>
            </a:r>
          </a:p>
          <a:p>
            <a:pPr>
              <a:spcBef>
                <a:spcPts val="300"/>
              </a:spcBef>
              <a:defRPr sz="1100">
                <a:solidFill>
                  <a:srgbClr val="C00000"/>
                </a:solidFill>
              </a:defRPr>
            </a:pPr>
            <a:r>
              <a:t>Developed by the Multidisciplinary Center for Earthquake Engineering Research at the University of Buffalo in the US (</a:t>
            </a:r>
            <a:r>
              <a:t>MCEER)</a:t>
            </a:r>
          </a:p>
        </p:txBody>
      </p:sp>
      <p:sp>
        <p:nvSpPr>
          <p:cNvPr id="482" name="Shape 482"/>
          <p:cNvSpPr/>
          <p:nvPr/>
        </p:nvSpPr>
        <p:spPr>
          <a:xfrm>
            <a:off x="5906165" y="1104394"/>
            <a:ext cx="3583338" cy="267728"/>
          </a:xfrm>
          <a:prstGeom prst="rect">
            <a:avLst/>
          </a:prstGeom>
          <a:solidFill>
            <a:srgbClr val="97C1E3"/>
          </a:solidFill>
          <a:ln>
            <a:solidFill>
              <a:schemeClr val="accent1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300"/>
            </a:lvl1pPr>
          </a:lstStyle>
          <a:p>
            <a:pPr/>
            <a:r>
              <a:t>Properties of a resilient system (4R’s)</a:t>
            </a:r>
          </a:p>
        </p:txBody>
      </p:sp>
    </p:spTree>
  </p:cSld>
  <p:clrMapOvr>
    <a:masterClrMapping/>
  </p:clrMapOvr>
  <p:transition xmlns:p14="http://schemas.microsoft.com/office/powerpoint/2010/main" spd="med" advClick="1" p14:dur="1000"/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Office Them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38100" dist="200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30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38100" dist="200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