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pPr/>
            <a:r>
              <a:t>Haga clic para modificar el estilo de subtítulo del patrón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cap="all" sz="4000"/>
            </a:lvl1pPr>
          </a:lstStyle>
          <a:p>
            <a:pPr/>
            <a:r>
              <a:t>Haga clic para modificar el estilo de título del patrón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pPr/>
            <a:r>
              <a:t>Haga clic para modificar el estilo de texto del patrón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/>
            </a:lvl1pPr>
          </a:lstStyle>
          <a:p>
            <a:pPr/>
            <a:r>
              <a:t>Haga clic para modificar el estilo de texto del patrón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/>
            </a:pP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Haga clic para modificar el estilo de título del patrón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Haga clic para modificar el estilo de título del patrón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/>
            <a:r>
              <a:t>Haga clic para modificar el estilo de texto del patrón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Haga clic para modificar el estilo de título del patrón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Haga clic para modificar el estilo de texto del patrón</a:t>
            </a:r>
          </a:p>
          <a:p>
            <a:pPr lvl="1"/>
            <a:r>
              <a:t>Segundo nivel</a:t>
            </a:r>
          </a:p>
          <a:p>
            <a:pPr lvl="2"/>
            <a:r>
              <a:t>Tercer nivel</a:t>
            </a:r>
          </a:p>
          <a:p>
            <a:pPr lvl="3"/>
            <a:r>
              <a:t>Cuarto nivel</a:t>
            </a:r>
          </a:p>
          <a:p>
            <a:pPr lvl="4"/>
            <a:r>
              <a:t>Quinto nivel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ctrTitle"/>
          </p:nvPr>
        </p:nvSpPr>
        <p:spPr>
          <a:xfrm>
            <a:off x="688031" y="2492896"/>
            <a:ext cx="7772401" cy="1470026"/>
          </a:xfrm>
          <a:prstGeom prst="rect">
            <a:avLst/>
          </a:prstGeom>
        </p:spPr>
        <p:txBody>
          <a:bodyPr/>
          <a:lstStyle>
            <a:lvl1pPr defTabSz="841247">
              <a:defRPr sz="2944"/>
            </a:lvl1pPr>
          </a:lstStyle>
          <a:p>
            <a:pPr/>
            <a:r>
              <a:t>Enfoque multicultural en la preparación en la respuesta ante fenómenos perturbadores: Marco jurídico y pendientes de política pública en México</a:t>
            </a:r>
          </a:p>
        </p:txBody>
      </p:sp>
      <p:sp>
        <p:nvSpPr>
          <p:cNvPr id="113" name="Shape 113"/>
          <p:cNvSpPr/>
          <p:nvPr>
            <p:ph type="subTitle" sz="quarter" idx="1"/>
          </p:nvPr>
        </p:nvSpPr>
        <p:spPr>
          <a:xfrm>
            <a:off x="1335595" y="4653136"/>
            <a:ext cx="6400801" cy="146456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Hugo Hernández Bocanegra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2900"/>
            </a:pPr>
            <a:r>
              <a:t>Consultoría Social Integral A.C.</a:t>
            </a:r>
          </a:p>
        </p:txBody>
      </p:sp>
      <p:pic>
        <p:nvPicPr>
          <p:cNvPr id="114" name="image1.png" descr="http://www.eird.org/pr17/images/RegionalPlatform_Header_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04664"/>
            <a:ext cx="7848873" cy="103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br/>
            <a:r>
              <a:t>GIRD y Pueblos Indígenas en México:</a:t>
            </a:r>
            <a:br/>
            <a:r>
              <a:t>Instrumentos del orden jurídico internacional y nacional</a:t>
            </a:r>
          </a:p>
        </p:txBody>
      </p:sp>
      <p:grpSp>
        <p:nvGrpSpPr>
          <p:cNvPr id="164" name="Group 164"/>
          <p:cNvGrpSpPr/>
          <p:nvPr/>
        </p:nvGrpSpPr>
        <p:grpSpPr>
          <a:xfrm>
            <a:off x="1773935" y="1600199"/>
            <a:ext cx="5596130" cy="4525964"/>
            <a:chOff x="0" y="0"/>
            <a:chExt cx="5596128" cy="4525962"/>
          </a:xfrm>
        </p:grpSpPr>
        <p:grpSp>
          <p:nvGrpSpPr>
            <p:cNvPr id="154" name="Group 154"/>
            <p:cNvGrpSpPr/>
            <p:nvPr/>
          </p:nvGrpSpPr>
          <p:grpSpPr>
            <a:xfrm>
              <a:off x="1678838" y="0"/>
              <a:ext cx="2238452" cy="1810386"/>
              <a:chOff x="0" y="0"/>
              <a:chExt cx="2238451" cy="1810385"/>
            </a:xfrm>
          </p:grpSpPr>
          <p:sp>
            <p:nvSpPr>
              <p:cNvPr id="152" name="Shape 152"/>
              <p:cNvSpPr/>
              <p:nvPr/>
            </p:nvSpPr>
            <p:spPr>
              <a:xfrm>
                <a:off x="0" y="0"/>
                <a:ext cx="2238452" cy="18103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851"/>
                </a:pPr>
              </a:p>
            </p:txBody>
          </p:sp>
          <p:sp>
            <p:nvSpPr>
              <p:cNvPr id="153" name="Shape 153"/>
              <p:cNvSpPr/>
              <p:nvPr/>
            </p:nvSpPr>
            <p:spPr>
              <a:xfrm>
                <a:off x="0" y="467628"/>
                <a:ext cx="2238452" cy="875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851"/>
                </a:lvl1pPr>
              </a:lstStyle>
              <a:p>
                <a:pPr/>
                <a:r>
                  <a:t>Convenio 169 de la OIT</a:t>
                </a:r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>
              <a:off x="1119225" y="1810385"/>
              <a:ext cx="3357678" cy="905193"/>
              <a:chOff x="0" y="0"/>
              <a:chExt cx="3357677" cy="905192"/>
            </a:xfrm>
          </p:grpSpPr>
          <p:sp>
            <p:nvSpPr>
              <p:cNvPr id="155" name="Shape 155"/>
              <p:cNvSpPr/>
              <p:nvPr/>
            </p:nvSpPr>
            <p:spPr>
              <a:xfrm>
                <a:off x="0" y="0"/>
                <a:ext cx="3357678" cy="905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360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32904D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25"/>
                </a:pPr>
              </a:p>
            </p:txBody>
          </p:sp>
          <p:sp>
            <p:nvSpPr>
              <p:cNvPr id="156" name="Shape 156"/>
              <p:cNvSpPr/>
              <p:nvPr/>
            </p:nvSpPr>
            <p:spPr>
              <a:xfrm>
                <a:off x="0" y="312554"/>
                <a:ext cx="3357678" cy="2800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25"/>
                </a:lvl1pPr>
              </a:lstStyle>
              <a:p>
                <a:pPr/>
                <a:r>
                  <a:t>Marco de Sendai para la RRD 2015 - 2030</a:t>
                </a:r>
              </a:p>
            </p:txBody>
          </p:sp>
        </p:grpSp>
        <p:grpSp>
          <p:nvGrpSpPr>
            <p:cNvPr id="160" name="Group 160"/>
            <p:cNvGrpSpPr/>
            <p:nvPr/>
          </p:nvGrpSpPr>
          <p:grpSpPr>
            <a:xfrm>
              <a:off x="559612" y="2715577"/>
              <a:ext cx="4476904" cy="905194"/>
              <a:chOff x="0" y="0"/>
              <a:chExt cx="4476903" cy="905192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0" y="0"/>
                <a:ext cx="4476904" cy="905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9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70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rgbClr val="6B972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25"/>
                </a:pPr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0" y="312554"/>
                <a:ext cx="4476904" cy="2800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25"/>
                </a:lvl1pPr>
              </a:lstStyle>
              <a:p>
                <a:pPr/>
                <a:r>
                  <a:t>Constitución Política de los Estados Unidos Mexicanos</a:t>
                </a:r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>
              <a:off x="0" y="3620770"/>
              <a:ext cx="5596129" cy="905193"/>
              <a:chOff x="0" y="0"/>
              <a:chExt cx="5596128" cy="905192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0" y="0"/>
                <a:ext cx="5596129" cy="9051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44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216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1425"/>
                </a:pPr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0" y="312554"/>
                <a:ext cx="5596129" cy="2800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1425"/>
                </a:lvl1pPr>
              </a:lstStyle>
              <a:p>
                <a:pPr/>
                <a:r>
                  <a:t>Ley General de Protección Civil 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br/>
            <a:r>
              <a:t>GIRD y Pueblos Indígenas en México</a:t>
            </a:r>
            <a:br/>
            <a:r>
              <a:t>Instrumentos del orden jurídico internacional y nacional</a:t>
            </a:r>
          </a:p>
        </p:txBody>
      </p:sp>
      <p:grpSp>
        <p:nvGrpSpPr>
          <p:cNvPr id="173" name="Group 173"/>
          <p:cNvGrpSpPr/>
          <p:nvPr/>
        </p:nvGrpSpPr>
        <p:grpSpPr>
          <a:xfrm>
            <a:off x="1773935" y="-3499673"/>
            <a:ext cx="5596130" cy="13217054"/>
            <a:chOff x="0" y="0"/>
            <a:chExt cx="5596128" cy="13217053"/>
          </a:xfrm>
        </p:grpSpPr>
        <p:grpSp>
          <p:nvGrpSpPr>
            <p:cNvPr id="169" name="Group 169"/>
            <p:cNvGrpSpPr/>
            <p:nvPr/>
          </p:nvGrpSpPr>
          <p:grpSpPr>
            <a:xfrm>
              <a:off x="932688" y="0"/>
              <a:ext cx="3730753" cy="13217054"/>
              <a:chOff x="0" y="0"/>
              <a:chExt cx="3730752" cy="13217053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5099873"/>
                <a:ext cx="3730753" cy="3017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chemeClr val="accent5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4751"/>
                </a:p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0" y="0"/>
                <a:ext cx="3730753" cy="132170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4751"/>
                </a:pPr>
                <a:r>
                  <a:t>Convenio 169 de la Organización Internacional del Trabajo</a:t>
                </a:r>
              </a:p>
              <a:p>
                <a:pPr algn="ctr">
                  <a:defRPr sz="4751"/>
                </a:pPr>
                <a:r>
                  <a:t>Artículo 28. Deberán adoptarse disposiciones para preservar las lenguas indígenas de los pueblos interesados y promover el desarrollo y la práctica de las mismas.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0" y="8075000"/>
              <a:ext cx="5596129" cy="1593017"/>
              <a:chOff x="0" y="0"/>
              <a:chExt cx="5596128" cy="1593016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42181"/>
                <a:ext cx="5596129" cy="1508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80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lnTo>
                      <a:pt x="3600" y="0"/>
                    </a:ln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25400" cap="flat">
                <a:solidFill>
                  <a:schemeClr val="accent6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800"/>
                </a:p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0" y="0"/>
                <a:ext cx="5596129" cy="15930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1600"/>
                </a:pPr>
                <a:r>
                  <a:t>Marco de Sendai para la RRD 2015 – 2030</a:t>
                </a:r>
                <a:endParaRPr sz="2375"/>
              </a:p>
              <a:p>
                <a:pPr algn="ctr">
                  <a:defRPr sz="800"/>
                </a:pPr>
                <a:r>
                  <a:t>Prioridad 1: Comprender el riesgo de desastres</a:t>
                </a:r>
              </a:p>
              <a:p>
                <a:pPr algn="ctr">
                  <a:defRPr sz="800"/>
                </a:pPr>
                <a:r>
                  <a:t>i) Velar por que se aprovechen como corresponda los conocimientos y las prácticas tradicionales, indígenas y locales, para complementar los conocimientos científicos en la evaluación del riesgo de desastres y en la elaboración y aplicación de políticas, estrategias, planes  y programas para sectores específicos, con un enfoque intersectorial, que deberían adaptarse a las localidades y al contexto;</a:t>
                </a:r>
                <a:endParaRPr sz="2375"/>
              </a:p>
              <a:p>
                <a:pPr algn="ctr">
                  <a:defRPr sz="800"/>
                </a:pPr>
                <a:r>
                  <a:t>Prioridad 2  Fortalecer la gobernanza del riesgo de desastres para gestionar dicho riesgo</a:t>
                </a:r>
              </a:p>
              <a:p>
                <a:pPr algn="ctr">
                  <a:defRPr sz="800"/>
                </a:pPr>
                <a:r>
                  <a:t>i) Velar por que se aprovechen como corresponda los conocimientos y las prácticas tradicionales, indígenas y locales, para complementar los conocimientos científicos en la evaluación del riesgo de desastres y en la elaboración y aplicación de políticas, estrategias, planes  y programas para sectores específicos, con un enfoque intersectorial, que deberían adaptarse a las localidades y al contexto;</a:t>
                </a:r>
              </a:p>
            </p:txBody>
          </p:sp>
        </p:grpSp>
      </p:grpSp>
      <p:pic>
        <p:nvPicPr>
          <p:cNvPr id="174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8" y="2852935"/>
            <a:ext cx="1368152" cy="1311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br/>
            <a:r>
              <a:t>GIRD y Pueblos Indígenas en México</a:t>
            </a:r>
            <a:br/>
            <a:r>
              <a:t>Instrumentos del orden jurídico internacional y nacional</a:t>
            </a:r>
          </a:p>
        </p:txBody>
      </p:sp>
      <p:grpSp>
        <p:nvGrpSpPr>
          <p:cNvPr id="179" name="Group 179"/>
          <p:cNvGrpSpPr/>
          <p:nvPr/>
        </p:nvGrpSpPr>
        <p:grpSpPr>
          <a:xfrm>
            <a:off x="1773935" y="1600200"/>
            <a:ext cx="5596130" cy="4525963"/>
            <a:chOff x="0" y="0"/>
            <a:chExt cx="5596128" cy="4525962"/>
          </a:xfrm>
        </p:grpSpPr>
        <p:sp>
          <p:nvSpPr>
            <p:cNvPr id="177" name="Shape 177"/>
            <p:cNvSpPr/>
            <p:nvPr/>
          </p:nvSpPr>
          <p:spPr>
            <a:xfrm>
              <a:off x="0" y="0"/>
              <a:ext cx="5596129" cy="452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900"/>
              </a:pPr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288176"/>
              <a:ext cx="5596129" cy="39496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600"/>
              </a:pPr>
              <a:r>
                <a:t>Constitución Política de los Estados Unidos Mexicanos</a:t>
              </a:r>
              <a:endParaRPr sz="7127"/>
            </a:p>
            <a:p>
              <a:pPr algn="just">
                <a:defRPr sz="1000"/>
              </a:pPr>
              <a:r>
                <a:t>Artículo 1o. En los Estados Unidos Mexicanos todas las personas gozarán de los derechos humanos reconocidos en esta Constitución y en los tratados internacionales.</a:t>
              </a:r>
              <a:endParaRPr sz="7127"/>
            </a:p>
            <a:p>
              <a:pPr algn="just">
                <a:defRPr sz="1000"/>
              </a:pPr>
              <a:r>
                <a:t>Todas las autoridades, tienen la obligación de promover, respetar, proteger y garantizar los derechos humanos de conformidad con los principios de universalidad, interdependencia, indivisibilidad y progresividad. </a:t>
              </a:r>
              <a:endParaRPr sz="7127"/>
            </a:p>
            <a:p>
              <a:pPr algn="just">
                <a:defRPr sz="1000"/>
              </a:pPr>
              <a:r>
                <a:t>El Estado deberá prevenir, investigar, sancionar y reparar las violaciones a los derechos humanos, en los términos que establezca la ley. </a:t>
              </a:r>
              <a:endParaRPr sz="7127"/>
            </a:p>
            <a:p>
              <a:pPr algn="just">
                <a:defRPr sz="1000"/>
              </a:pPr>
              <a:r>
                <a:t>Queda prohibida toda discriminación motivada por origen étnico o nacional, el género, la edad, las discapacidades, la condición social, las condiciones de salud, la religión, las opiniones, las preferencias sexuales, el estado civil o cualquier otra que atente contra la dignidad humana y tenga por objeto anular o menoscabar los derechos y libertades de las personas. </a:t>
              </a:r>
              <a:endParaRPr sz="7127"/>
            </a:p>
            <a:p>
              <a:pPr algn="just">
                <a:defRPr sz="1000"/>
              </a:pPr>
              <a:r>
                <a:t>Artículo 2°.- La Nación Mexicana es única e indivisible. </a:t>
              </a:r>
              <a:endParaRPr sz="7127"/>
            </a:p>
            <a:p>
              <a:pPr algn="just">
                <a:defRPr sz="1000"/>
              </a:pPr>
              <a:r>
                <a:t>La Nación tiene una composición pluricultural sustentada originalmente en sus pueblos indígenas que son aquellos que descienden de poblaciones que habitaban en el territorio actual del país al iniciarse la colonización y que conservan sus propias instituciones sociales, económicas, culturales y políticas, o parte de ellas. </a:t>
              </a:r>
              <a:endParaRPr sz="7127"/>
            </a:p>
            <a:p>
              <a:pPr algn="just">
                <a:defRPr sz="1000"/>
              </a:pPr>
              <a:r>
                <a:t>La conciencia de su identidad indígena deberá ser criterio fundamental para determinar a quiénes se aplican las disposiciones sobre pueblos indígenas. </a:t>
              </a:r>
              <a:endParaRPr sz="7127"/>
            </a:p>
            <a:p>
              <a:pPr algn="just">
                <a:defRPr sz="1000"/>
              </a:pPr>
              <a:r>
                <a:t>Son comunidades integrantes de un pueblo indígena, aquellas que formen una unidad social, económica y cultural, asentadas en un territorio y que reconocen autoridades propias de acuerdo con sus usos y costumbres.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br/>
            <a:r>
              <a:t>GIRD y Pueblos Indígenas en México</a:t>
            </a:r>
            <a:br/>
            <a:r>
              <a:t>Instrumentos del orden jurídico internacional y nacional</a:t>
            </a:r>
          </a:p>
        </p:txBody>
      </p:sp>
      <p:grpSp>
        <p:nvGrpSpPr>
          <p:cNvPr id="184" name="Group 184"/>
          <p:cNvGrpSpPr/>
          <p:nvPr/>
        </p:nvGrpSpPr>
        <p:grpSpPr>
          <a:xfrm>
            <a:off x="1773935" y="1600200"/>
            <a:ext cx="5596130" cy="4525963"/>
            <a:chOff x="0" y="0"/>
            <a:chExt cx="5596128" cy="4525962"/>
          </a:xfrm>
        </p:grpSpPr>
        <p:sp>
          <p:nvSpPr>
            <p:cNvPr id="182" name="Shape 182"/>
            <p:cNvSpPr/>
            <p:nvPr/>
          </p:nvSpPr>
          <p:spPr>
            <a:xfrm>
              <a:off x="0" y="0"/>
              <a:ext cx="5596129" cy="4525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 w="25400" cap="flat">
              <a:solidFill>
                <a:schemeClr val="accent5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400"/>
              </a:pPr>
            </a:p>
          </p:txBody>
        </p:sp>
        <p:sp>
          <p:nvSpPr>
            <p:cNvPr id="183" name="Shape 183"/>
            <p:cNvSpPr/>
            <p:nvPr/>
          </p:nvSpPr>
          <p:spPr>
            <a:xfrm>
              <a:off x="0" y="1208181"/>
              <a:ext cx="5596129" cy="210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1400"/>
              </a:pPr>
              <a:r>
                <a:t>Ley General de Protección Civil </a:t>
              </a:r>
              <a:endParaRPr sz="7127"/>
            </a:p>
            <a:p>
              <a:pPr algn="ctr">
                <a:defRPr sz="1400"/>
              </a:pPr>
            </a:p>
            <a:p>
              <a:pPr algn="ctr">
                <a:defRPr sz="1400"/>
              </a:pPr>
              <a:r>
                <a:t>Artículo 21</a:t>
              </a:r>
              <a:endParaRPr sz="7127"/>
            </a:p>
            <a:p>
              <a:pPr algn="ctr">
                <a:defRPr sz="1400"/>
              </a:pPr>
              <a:r>
                <a:t>En las acciones de gestión de riesgos se dará prioridad a los grupos sociales vulnerables y de escasos recursos económicos.</a:t>
              </a:r>
              <a:endParaRPr sz="7127"/>
            </a:p>
            <a:p>
              <a:pPr algn="ctr">
                <a:defRPr sz="1400"/>
              </a:pPr>
              <a:r>
                <a:t>Artículo 41. (…)</a:t>
              </a:r>
              <a:endParaRPr sz="7127"/>
            </a:p>
            <a:p>
              <a:pPr algn="ctr">
                <a:defRPr sz="1400"/>
              </a:pPr>
              <a:r>
                <a:t>La población vulnerable y expuesta a un peligro, tiene derecho a estar informada de ello y a contar con las vías adecuadas de opinión y participación en la gestión del riesgo.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87" name="Shape 18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IV. EL MARCO DE POLÍTICAS </a:t>
            </a:r>
          </a:p>
        </p:txBody>
      </p:sp>
      <p:pic>
        <p:nvPicPr>
          <p:cNvPr id="188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1800" y="4293096"/>
            <a:ext cx="3240361" cy="1739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78"/>
            </a:pPr>
            <a:r>
              <a:t>De acuerdo con el Diagnostico nacional de los asentamientos humanos ante el riesgo de desastres de la SEDESOL:</a:t>
            </a:r>
          </a:p>
          <a:p>
            <a:pPr marL="339470" indent="-339470" defTabSz="905255">
              <a:lnSpc>
                <a:spcPct val="80000"/>
              </a:lnSpc>
              <a:spcBef>
                <a:spcPts val="500"/>
              </a:spcBef>
              <a:defRPr sz="2178"/>
            </a:pPr>
          </a:p>
          <a:p>
            <a:pPr marL="0" indent="0" algn="just" defTabSz="905255">
              <a:lnSpc>
                <a:spcPct val="80000"/>
              </a:lnSpc>
              <a:spcBef>
                <a:spcPts val="500"/>
              </a:spcBef>
              <a:buSzTx/>
              <a:buNone/>
              <a:defRPr sz="2178"/>
            </a:pPr>
            <a:r>
              <a:t>	“…la población indígena en México generalmente se asienta en localidades pequeñas y dispersas que se caracterizan por tener condiciones precarias en materia de educación, vivienda, infraestructura y servicios básicos. Además por las características de los lugares donde se presentan los asentamientos, se estima que 68% de la población afectada por los desastres naturales son los grupos en situación de pobreza y extrema pobreza (SEDESOL, 2010).8 Las viviendas en muchas comunidades indígenas son precarias y vulnerables ante eventos climáticos, porque además se ubican en zonas de alto riesgo tales como laderas de montañas, zonas inundables o a la orilla de corrientes de agua con grandes fluctuaciones durante las épocas de lluvia…”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grpSp>
        <p:nvGrpSpPr>
          <p:cNvPr id="197" name="Group 197"/>
          <p:cNvGrpSpPr/>
          <p:nvPr/>
        </p:nvGrpSpPr>
        <p:grpSpPr>
          <a:xfrm>
            <a:off x="512710" y="2628690"/>
            <a:ext cx="8118580" cy="2468983"/>
            <a:chOff x="0" y="0"/>
            <a:chExt cx="8118578" cy="2468982"/>
          </a:xfrm>
        </p:grpSpPr>
        <p:sp>
          <p:nvSpPr>
            <p:cNvPr id="194" name="Shape 194"/>
            <p:cNvSpPr/>
            <p:nvPr/>
          </p:nvSpPr>
          <p:spPr>
            <a:xfrm>
              <a:off x="0" y="311150"/>
              <a:ext cx="3261766" cy="18466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983"/>
              </a:lvl1pPr>
            </a:lstStyle>
            <a:p>
              <a:pPr/>
              <a:r>
                <a:t>Programa Nacional de Protección Civil</a:t>
              </a:r>
            </a:p>
          </p:txBody>
        </p:sp>
        <p:sp>
          <p:nvSpPr>
            <p:cNvPr id="195" name="Shape 195"/>
            <p:cNvSpPr/>
            <p:nvPr/>
          </p:nvSpPr>
          <p:spPr>
            <a:xfrm>
              <a:off x="3688282" y="863484"/>
              <a:ext cx="742014" cy="742014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4856813" y="0"/>
              <a:ext cx="3261766" cy="246898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3983"/>
              </a:lvl1pPr>
            </a:lstStyle>
            <a:p>
              <a:pPr/>
              <a:r>
                <a:t>Programa Especial Pueblos Indígenas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200" name="Shape 200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El Programa Nacional de Protección Civil señala: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	Estrategia 2.1 Instrumentar campañas para el fomento de la cultura de protección civil.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  <a:r>
              <a:t>Líneas de acción: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(…)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2.1.3.           Impulsar una intensa campaña de información preventiva dirigida especialmente a la población vulnerable asentada en zonas de alto riesgo.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2.1.4.           Difundir la cultura preventiva a través de todos los medios disponibles considerando su adaptación a lenguas  originarias.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2.1.5.           Impulsar programas para fomentar en la sociedad una cultura de protección civil y adaptación a los efectos del cambio climático.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1500"/>
            </a:pP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	Estrategia 2.2 Desarrollar acciones que impulsen la participación social y sectorial en protección civil.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Líneas de Acción: (…)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2.2.2.           Integrar redes ciudadanas promotoras de la protección civil, con mujeres y hombres de todos los grupos de edad.</a:t>
            </a:r>
          </a:p>
          <a:p>
            <a:pPr marL="0" indent="0">
              <a:lnSpc>
                <a:spcPct val="80000"/>
              </a:lnSpc>
              <a:spcBef>
                <a:spcPts val="300"/>
              </a:spcBef>
              <a:buSzTx/>
              <a:buNone/>
              <a:defRPr sz="1500"/>
            </a:pPr>
            <a:r>
              <a:t>2.2.5.           Fomentar la capacidad de resiliencia en la sociedad mexicana.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Enfoque multicultural en la preparación en la respuesta ante fenómenos perturbadores: </a:t>
            </a:r>
            <a:br/>
            <a:r>
              <a:t>RETOS</a:t>
            </a:r>
          </a:p>
        </p:txBody>
      </p:sp>
      <p:grpSp>
        <p:nvGrpSpPr>
          <p:cNvPr id="218" name="Group 218"/>
          <p:cNvGrpSpPr/>
          <p:nvPr/>
        </p:nvGrpSpPr>
        <p:grpSpPr>
          <a:xfrm>
            <a:off x="457199" y="1846504"/>
            <a:ext cx="8229602" cy="4033355"/>
            <a:chOff x="0" y="0"/>
            <a:chExt cx="8229600" cy="4033353"/>
          </a:xfrm>
        </p:grpSpPr>
        <p:grpSp>
          <p:nvGrpSpPr>
            <p:cNvPr id="205" name="Group 205"/>
            <p:cNvGrpSpPr/>
            <p:nvPr/>
          </p:nvGrpSpPr>
          <p:grpSpPr>
            <a:xfrm>
              <a:off x="0" y="345039"/>
              <a:ext cx="2571750" cy="1543051"/>
              <a:chOff x="0" y="0"/>
              <a:chExt cx="2571750" cy="154305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0"/>
                <a:ext cx="2571750" cy="1543050"/>
              </a:xfrm>
              <a:prstGeom prst="roundRect">
                <a:avLst>
                  <a:gd name="adj" fmla="val 10000"/>
                </a:avLst>
              </a:prstGeom>
              <a:solidFill>
                <a:schemeClr val="accent2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3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45219" y="391560"/>
                <a:ext cx="2481312" cy="7599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3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LA MIRADA MULTICULTURAL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2828925" y="345039"/>
              <a:ext cx="2571751" cy="1543051"/>
              <a:chOff x="0" y="0"/>
              <a:chExt cx="2571750" cy="154305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0"/>
                <a:ext cx="2571750" cy="1543050"/>
              </a:xfrm>
              <a:prstGeom prst="roundRect">
                <a:avLst>
                  <a:gd name="adj" fmla="val 10000"/>
                </a:avLst>
              </a:prstGeom>
              <a:solidFill>
                <a:schemeClr val="accent3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3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45219" y="23260"/>
                <a:ext cx="2481312" cy="14965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3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EL ENFOQUE DE DERECHOS HUMANOS EN LA PC MEXICANA</a:t>
                </a:r>
              </a:p>
            </p:txBody>
          </p:sp>
        </p:grpSp>
        <p:grpSp>
          <p:nvGrpSpPr>
            <p:cNvPr id="211" name="Group 211"/>
            <p:cNvGrpSpPr/>
            <p:nvPr/>
          </p:nvGrpSpPr>
          <p:grpSpPr>
            <a:xfrm>
              <a:off x="5657850" y="-1"/>
              <a:ext cx="2571751" cy="2233130"/>
              <a:chOff x="0" y="0"/>
              <a:chExt cx="2571750" cy="2233128"/>
            </a:xfrm>
          </p:grpSpPr>
          <p:sp>
            <p:nvSpPr>
              <p:cNvPr id="209" name="Shape 209"/>
              <p:cNvSpPr/>
              <p:nvPr/>
            </p:nvSpPr>
            <p:spPr>
              <a:xfrm>
                <a:off x="0" y="345039"/>
                <a:ext cx="2571750" cy="1543051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3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0" name="Shape 210"/>
              <p:cNvSpPr/>
              <p:nvPr/>
            </p:nvSpPr>
            <p:spPr>
              <a:xfrm>
                <a:off x="45219" y="0"/>
                <a:ext cx="2481312" cy="2233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3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REALIZAR UN DIAGNÓSTICO DE PERSONAS AFECTADAS Y EN RIESGO DE ORIGEN INDIGENA</a:t>
                </a:r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5657850" y="1800225"/>
              <a:ext cx="2571751" cy="2233129"/>
              <a:chOff x="0" y="0"/>
              <a:chExt cx="2571750" cy="2233128"/>
            </a:xfrm>
          </p:grpSpPr>
          <p:sp>
            <p:nvSpPr>
              <p:cNvPr id="212" name="Shape 212"/>
              <p:cNvSpPr/>
              <p:nvPr/>
            </p:nvSpPr>
            <p:spPr>
              <a:xfrm>
                <a:off x="0" y="345039"/>
                <a:ext cx="2571750" cy="1543051"/>
              </a:xfrm>
              <a:prstGeom prst="roundRect">
                <a:avLst>
                  <a:gd name="adj" fmla="val 10000"/>
                </a:avLst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3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3" name="Shape 213"/>
              <p:cNvSpPr/>
              <p:nvPr/>
            </p:nvSpPr>
            <p:spPr>
              <a:xfrm>
                <a:off x="45219" y="0"/>
                <a:ext cx="2481312" cy="22331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3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FORTALECER LA PREPARACIÓN Y LA CAPACIDAD DE RESPUESTA EN ESTOS TERRITORIOS</a:t>
                </a:r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>
              <a:off x="2828925" y="1984375"/>
              <a:ext cx="2571751" cy="1864829"/>
              <a:chOff x="0" y="0"/>
              <a:chExt cx="2571750" cy="1864828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0" y="160889"/>
                <a:ext cx="2571750" cy="1543051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430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216" name="Shape 216"/>
              <p:cNvSpPr/>
              <p:nvPr/>
            </p:nvSpPr>
            <p:spPr>
              <a:xfrm>
                <a:off x="45219" y="0"/>
                <a:ext cx="2481312" cy="18648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sz="2430">
                    <a:solidFill>
                      <a:srgbClr val="FFFFFF"/>
                    </a:solidFill>
                  </a:defRPr>
                </a:lvl1pPr>
              </a:lstStyle>
              <a:p>
                <a:pPr/>
                <a:r>
                  <a:t>GARANTIZAR INFORMACIÓN EN SUS LENGUAS Y RECOGER SUS SABERES.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ctrTitle"/>
          </p:nvPr>
        </p:nvSpPr>
        <p:spPr>
          <a:xfrm>
            <a:off x="688031" y="2492896"/>
            <a:ext cx="7772401" cy="1470026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Enfoque multicultural en la preparación en la respuesta ante fenómenos perturbadores: Marco jurídico y pendientes de política pública en México</a:t>
            </a:r>
            <a:br/>
            <a:br/>
            <a:r>
              <a:rPr sz="3600"/>
              <a:t>GRACIAS</a:t>
            </a:r>
          </a:p>
        </p:txBody>
      </p:sp>
      <p:sp>
        <p:nvSpPr>
          <p:cNvPr id="221" name="Shape 221"/>
          <p:cNvSpPr/>
          <p:nvPr>
            <p:ph type="subTitle" sz="quarter" idx="1"/>
          </p:nvPr>
        </p:nvSpPr>
        <p:spPr>
          <a:xfrm>
            <a:off x="1335595" y="4653136"/>
            <a:ext cx="6400801" cy="1464569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spcBef>
                <a:spcPts val="500"/>
              </a:spcBef>
              <a:defRPr sz="2200"/>
            </a:pPr>
            <a:r>
              <a:t>Hugo Hernández Bocanegra</a:t>
            </a:r>
          </a:p>
          <a:p>
            <a:pPr>
              <a:spcBef>
                <a:spcPts val="500"/>
              </a:spcBef>
              <a:defRPr sz="2200"/>
            </a:pPr>
            <a:r>
              <a:t>Consultoría Social Integral A.C.</a:t>
            </a:r>
          </a:p>
        </p:txBody>
      </p:sp>
      <p:pic>
        <p:nvPicPr>
          <p:cNvPr id="222" name="image1.png" descr="http://www.eird.org/pr17/images/RegionalPlatform_Header_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04664"/>
            <a:ext cx="7848873" cy="10336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I. LOS PUEBLOS INDÍGENAS EN MÉXICO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457200" y="273050"/>
            <a:ext cx="8219255" cy="1162050"/>
          </a:xfrm>
          <a:prstGeom prst="rect">
            <a:avLst/>
          </a:prstGeom>
        </p:spPr>
        <p:txBody>
          <a:bodyPr/>
          <a:lstStyle/>
          <a:p>
            <a:pPr algn="ctr">
              <a:defRPr sz="22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pic>
        <p:nvPicPr>
          <p:cNvPr id="120" name="image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1589605"/>
            <a:ext cx="4330700" cy="3220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>
            <p:ph type="body" sz="half" idx="1"/>
          </p:nvPr>
        </p:nvSpPr>
        <p:spPr>
          <a:xfrm>
            <a:off x="457200" y="1435100"/>
            <a:ext cx="3826768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El Multiculturalismo de los Estados Unidos Mexicanos es innegable.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10,253,627 personas indígenas.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5,205,870 mujeres y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5, 047,757 hombres.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Las Entidades Federativas con mayor presencia indígena son: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Oaxaca, con 1 millón 648,426.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Chiapas, con 1 millón 117,597.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Veracruz, con 1 millón 57,806.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Puebla, con 957,650; y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  <a:r>
              <a:t>Estado de México, con 939,355.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title"/>
          </p:nvPr>
        </p:nvSpPr>
        <p:spPr>
          <a:xfrm>
            <a:off x="457200" y="273050"/>
            <a:ext cx="8219255" cy="1162050"/>
          </a:xfrm>
          <a:prstGeom prst="rect">
            <a:avLst/>
          </a:prstGeom>
        </p:spPr>
        <p:txBody>
          <a:bodyPr/>
          <a:lstStyle/>
          <a:p>
            <a:pPr algn="ctr">
              <a:defRPr sz="22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24" name="Shape 124"/>
          <p:cNvSpPr/>
          <p:nvPr>
            <p:ph type="body" sz="half" idx="1"/>
          </p:nvPr>
        </p:nvSpPr>
        <p:spPr>
          <a:xfrm>
            <a:off x="457200" y="1700807"/>
            <a:ext cx="3826768" cy="4425357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300"/>
              </a:spcBef>
              <a:buSzTx/>
              <a:buNone/>
              <a:defRPr sz="1400"/>
            </a:pPr>
            <a:r>
              <a:t>Los grandes retos de la Política de Desarrollo Social para los pueblos indígenas mexicanos:</a:t>
            </a:r>
          </a:p>
          <a:p>
            <a:pPr marL="0" indent="0" algn="just">
              <a:spcBef>
                <a:spcPts val="300"/>
              </a:spcBef>
              <a:buSzTx/>
              <a:buNone/>
              <a:defRPr sz="1400"/>
            </a:pPr>
          </a:p>
          <a:p>
            <a:pPr marL="0" indent="0" algn="just">
              <a:spcBef>
                <a:spcPts val="300"/>
              </a:spcBef>
              <a:buSzTx/>
              <a:buNone/>
              <a:defRPr sz="1400"/>
            </a:pPr>
            <a:r>
              <a:t>De acuerdo con información obtenida de la Comisión Nacional para el Desarrollo Integral de los Pueblos Indígenas de México, organismo gubernamental responsable de la política pública en la materia; no son derecho habientes de servicios institucionalizados de salud el 72% de la población indígena; siendo analfabeta el 21%.</a:t>
            </a:r>
          </a:p>
          <a:p>
            <a:pPr marL="0" indent="0" algn="just">
              <a:spcBef>
                <a:spcPts val="300"/>
              </a:spcBef>
              <a:buSzTx/>
              <a:buNone/>
              <a:defRPr sz="1400"/>
            </a:pPr>
          </a:p>
          <a:p>
            <a:pPr marL="0" indent="0" algn="just">
              <a:spcBef>
                <a:spcPts val="300"/>
              </a:spcBef>
              <a:buSzTx/>
              <a:buNone/>
              <a:defRPr sz="1400"/>
            </a:pPr>
            <a:r>
              <a:t>No cuenta con agua entubada el 70.5%, mientras que 9.8% de esta población no tiene energía eléctrica en casa y aún vive en casas con piso de tierra el 38%.</a:t>
            </a:r>
          </a:p>
          <a:p>
            <a:pPr marL="0" indent="0">
              <a:spcBef>
                <a:spcPts val="300"/>
              </a:spcBef>
              <a:buSzTx/>
              <a:buNone/>
              <a:defRPr sz="1400"/>
            </a:pPr>
          </a:p>
          <a:p>
            <a:pPr marL="0" indent="0" algn="just">
              <a:spcBef>
                <a:spcPts val="300"/>
              </a:spcBef>
              <a:buSzTx/>
              <a:buNone/>
              <a:defRPr sz="1400"/>
            </a:pPr>
            <a:r>
              <a:t>9.9% cuenta con equipo de cómputo personal, 28% con lavadora y 49% con refrigerador.</a:t>
            </a:r>
          </a:p>
        </p:txBody>
      </p:sp>
      <p:pic>
        <p:nvPicPr>
          <p:cNvPr id="125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41130" y="2348880"/>
            <a:ext cx="2847976" cy="23334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28" name="Shape 128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II. EL RIESGO DE DESASTRES: UNA CONSTRUCCIÓN SOCIAL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457200" y="273050"/>
            <a:ext cx="8363271" cy="1162050"/>
          </a:xfrm>
          <a:prstGeom prst="rect">
            <a:avLst/>
          </a:prstGeom>
        </p:spPr>
        <p:txBody>
          <a:bodyPr/>
          <a:lstStyle/>
          <a:p>
            <a:pPr algn="ctr"/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31" name="Shape 131"/>
          <p:cNvSpPr/>
          <p:nvPr>
            <p:ph type="body" sz="half" idx="1"/>
          </p:nvPr>
        </p:nvSpPr>
        <p:spPr>
          <a:xfrm>
            <a:off x="457200" y="1435100"/>
            <a:ext cx="3970784" cy="4691063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El proceso histórico de la Gestión Integral del Riesgo ha desarrollado y clarificado los conceptos que conforman el lenguaje que utilizamos, pasando de la Protección Civil a la GIRD y a la Resiliencia.</a:t>
            </a: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Así, la forma y el enfoque de concebir la realidad, interpretarla y plantear conceptos, modelos y acciones para transformarla, nos ha llevado del fisicalismo del desastre, como fenómeno medible e inevitable de consecuencias fatales, a una enfoque de Reducción del Riesgo de Desastres, (Sendai), en el que concebimos al riesgo como una construcción social. </a:t>
            </a: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Con Alan Label: “el riesgo es oportunidad y desventaja; que el riesgo implica la identificación clara de quienes lo producen y quienes lo sufren, y que capacidad tienen estos de reclamar legal, financiera, ética, moralmente a los que crean ese riesgo, que se actualiza en determinadas condiciones de desastre”.</a:t>
            </a:r>
          </a:p>
        </p:txBody>
      </p:sp>
      <p:pic>
        <p:nvPicPr>
          <p:cNvPr id="132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9991" y="2276872"/>
            <a:ext cx="4070784" cy="31683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57200" y="273050"/>
            <a:ext cx="8363271" cy="1162050"/>
          </a:xfrm>
          <a:prstGeom prst="rect">
            <a:avLst/>
          </a:prstGeom>
        </p:spPr>
        <p:txBody>
          <a:bodyPr/>
          <a:lstStyle/>
          <a:p>
            <a:pPr algn="ctr"/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35" name="Shape 135"/>
          <p:cNvSpPr/>
          <p:nvPr>
            <p:ph type="body" sz="half" idx="1"/>
          </p:nvPr>
        </p:nvSpPr>
        <p:spPr>
          <a:xfrm>
            <a:off x="457199" y="1435100"/>
            <a:ext cx="4258818" cy="4730204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Si pensamos que RESILIENCIA es amor a la vida y vivir con dignidad.</a:t>
            </a: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Si creemos que la Gestión Integral del Riesgo como un modelo y proceso para garantizar el ejercicio de los derechos a la vida y a la integridad, sobre los cuales hacer la vida digna.</a:t>
            </a: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Si nos convencemos de la potencial capacidad que tenemos como individuos y como sociedad para reducir el riesgo ante desastres.</a:t>
            </a: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Si sumamos las mejores experiencias de los ámbitos nacionales  e internacionales de la RRD desde lo local.</a:t>
            </a: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Si damos a nuestras acciones y políticas públicas, un enfoque no discriminatorio, respetuoso de los derechos humanos en la gestión preventiva del riesgo así como en la primera respuesta y en la etapa de recuperación de un desastre.</a:t>
            </a:r>
          </a:p>
          <a:p>
            <a:pPr marL="0" indent="0" algn="just" defTabSz="905255">
              <a:lnSpc>
                <a:spcPct val="90000"/>
              </a:lnSpc>
              <a:spcBef>
                <a:spcPts val="300"/>
              </a:spcBef>
              <a:buSzTx/>
              <a:buNone/>
              <a:defRPr sz="1386"/>
            </a:pPr>
            <a:r>
              <a:t>Si incluimos y desde lo local valoramos los saberes de nuestros pueblos originarios, involucrandonos desde sus lenguas (en México son 67) en la RRD, podemos aportar a la ruta de la Comprensión del Riesgo que marca el Marco de Sendai.</a:t>
            </a:r>
          </a:p>
        </p:txBody>
      </p:sp>
      <p:pic>
        <p:nvPicPr>
          <p:cNvPr id="136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3154" y="1557337"/>
            <a:ext cx="3228030" cy="4568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100"/>
            </a:pPr>
            <a:r>
              <a:t>Enfoque multicultural en la preparación en la respuesta ante fenómenos perturbadores: </a:t>
            </a:r>
            <a:br/>
            <a:r>
              <a:t>Marco jurídico y pendientes de política pública en México</a:t>
            </a:r>
          </a:p>
        </p:txBody>
      </p:sp>
      <p:sp>
        <p:nvSpPr>
          <p:cNvPr id="139" name="Shape 139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</a:p>
          <a:p>
            <a:pPr marL="0" indent="0" algn="ctr">
              <a:buSzTx/>
              <a:buNone/>
            </a:pPr>
            <a:r>
              <a:t>III. EL MARCO JURÍDICO</a:t>
            </a:r>
          </a:p>
        </p:txBody>
      </p:sp>
      <p:pic>
        <p:nvPicPr>
          <p:cNvPr id="140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9832" y="1628799"/>
            <a:ext cx="2952328" cy="15121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GIRD y Pueblos Indígenas en México:</a:t>
            </a:r>
            <a:br/>
            <a:r>
              <a:t>Tratados internacionales por tipo</a:t>
            </a:r>
          </a:p>
        </p:txBody>
      </p:sp>
      <p:grpSp>
        <p:nvGrpSpPr>
          <p:cNvPr id="149" name="Group 149"/>
          <p:cNvGrpSpPr/>
          <p:nvPr/>
        </p:nvGrpSpPr>
        <p:grpSpPr>
          <a:xfrm>
            <a:off x="457200" y="-5144799"/>
            <a:ext cx="8229601" cy="18015961"/>
            <a:chOff x="0" y="0"/>
            <a:chExt cx="8229600" cy="18015959"/>
          </a:xfrm>
        </p:grpSpPr>
        <p:grpSp>
          <p:nvGrpSpPr>
            <p:cNvPr id="145" name="Group 145"/>
            <p:cNvGrpSpPr/>
            <p:nvPr/>
          </p:nvGrpSpPr>
          <p:grpSpPr>
            <a:xfrm>
              <a:off x="0" y="1905000"/>
              <a:ext cx="3918857" cy="14205960"/>
              <a:chOff x="0" y="0"/>
              <a:chExt cx="3918856" cy="14205959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0" y="5143550"/>
                <a:ext cx="3918857" cy="3918859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accent4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0" y="0"/>
                <a:ext cx="3233057" cy="142059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  <a:r>
                  <a:t>Vinculantes:</a:t>
                </a:r>
              </a:p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  <a:r>
                  <a:t>Convención Américana sobre Derechos Humanos</a:t>
                </a:r>
              </a:p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  <a:r>
                  <a:t>Convenio 169 de la OIT</a:t>
                </a:r>
              </a:p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  <a:r>
                  <a:t>Convención sobre Derechos del Niño</a:t>
                </a:r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>
              <a:off x="4310742" y="-1"/>
              <a:ext cx="3918859" cy="18015961"/>
              <a:chOff x="0" y="0"/>
              <a:chExt cx="3918857" cy="18015959"/>
            </a:xfrm>
          </p:grpSpPr>
          <p:sp>
            <p:nvSpPr>
              <p:cNvPr id="146" name="Shape 146"/>
              <p:cNvSpPr/>
              <p:nvPr/>
            </p:nvSpPr>
            <p:spPr>
              <a:xfrm rot="10800000">
                <a:off x="0" y="7048550"/>
                <a:ext cx="3918857" cy="3918859"/>
              </a:xfrm>
              <a:prstGeom prst="rightArrow">
                <a:avLst>
                  <a:gd name="adj1" fmla="val 50000"/>
                  <a:gd name="adj2" fmla="val 35000"/>
                </a:avLst>
              </a:prstGeom>
              <a:solidFill>
                <a:schemeClr val="accent5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147" name="Shape 147"/>
              <p:cNvSpPr/>
              <p:nvPr/>
            </p:nvSpPr>
            <p:spPr>
              <a:xfrm rot="10800000">
                <a:off x="685799" y="0"/>
                <a:ext cx="3233058" cy="180159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  <a:r>
                  <a:t>No Vinculantes:</a:t>
                </a:r>
              </a:p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  <a:r>
                  <a:t>Marco de Sendai para la Reducción del Riesgo de Desastres 2015 – 2030</a:t>
                </a:r>
              </a:p>
              <a:p>
                <a:pPr algn="ctr">
                  <a:defRPr sz="6171">
                    <a:solidFill>
                      <a:srgbClr val="FFFFFF"/>
                    </a:solidFill>
                  </a:defRPr>
                </a:pPr>
                <a:r>
                  <a:t>Declaración de las Naciones Unidas sobre Pueblos Indígenas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