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6" r:id="rId2"/>
    <p:sldId id="288" r:id="rId3"/>
    <p:sldId id="307" r:id="rId4"/>
    <p:sldId id="268" r:id="rId5"/>
    <p:sldId id="272" r:id="rId6"/>
    <p:sldId id="259" r:id="rId7"/>
    <p:sldId id="264" r:id="rId8"/>
    <p:sldId id="284" r:id="rId9"/>
    <p:sldId id="280" r:id="rId10"/>
    <p:sldId id="281" r:id="rId11"/>
    <p:sldId id="303" r:id="rId12"/>
    <p:sldId id="304" r:id="rId13"/>
    <p:sldId id="305" r:id="rId14"/>
    <p:sldId id="306" r:id="rId15"/>
    <p:sldId id="308" r:id="rId16"/>
    <p:sldId id="309" r:id="rId17"/>
    <p:sldId id="311" r:id="rId18"/>
    <p:sldId id="286" r:id="rId19"/>
    <p:sldId id="312" r:id="rId20"/>
    <p:sldId id="289" r:id="rId21"/>
    <p:sldId id="290" r:id="rId22"/>
  </p:sldIdLst>
  <p:sldSz cx="10080625" cy="7559675"/>
  <p:notesSz cx="7772400" cy="10058400"/>
  <p:defaultTextStyle>
    <a:defPPr>
      <a:defRPr lang="en-GB"/>
    </a:defPPr>
    <a:lvl1pPr algn="l" defTabSz="449263" rtl="0" fontAlgn="base">
      <a:spcBef>
        <a:spcPct val="0"/>
      </a:spcBef>
      <a:spcAft>
        <a:spcPct val="0"/>
      </a:spcAft>
      <a:defRPr sz="2400" kern="1200">
        <a:solidFill>
          <a:schemeClr val="tx1"/>
        </a:solidFill>
        <a:latin typeface="Times New Roman" charset="0"/>
        <a:ea typeface="MS PGothic" charset="0"/>
        <a:cs typeface="MS PGothic" charset="0"/>
      </a:defRPr>
    </a:lvl1pPr>
    <a:lvl2pPr marL="431800" indent="-215900" algn="l" defTabSz="449263" rtl="0" fontAlgn="base">
      <a:spcBef>
        <a:spcPct val="0"/>
      </a:spcBef>
      <a:spcAft>
        <a:spcPct val="0"/>
      </a:spcAft>
      <a:defRPr sz="2400" kern="1200">
        <a:solidFill>
          <a:schemeClr val="tx1"/>
        </a:solidFill>
        <a:latin typeface="Times New Roman" charset="0"/>
        <a:ea typeface="MS PGothic" charset="0"/>
        <a:cs typeface="MS PGothic" charset="0"/>
      </a:defRPr>
    </a:lvl2pPr>
    <a:lvl3pPr marL="647700" indent="-215900" algn="l" defTabSz="449263" rtl="0" fontAlgn="base">
      <a:spcBef>
        <a:spcPct val="0"/>
      </a:spcBef>
      <a:spcAft>
        <a:spcPct val="0"/>
      </a:spcAft>
      <a:defRPr sz="2400" kern="1200">
        <a:solidFill>
          <a:schemeClr val="tx1"/>
        </a:solidFill>
        <a:latin typeface="Times New Roman" charset="0"/>
        <a:ea typeface="MS PGothic" charset="0"/>
        <a:cs typeface="MS PGothic" charset="0"/>
      </a:defRPr>
    </a:lvl3pPr>
    <a:lvl4pPr marL="863600" indent="-215900" algn="l" defTabSz="449263" rtl="0" fontAlgn="base">
      <a:spcBef>
        <a:spcPct val="0"/>
      </a:spcBef>
      <a:spcAft>
        <a:spcPct val="0"/>
      </a:spcAft>
      <a:defRPr sz="2400" kern="1200">
        <a:solidFill>
          <a:schemeClr val="tx1"/>
        </a:solidFill>
        <a:latin typeface="Times New Roman" charset="0"/>
        <a:ea typeface="MS PGothic" charset="0"/>
        <a:cs typeface="MS PGothic" charset="0"/>
      </a:defRPr>
    </a:lvl4pPr>
    <a:lvl5pPr marL="1079500" indent="-215900" algn="l" defTabSz="449263" rtl="0" fontAlgn="base">
      <a:spcBef>
        <a:spcPct val="0"/>
      </a:spcBef>
      <a:spcAft>
        <a:spcPct val="0"/>
      </a:spcAft>
      <a:defRPr sz="2400" kern="1200">
        <a:solidFill>
          <a:schemeClr val="tx1"/>
        </a:solidFill>
        <a:latin typeface="Times New Roman" charset="0"/>
        <a:ea typeface="MS PGothic" charset="0"/>
        <a:cs typeface="MS PGothic" charset="0"/>
      </a:defRPr>
    </a:lvl5pPr>
    <a:lvl6pPr marL="2286000" algn="l" defTabSz="457200" rtl="0" eaLnBrk="1" latinLnBrk="0" hangingPunct="1">
      <a:defRPr sz="2400" kern="1200">
        <a:solidFill>
          <a:schemeClr val="tx1"/>
        </a:solidFill>
        <a:latin typeface="Times New Roman" charset="0"/>
        <a:ea typeface="MS PGothic" charset="0"/>
        <a:cs typeface="MS PGothic" charset="0"/>
      </a:defRPr>
    </a:lvl6pPr>
    <a:lvl7pPr marL="2743200" algn="l" defTabSz="457200" rtl="0" eaLnBrk="1" latinLnBrk="0" hangingPunct="1">
      <a:defRPr sz="2400" kern="1200">
        <a:solidFill>
          <a:schemeClr val="tx1"/>
        </a:solidFill>
        <a:latin typeface="Times New Roman" charset="0"/>
        <a:ea typeface="MS PGothic" charset="0"/>
        <a:cs typeface="MS PGothic" charset="0"/>
      </a:defRPr>
    </a:lvl7pPr>
    <a:lvl8pPr marL="3200400" algn="l" defTabSz="457200" rtl="0" eaLnBrk="1" latinLnBrk="0" hangingPunct="1">
      <a:defRPr sz="2400" kern="1200">
        <a:solidFill>
          <a:schemeClr val="tx1"/>
        </a:solidFill>
        <a:latin typeface="Times New Roman" charset="0"/>
        <a:ea typeface="MS PGothic" charset="0"/>
        <a:cs typeface="MS PGothic" charset="0"/>
      </a:defRPr>
    </a:lvl8pPr>
    <a:lvl9pPr marL="3657600" algn="l" defTabSz="457200" rtl="0" eaLnBrk="1" latinLnBrk="0" hangingPunct="1">
      <a:defRPr sz="2400" kern="1200">
        <a:solidFill>
          <a:schemeClr val="tx1"/>
        </a:solidFill>
        <a:latin typeface="Times New Roman"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683" autoAdjust="0"/>
  </p:normalViewPr>
  <p:slideViewPr>
    <p:cSldViewPr>
      <p:cViewPr>
        <p:scale>
          <a:sx n="76" d="100"/>
          <a:sy n="76" d="100"/>
        </p:scale>
        <p:origin x="-3296" y="-81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368675" cy="503238"/>
          </a:xfrm>
          <a:prstGeom prst="rect">
            <a:avLst/>
          </a:prstGeom>
        </p:spPr>
        <p:txBody>
          <a:bodyPr vert="horz" lIns="91440" tIns="45720" rIns="91440" bIns="45720" rtlCol="0"/>
          <a:lstStyle>
            <a:lvl1pPr algn="l" hangingPunct="0">
              <a:lnSpc>
                <a:spcPct val="93000"/>
              </a:lnSpc>
              <a:buClr>
                <a:srgbClr val="000000"/>
              </a:buClr>
              <a:buSzPct val="45000"/>
              <a:buFont typeface="StarSymbol" charset="0"/>
              <a:buNone/>
              <a:defRPr sz="1200">
                <a:latin typeface="Times New Roman" charset="0"/>
                <a:ea typeface="ＭＳ Ｐゴシック" charset="0"/>
                <a:cs typeface="MS P ゴシック" charset="0"/>
              </a:defRPr>
            </a:lvl1pPr>
          </a:lstStyle>
          <a:p>
            <a:pPr>
              <a:defRPr/>
            </a:pPr>
            <a:endParaRPr lang="fr-FR"/>
          </a:p>
        </p:txBody>
      </p:sp>
      <p:sp>
        <p:nvSpPr>
          <p:cNvPr id="3" name="Espace réservé de la date 2"/>
          <p:cNvSpPr>
            <a:spLocks noGrp="1"/>
          </p:cNvSpPr>
          <p:nvPr>
            <p:ph type="dt" sz="quarter" idx="1"/>
          </p:nvPr>
        </p:nvSpPr>
        <p:spPr>
          <a:xfrm>
            <a:off x="4402138" y="0"/>
            <a:ext cx="3368675" cy="503238"/>
          </a:xfrm>
          <a:prstGeom prst="rect">
            <a:avLst/>
          </a:prstGeom>
        </p:spPr>
        <p:txBody>
          <a:bodyPr vert="horz" wrap="square" lIns="91440" tIns="45720" rIns="91440" bIns="45720" numCol="1" anchor="t" anchorCtr="0" compatLnSpc="1">
            <a:prstTxWarp prst="textNoShape">
              <a:avLst/>
            </a:prstTxWarp>
          </a:bodyPr>
          <a:lstStyle>
            <a:lvl1pPr algn="r" hangingPunct="0">
              <a:lnSpc>
                <a:spcPct val="93000"/>
              </a:lnSpc>
              <a:buClr>
                <a:srgbClr val="000000"/>
              </a:buClr>
              <a:buSzPct val="45000"/>
              <a:buFont typeface="StarSymbol" charset="0"/>
              <a:buNone/>
              <a:defRPr sz="1200"/>
            </a:lvl1pPr>
          </a:lstStyle>
          <a:p>
            <a:pPr>
              <a:defRPr/>
            </a:pPr>
            <a:fld id="{5ED7D419-8992-7D41-99ED-E74160323CF5}" type="datetimeFigureOut">
              <a:rPr lang="fr-FR"/>
              <a:pPr>
                <a:defRPr/>
              </a:pPr>
              <a:t>2013-06-05</a:t>
            </a:fld>
            <a:endParaRPr lang="fr-FR"/>
          </a:p>
        </p:txBody>
      </p:sp>
      <p:sp>
        <p:nvSpPr>
          <p:cNvPr id="4" name="Espace réservé du pied de page 3"/>
          <p:cNvSpPr>
            <a:spLocks noGrp="1"/>
          </p:cNvSpPr>
          <p:nvPr>
            <p:ph type="ftr" sz="quarter" idx="2"/>
          </p:nvPr>
        </p:nvSpPr>
        <p:spPr>
          <a:xfrm>
            <a:off x="0" y="9553575"/>
            <a:ext cx="3368675" cy="503238"/>
          </a:xfrm>
          <a:prstGeom prst="rect">
            <a:avLst/>
          </a:prstGeom>
        </p:spPr>
        <p:txBody>
          <a:bodyPr vert="horz" lIns="91440" tIns="45720" rIns="91440" bIns="45720" rtlCol="0" anchor="b"/>
          <a:lstStyle>
            <a:lvl1pPr algn="l" hangingPunct="0">
              <a:lnSpc>
                <a:spcPct val="93000"/>
              </a:lnSpc>
              <a:buClr>
                <a:srgbClr val="000000"/>
              </a:buClr>
              <a:buSzPct val="45000"/>
              <a:buFont typeface="StarSymbol" charset="0"/>
              <a:buNone/>
              <a:defRPr sz="1200">
                <a:latin typeface="Times New Roman" charset="0"/>
                <a:ea typeface="ＭＳ Ｐゴシック" charset="0"/>
                <a:cs typeface="MS P ゴシック" charset="0"/>
              </a:defRPr>
            </a:lvl1pPr>
          </a:lstStyle>
          <a:p>
            <a:pPr>
              <a:defRPr/>
            </a:pPr>
            <a:endParaRPr lang="fr-FR"/>
          </a:p>
        </p:txBody>
      </p:sp>
      <p:sp>
        <p:nvSpPr>
          <p:cNvPr id="5" name="Espace réservé du numéro de diapositive 4"/>
          <p:cNvSpPr>
            <a:spLocks noGrp="1"/>
          </p:cNvSpPr>
          <p:nvPr>
            <p:ph type="sldNum" sz="quarter" idx="3"/>
          </p:nvPr>
        </p:nvSpPr>
        <p:spPr>
          <a:xfrm>
            <a:off x="4402138" y="9553575"/>
            <a:ext cx="3368675" cy="503238"/>
          </a:xfrm>
          <a:prstGeom prst="rect">
            <a:avLst/>
          </a:prstGeom>
        </p:spPr>
        <p:txBody>
          <a:bodyPr vert="horz" wrap="square" lIns="91440" tIns="45720" rIns="91440" bIns="45720" numCol="1" anchor="b" anchorCtr="0" compatLnSpc="1">
            <a:prstTxWarp prst="textNoShape">
              <a:avLst/>
            </a:prstTxWarp>
          </a:bodyPr>
          <a:lstStyle>
            <a:lvl1pPr algn="r" hangingPunct="0">
              <a:lnSpc>
                <a:spcPct val="93000"/>
              </a:lnSpc>
              <a:buClr>
                <a:srgbClr val="000000"/>
              </a:buClr>
              <a:buSzPct val="45000"/>
              <a:buFont typeface="StarSymbol" charset="0"/>
              <a:buNone/>
              <a:defRPr sz="1200"/>
            </a:lvl1pPr>
          </a:lstStyle>
          <a:p>
            <a:pPr>
              <a:defRPr/>
            </a:pPr>
            <a:fld id="{63C76F2D-A5D4-2E42-BA07-DD10AE076EC7}" type="slidenum">
              <a:rPr lang="fr-FR"/>
              <a:pPr>
                <a:defRPr/>
              </a:pPr>
              <a:t>‹#›</a:t>
            </a:fld>
            <a:endParaRPr lang="fr-FR"/>
          </a:p>
        </p:txBody>
      </p:sp>
    </p:spTree>
    <p:extLst>
      <p:ext uri="{BB962C8B-B14F-4D97-AF65-F5344CB8AC3E}">
        <p14:creationId xmlns:p14="http://schemas.microsoft.com/office/powerpoint/2010/main" val="705485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312863" y="1027113"/>
            <a:ext cx="4932362" cy="369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val="1"/>
            </a:ext>
          </a:extLst>
        </p:spPr>
      </p:sp>
      <p:sp>
        <p:nvSpPr>
          <p:cNvPr id="2050" name="Rectangle 2"/>
          <p:cNvSpPr>
            <a:spLocks noGrp="1" noChangeArrowheads="1"/>
          </p:cNvSpPr>
          <p:nvPr>
            <p:ph type="body"/>
          </p:nvPr>
        </p:nvSpPr>
        <p:spPr bwMode="auto">
          <a:xfrm>
            <a:off x="1169988" y="5086350"/>
            <a:ext cx="5224462" cy="410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endParaRPr lang="en-CA" noProof="0"/>
          </a:p>
        </p:txBody>
      </p:sp>
    </p:spTree>
    <p:extLst>
      <p:ext uri="{BB962C8B-B14F-4D97-AF65-F5344CB8AC3E}">
        <p14:creationId xmlns:p14="http://schemas.microsoft.com/office/powerpoint/2010/main" val="121008182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S PGothic" pitchFamily="34" charset="-128"/>
        <a:cs typeface="MS PGothic" charset="0"/>
      </a:defRPr>
    </a:lvl1pPr>
    <a:lvl2pPr marL="742950" indent="-28575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S PGothic" pitchFamily="34" charset="-128"/>
        <a:cs typeface="MS PGothic" charset="0"/>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S PGothic" pitchFamily="34" charset="-128"/>
        <a:cs typeface="MS PGothic" charset="0"/>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S PGothic" pitchFamily="34" charset="-128"/>
        <a:cs typeface="MS PGothic" charset="0"/>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Text Box 1"/>
          <p:cNvSpPr>
            <a:spLocks noGrp="1" noRot="1" noChangeAspect="1" noChangeArrowheads="1" noTextEdit="1"/>
          </p:cNvSpPr>
          <p:nvPr>
            <p:ph type="sldImg"/>
          </p:nvPr>
        </p:nvSpPr>
        <p:spPr>
          <a:xfrm>
            <a:off x="1312863" y="1027113"/>
            <a:ext cx="4933950"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14338" name="Text Box 2"/>
          <p:cNvSpPr>
            <a:spLocks noGrp="1" noChangeArrowheads="1"/>
          </p:cNvSpPr>
          <p:nvPr>
            <p:ph type="body" idx="1"/>
          </p:nvPr>
        </p:nvSpPr>
        <p:spPr>
          <a:xfrm>
            <a:off x="1169988" y="5086350"/>
            <a:ext cx="5226050" cy="41084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defRPr/>
            </a:pPr>
            <a:endParaRPr lang="fr-CA">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a:spLocks noGrp="1" noRot="1" noChangeAspect="1" noChangeArrowheads="1" noTextEdit="1"/>
          </p:cNvSpPr>
          <p:nvPr>
            <p:ph type="sldImg"/>
          </p:nvPr>
        </p:nvSpPr>
        <p:spPr>
          <a:xfrm>
            <a:off x="1312863" y="1027113"/>
            <a:ext cx="4933950"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4578" name="Text Box 2"/>
          <p:cNvSpPr>
            <a:spLocks noGrp="1" noChangeArrowheads="1"/>
          </p:cNvSpPr>
          <p:nvPr>
            <p:ph type="body" idx="1"/>
          </p:nvPr>
        </p:nvSpPr>
        <p:spPr>
          <a:xfrm>
            <a:off x="1169988" y="5086350"/>
            <a:ext cx="5226050" cy="41084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defRPr/>
            </a:pPr>
            <a:endParaRPr lang="fr-CA">
              <a:ea typeface="ＭＳ Ｐゴシック" charset="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Text Box 1"/>
          <p:cNvSpPr>
            <a:spLocks noGrp="1" noRot="1" noChangeAspect="1" noChangeArrowheads="1" noTextEdit="1"/>
          </p:cNvSpPr>
          <p:nvPr>
            <p:ph type="sldImg"/>
          </p:nvPr>
        </p:nvSpPr>
        <p:spPr>
          <a:xfrm>
            <a:off x="1312863" y="1027113"/>
            <a:ext cx="4933950"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17410" name="Text Box 2"/>
          <p:cNvSpPr>
            <a:spLocks noGrp="1" noChangeArrowheads="1"/>
          </p:cNvSpPr>
          <p:nvPr>
            <p:ph type="body" idx="1"/>
          </p:nvPr>
        </p:nvSpPr>
        <p:spPr>
          <a:xfrm>
            <a:off x="1169988" y="5086350"/>
            <a:ext cx="5226050" cy="41084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defRPr/>
            </a:pPr>
            <a:endParaRPr lang="fr-CA">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Text Box 1"/>
          <p:cNvSpPr>
            <a:spLocks noGrp="1" noRot="1" noChangeAspect="1" noChangeArrowheads="1" noTextEdit="1"/>
          </p:cNvSpPr>
          <p:nvPr>
            <p:ph type="sldImg"/>
          </p:nvPr>
        </p:nvSpPr>
        <p:spPr>
          <a:xfrm>
            <a:off x="1312863" y="1027113"/>
            <a:ext cx="4933950"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0" name="Text Box 2"/>
          <p:cNvSpPr>
            <a:spLocks noGrp="1" noChangeArrowheads="1"/>
          </p:cNvSpPr>
          <p:nvPr>
            <p:ph type="body" idx="1"/>
          </p:nvPr>
        </p:nvSpPr>
        <p:spPr>
          <a:xfrm>
            <a:off x="1169988" y="5086350"/>
            <a:ext cx="5226050" cy="41084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defRPr/>
            </a:pPr>
            <a:endParaRPr lang="fr-CA">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5650" y="2347913"/>
            <a:ext cx="8569325" cy="1620837"/>
          </a:xfrm>
        </p:spPr>
        <p:txBody>
          <a:bodyPr/>
          <a:lstStyle/>
          <a:p>
            <a:r>
              <a:rPr lang="fr-CA" smtClean="0"/>
              <a:t>Cliquez et modifiez le titre</a:t>
            </a:r>
            <a:endParaRPr lang="fr-FR"/>
          </a:p>
        </p:txBody>
      </p:sp>
      <p:sp>
        <p:nvSpPr>
          <p:cNvPr id="3" name="Sous-titr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CA" smtClean="0"/>
              <a:t>Cliquez pour modifier le style des sous-titres du masque</a:t>
            </a:r>
            <a:endParaRPr lang="fr-FR"/>
          </a:p>
        </p:txBody>
      </p:sp>
    </p:spTree>
    <p:extLst>
      <p:ext uri="{BB962C8B-B14F-4D97-AF65-F5344CB8AC3E}">
        <p14:creationId xmlns:p14="http://schemas.microsoft.com/office/powerpoint/2010/main" val="1260918609"/>
      </p:ext>
    </p:extLst>
  </p:cSld>
  <p:clrMapOvr>
    <a:masterClrMapping/>
  </p:clrMapOvr>
  <p:transition xmlns:p14="http://schemas.microsoft.com/office/powerpoint/2010/mai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Tree>
    <p:extLst>
      <p:ext uri="{BB962C8B-B14F-4D97-AF65-F5344CB8AC3E}">
        <p14:creationId xmlns:p14="http://schemas.microsoft.com/office/powerpoint/2010/main" val="2703175441"/>
      </p:ext>
    </p:extLst>
  </p:cSld>
  <p:clrMapOvr>
    <a:masterClrMapping/>
  </p:clrMapOvr>
  <p:transition xmlns:p14="http://schemas.microsoft.com/office/powerpoint/2010/mai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97725" y="627063"/>
            <a:ext cx="2151063" cy="6235700"/>
          </a:xfrm>
        </p:spPr>
        <p:txBody>
          <a:bodyPr vert="eaVert"/>
          <a:lstStyle/>
          <a:p>
            <a:r>
              <a:rPr lang="fr-CA" smtClean="0"/>
              <a:t>Cliquez et modifiez le titre</a:t>
            </a:r>
            <a:endParaRPr lang="fr-FR"/>
          </a:p>
        </p:txBody>
      </p:sp>
      <p:sp>
        <p:nvSpPr>
          <p:cNvPr id="3" name="Espace réservé du texte vertical 2"/>
          <p:cNvSpPr>
            <a:spLocks noGrp="1"/>
          </p:cNvSpPr>
          <p:nvPr>
            <p:ph type="body" orient="vert" idx="1"/>
          </p:nvPr>
        </p:nvSpPr>
        <p:spPr>
          <a:xfrm>
            <a:off x="741363" y="627063"/>
            <a:ext cx="6303962" cy="6235700"/>
          </a:xfrm>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Tree>
    <p:extLst>
      <p:ext uri="{BB962C8B-B14F-4D97-AF65-F5344CB8AC3E}">
        <p14:creationId xmlns:p14="http://schemas.microsoft.com/office/powerpoint/2010/main" val="764933380"/>
      </p:ext>
    </p:extLst>
  </p:cSld>
  <p:clrMapOvr>
    <a:masterClrMapping/>
  </p:clrMapOvr>
  <p:transition xmlns:p14="http://schemas.microsoft.com/office/powerpoint/2010/mai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re. Texte et image de la bibliothèque">
    <p:spTree>
      <p:nvGrpSpPr>
        <p:cNvPr id="1" name=""/>
        <p:cNvGrpSpPr/>
        <p:nvPr/>
      </p:nvGrpSpPr>
      <p:grpSpPr>
        <a:xfrm>
          <a:off x="0" y="0"/>
          <a:ext cx="0" cy="0"/>
          <a:chOff x="0" y="0"/>
          <a:chExt cx="0" cy="0"/>
        </a:xfrm>
      </p:grpSpPr>
      <p:sp>
        <p:nvSpPr>
          <p:cNvPr id="2" name="Titre 1"/>
          <p:cNvSpPr>
            <a:spLocks noGrp="1"/>
          </p:cNvSpPr>
          <p:nvPr>
            <p:ph type="title"/>
          </p:nvPr>
        </p:nvSpPr>
        <p:spPr>
          <a:xfrm>
            <a:off x="741363" y="627063"/>
            <a:ext cx="8607425" cy="1260475"/>
          </a:xfrm>
        </p:spPr>
        <p:txBody>
          <a:bodyPr/>
          <a:lstStyle/>
          <a:p>
            <a:r>
              <a:rPr lang="fr-CA" smtClean="0"/>
              <a:t>Cliquez et modifiez le titre</a:t>
            </a:r>
            <a:endParaRPr lang="fr-FR"/>
          </a:p>
        </p:txBody>
      </p:sp>
      <p:sp>
        <p:nvSpPr>
          <p:cNvPr id="3" name="Espace réservé du texte 2"/>
          <p:cNvSpPr>
            <a:spLocks noGrp="1"/>
          </p:cNvSpPr>
          <p:nvPr>
            <p:ph type="body" sz="half" idx="1"/>
          </p:nvPr>
        </p:nvSpPr>
        <p:spPr>
          <a:xfrm>
            <a:off x="741363" y="2101850"/>
            <a:ext cx="4227512" cy="4760913"/>
          </a:xfrm>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Espace réservé de l'image de la bibliothèque 3"/>
          <p:cNvSpPr>
            <a:spLocks noGrp="1"/>
          </p:cNvSpPr>
          <p:nvPr>
            <p:ph type="clipArt" sz="half" idx="2"/>
          </p:nvPr>
        </p:nvSpPr>
        <p:spPr>
          <a:xfrm>
            <a:off x="5121275" y="2101850"/>
            <a:ext cx="4227513" cy="4760913"/>
          </a:xfrm>
        </p:spPr>
        <p:txBody>
          <a:bodyPr/>
          <a:lstStyle/>
          <a:p>
            <a:pPr lvl="0"/>
            <a:endParaRPr lang="fr-FR" noProof="0"/>
          </a:p>
        </p:txBody>
      </p:sp>
    </p:spTree>
    <p:extLst>
      <p:ext uri="{BB962C8B-B14F-4D97-AF65-F5344CB8AC3E}">
        <p14:creationId xmlns:p14="http://schemas.microsoft.com/office/powerpoint/2010/main" val="3449132591"/>
      </p:ext>
    </p:extLst>
  </p:cSld>
  <p:clrMapOvr>
    <a:masterClrMapping/>
  </p:clrMapOvr>
  <p:transition xmlns:p14="http://schemas.microsoft.com/office/powerpoint/2010/mai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Cliquez et modifiez le titre</a:t>
            </a:r>
            <a:endParaRPr lang="fr-FR"/>
          </a:p>
        </p:txBody>
      </p:sp>
      <p:sp>
        <p:nvSpPr>
          <p:cNvPr id="3" name="Espace réservé du contenu 2"/>
          <p:cNvSpPr>
            <a:spLocks noGrp="1"/>
          </p:cNvSpPr>
          <p:nvPr>
            <p:ph idx="1"/>
          </p:nvPr>
        </p:nvSpPr>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Tree>
    <p:extLst>
      <p:ext uri="{BB962C8B-B14F-4D97-AF65-F5344CB8AC3E}">
        <p14:creationId xmlns:p14="http://schemas.microsoft.com/office/powerpoint/2010/main" val="1645650407"/>
      </p:ext>
    </p:extLst>
  </p:cSld>
  <p:clrMapOvr>
    <a:masterClrMapping/>
  </p:clrMapOvr>
  <p:transition xmlns:p14="http://schemas.microsoft.com/office/powerpoint/2010/mai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CA" smtClean="0"/>
              <a:t>Cliquez et modifiez le titre</a:t>
            </a:r>
            <a:endParaRPr lang="fr-F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CA" smtClean="0"/>
              <a:t>Cliquez pour modifier les styles du texte du masque</a:t>
            </a:r>
          </a:p>
        </p:txBody>
      </p:sp>
    </p:spTree>
    <p:extLst>
      <p:ext uri="{BB962C8B-B14F-4D97-AF65-F5344CB8AC3E}">
        <p14:creationId xmlns:p14="http://schemas.microsoft.com/office/powerpoint/2010/main" val="4099900257"/>
      </p:ext>
    </p:extLst>
  </p:cSld>
  <p:clrMapOvr>
    <a:masterClrMapping/>
  </p:clrMapOvr>
  <p:transition xmlns:p14="http://schemas.microsoft.com/office/powerpoint/2010/mai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Cliquez et modifiez le titre</a:t>
            </a:r>
            <a:endParaRPr lang="fr-FR"/>
          </a:p>
        </p:txBody>
      </p:sp>
      <p:sp>
        <p:nvSpPr>
          <p:cNvPr id="3" name="Espace réservé du contenu 2"/>
          <p:cNvSpPr>
            <a:spLocks noGrp="1"/>
          </p:cNvSpPr>
          <p:nvPr>
            <p:ph sz="half" idx="1"/>
          </p:nvPr>
        </p:nvSpPr>
        <p:spPr>
          <a:xfrm>
            <a:off x="741363" y="2101850"/>
            <a:ext cx="4227512"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Espace réservé du contenu 3"/>
          <p:cNvSpPr>
            <a:spLocks noGrp="1"/>
          </p:cNvSpPr>
          <p:nvPr>
            <p:ph sz="half" idx="2"/>
          </p:nvPr>
        </p:nvSpPr>
        <p:spPr>
          <a:xfrm>
            <a:off x="5121275"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Tree>
    <p:extLst>
      <p:ext uri="{BB962C8B-B14F-4D97-AF65-F5344CB8AC3E}">
        <p14:creationId xmlns:p14="http://schemas.microsoft.com/office/powerpoint/2010/main" val="2592044275"/>
      </p:ext>
    </p:extLst>
  </p:cSld>
  <p:clrMapOvr>
    <a:masterClrMapping/>
  </p:clrMapOvr>
  <p:transition xmlns:p14="http://schemas.microsoft.com/office/powerpoint/2010/mai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825" y="303213"/>
            <a:ext cx="9072563" cy="1258887"/>
          </a:xfrm>
        </p:spPr>
        <p:txBody>
          <a:bodyPr/>
          <a:lstStyle>
            <a:lvl1pPr>
              <a:defRPr/>
            </a:lvl1pPr>
          </a:lstStyle>
          <a:p>
            <a:r>
              <a:rPr lang="fr-CA" smtClean="0"/>
              <a:t>Cliquez et modifiez le titre</a:t>
            </a:r>
            <a:endParaRPr lang="fr-F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Tree>
    <p:extLst>
      <p:ext uri="{BB962C8B-B14F-4D97-AF65-F5344CB8AC3E}">
        <p14:creationId xmlns:p14="http://schemas.microsoft.com/office/powerpoint/2010/main" val="354815698"/>
      </p:ext>
    </p:extLst>
  </p:cSld>
  <p:clrMapOvr>
    <a:masterClrMapping/>
  </p:clrMapOvr>
  <p:transition xmlns:p14="http://schemas.microsoft.com/office/powerpoint/2010/mai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Cliquez et modifiez le titre</a:t>
            </a:r>
            <a:endParaRPr lang="fr-FR"/>
          </a:p>
        </p:txBody>
      </p:sp>
    </p:spTree>
    <p:extLst>
      <p:ext uri="{BB962C8B-B14F-4D97-AF65-F5344CB8AC3E}">
        <p14:creationId xmlns:p14="http://schemas.microsoft.com/office/powerpoint/2010/main" val="1091084419"/>
      </p:ext>
    </p:extLst>
  </p:cSld>
  <p:clrMapOvr>
    <a:masterClrMapping/>
  </p:clrMapOvr>
  <p:transition xmlns:p14="http://schemas.microsoft.com/office/powerpoint/2010/mai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5267905"/>
      </p:ext>
    </p:extLst>
  </p:cSld>
  <p:clrMapOvr>
    <a:masterClrMapping/>
  </p:clrMapOvr>
  <p:transition xmlns:p14="http://schemas.microsoft.com/office/powerpoint/2010/mai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825" y="301625"/>
            <a:ext cx="3316288" cy="1279525"/>
          </a:xfrm>
        </p:spPr>
        <p:txBody>
          <a:bodyPr anchor="b"/>
          <a:lstStyle>
            <a:lvl1pPr algn="l">
              <a:defRPr sz="2000" b="1"/>
            </a:lvl1pPr>
          </a:lstStyle>
          <a:p>
            <a:r>
              <a:rPr lang="fr-CA" smtClean="0"/>
              <a:t>Cliquez et modifiez le titre</a:t>
            </a:r>
            <a:endParaRPr lang="fr-F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Tree>
    <p:extLst>
      <p:ext uri="{BB962C8B-B14F-4D97-AF65-F5344CB8AC3E}">
        <p14:creationId xmlns:p14="http://schemas.microsoft.com/office/powerpoint/2010/main" val="265752183"/>
      </p:ext>
    </p:extLst>
  </p:cSld>
  <p:clrMapOvr>
    <a:masterClrMapping/>
  </p:clrMapOvr>
  <p:transition xmlns:p14="http://schemas.microsoft.com/office/powerpoint/2010/mai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6438" y="5291138"/>
            <a:ext cx="6048375" cy="625475"/>
          </a:xfrm>
        </p:spPr>
        <p:txBody>
          <a:bodyPr anchor="b"/>
          <a:lstStyle>
            <a:lvl1pPr algn="l">
              <a:defRPr sz="2000" b="1"/>
            </a:lvl1pPr>
          </a:lstStyle>
          <a:p>
            <a:r>
              <a:rPr lang="fr-CA" smtClean="0"/>
              <a:t>Cliquez et modifiez le titre</a:t>
            </a:r>
            <a:endParaRPr lang="fr-F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Tree>
    <p:extLst>
      <p:ext uri="{BB962C8B-B14F-4D97-AF65-F5344CB8AC3E}">
        <p14:creationId xmlns:p14="http://schemas.microsoft.com/office/powerpoint/2010/main" val="1563269739"/>
      </p:ext>
    </p:extLst>
  </p:cSld>
  <p:clrMapOvr>
    <a:masterClrMapping/>
  </p:clrMapOvr>
  <p:transition xmlns:p14="http://schemas.microsoft.com/office/powerpoint/2010/main" spd="med">
    <p:random/>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80"/>
            </a:gs>
            <a:gs pos="100000">
              <a:srgbClr val="0047FF"/>
            </a:gs>
          </a:gsLst>
          <a:lin ang="5400000" scaled="1"/>
        </a:gradFill>
        <a:effectLst/>
      </p:bgPr>
    </p:bg>
    <p:spTree>
      <p:nvGrpSpPr>
        <p:cNvPr id="1" name=""/>
        <p:cNvGrpSpPr/>
        <p:nvPr/>
      </p:nvGrpSpPr>
      <p:grpSpPr>
        <a:xfrm>
          <a:off x="0" y="0"/>
          <a:ext cx="0" cy="0"/>
          <a:chOff x="0" y="0"/>
          <a:chExt cx="0" cy="0"/>
        </a:xfrm>
      </p:grpSpPr>
      <p:sp>
        <p:nvSpPr>
          <p:cNvPr id="1025" name="Freeform 1"/>
          <p:cNvSpPr>
            <a:spLocks noChangeArrowheads="1"/>
          </p:cNvSpPr>
          <p:nvPr/>
        </p:nvSpPr>
        <p:spPr bwMode="auto">
          <a:xfrm>
            <a:off x="0" y="0"/>
            <a:ext cx="5219700" cy="1017588"/>
          </a:xfrm>
          <a:custGeom>
            <a:avLst/>
            <a:gdLst>
              <a:gd name="T0" fmla="*/ 0 w 14498"/>
              <a:gd name="T1" fmla="*/ 0 h 2828"/>
              <a:gd name="T2" fmla="*/ 0 w 14498"/>
              <a:gd name="T3" fmla="*/ 160030826 h 2828"/>
              <a:gd name="T4" fmla="*/ 91512163 w 14498"/>
              <a:gd name="T5" fmla="*/ 211173259 h 2828"/>
              <a:gd name="T6" fmla="*/ 182376635 w 14498"/>
              <a:gd name="T7" fmla="*/ 250533548 h 2828"/>
              <a:gd name="T8" fmla="*/ 279592017 w 14498"/>
              <a:gd name="T9" fmla="*/ 284456147 h 2828"/>
              <a:gd name="T10" fmla="*/ 381474095 w 14498"/>
              <a:gd name="T11" fmla="*/ 313069872 h 2828"/>
              <a:gd name="T12" fmla="*/ 488281729 w 14498"/>
              <a:gd name="T13" fmla="*/ 335728117 h 2828"/>
              <a:gd name="T14" fmla="*/ 599496478 w 14498"/>
              <a:gd name="T15" fmla="*/ 352300984 h 2828"/>
              <a:gd name="T16" fmla="*/ 714211069 w 14498"/>
              <a:gd name="T17" fmla="*/ 362658936 h 2828"/>
              <a:gd name="T18" fmla="*/ 831777088 w 14498"/>
              <a:gd name="T19" fmla="*/ 366025108 h 2828"/>
              <a:gd name="T20" fmla="*/ 949991160 w 14498"/>
              <a:gd name="T21" fmla="*/ 362658936 h 2828"/>
              <a:gd name="T22" fmla="*/ 1064835361 w 14498"/>
              <a:gd name="T23" fmla="*/ 352300984 h 2828"/>
              <a:gd name="T24" fmla="*/ 1175920500 w 14498"/>
              <a:gd name="T25" fmla="*/ 335728117 h 2828"/>
              <a:gd name="T26" fmla="*/ 1282598524 w 14498"/>
              <a:gd name="T27" fmla="*/ 313069872 h 2828"/>
              <a:gd name="T28" fmla="*/ 1384869433 w 14498"/>
              <a:gd name="T29" fmla="*/ 284456147 h 2828"/>
              <a:gd name="T30" fmla="*/ 1481825594 w 14498"/>
              <a:gd name="T31" fmla="*/ 250533548 h 2828"/>
              <a:gd name="T32" fmla="*/ 1573078897 w 14498"/>
              <a:gd name="T33" fmla="*/ 211173259 h 2828"/>
              <a:gd name="T34" fmla="*/ 1657591377 w 14498"/>
              <a:gd name="T35" fmla="*/ 167410857 h 2828"/>
              <a:gd name="T36" fmla="*/ 1735882557 w 14498"/>
              <a:gd name="T37" fmla="*/ 119116807 h 2828"/>
              <a:gd name="T38" fmla="*/ 1806914832 w 14498"/>
              <a:gd name="T39" fmla="*/ 66420646 h 2828"/>
              <a:gd name="T40" fmla="*/ 1870299373 w 14498"/>
              <a:gd name="T41" fmla="*/ 10098877 h 2828"/>
              <a:gd name="T42" fmla="*/ 1879113602 w 14498"/>
              <a:gd name="T43" fmla="*/ 0 h 2828"/>
              <a:gd name="T44" fmla="*/ 0 w 14498"/>
              <a:gd name="T45" fmla="*/ 0 h 28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4498" h="2828">
                <a:moveTo>
                  <a:pt x="0" y="0"/>
                </a:moveTo>
                <a:lnTo>
                  <a:pt x="0" y="1236"/>
                </a:lnTo>
                <a:lnTo>
                  <a:pt x="706" y="1631"/>
                </a:lnTo>
                <a:lnTo>
                  <a:pt x="1407" y="1935"/>
                </a:lnTo>
                <a:lnTo>
                  <a:pt x="2157" y="2197"/>
                </a:lnTo>
                <a:lnTo>
                  <a:pt x="2943" y="2418"/>
                </a:lnTo>
                <a:lnTo>
                  <a:pt x="3767" y="2593"/>
                </a:lnTo>
                <a:lnTo>
                  <a:pt x="4625" y="2721"/>
                </a:lnTo>
                <a:lnTo>
                  <a:pt x="5510" y="2801"/>
                </a:lnTo>
                <a:lnTo>
                  <a:pt x="6417" y="2827"/>
                </a:lnTo>
                <a:lnTo>
                  <a:pt x="7329" y="2801"/>
                </a:lnTo>
                <a:lnTo>
                  <a:pt x="8215" y="2721"/>
                </a:lnTo>
                <a:lnTo>
                  <a:pt x="9072" y="2593"/>
                </a:lnTo>
                <a:lnTo>
                  <a:pt x="9895" y="2418"/>
                </a:lnTo>
                <a:lnTo>
                  <a:pt x="10684" y="2197"/>
                </a:lnTo>
                <a:lnTo>
                  <a:pt x="11432" y="1935"/>
                </a:lnTo>
                <a:lnTo>
                  <a:pt x="12136" y="1631"/>
                </a:lnTo>
                <a:lnTo>
                  <a:pt x="12788" y="1293"/>
                </a:lnTo>
                <a:lnTo>
                  <a:pt x="13392" y="920"/>
                </a:lnTo>
                <a:lnTo>
                  <a:pt x="13940" y="513"/>
                </a:lnTo>
                <a:lnTo>
                  <a:pt x="14429" y="78"/>
                </a:lnTo>
                <a:lnTo>
                  <a:pt x="14497" y="0"/>
                </a:lnTo>
                <a:lnTo>
                  <a:pt x="0" y="0"/>
                </a:lnTo>
              </a:path>
            </a:pathLst>
          </a:custGeom>
          <a:gradFill rotWithShape="0">
            <a:gsLst>
              <a:gs pos="0">
                <a:srgbClr val="0047FF"/>
              </a:gs>
              <a:gs pos="100000">
                <a:srgbClr val="000080"/>
              </a:gs>
            </a:gsLst>
            <a:path path="rect">
              <a:fillToRect l="70000" t="50000" r="3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defRPr/>
            </a:pPr>
            <a:endParaRPr lang="fr-FR"/>
          </a:p>
        </p:txBody>
      </p:sp>
      <p:sp>
        <p:nvSpPr>
          <p:cNvPr id="1026" name="AutoShape 2"/>
          <p:cNvSpPr>
            <a:spLocks noChangeArrowheads="1"/>
          </p:cNvSpPr>
          <p:nvPr/>
        </p:nvSpPr>
        <p:spPr bwMode="auto">
          <a:xfrm>
            <a:off x="0" y="5402263"/>
            <a:ext cx="10080625" cy="2159000"/>
          </a:xfrm>
          <a:prstGeom prst="roundRect">
            <a:avLst>
              <a:gd name="adj" fmla="val 69"/>
            </a:avLst>
          </a:prstGeom>
          <a:gradFill rotWithShape="0">
            <a:gsLst>
              <a:gs pos="0">
                <a:srgbClr val="0047FF"/>
              </a:gs>
              <a:gs pos="100000">
                <a:srgbClr val="000080"/>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hangingPunct="0">
              <a:lnSpc>
                <a:spcPct val="93000"/>
              </a:lnSpc>
              <a:buClr>
                <a:srgbClr val="000000"/>
              </a:buClr>
              <a:buSzPct val="45000"/>
              <a:buFont typeface="StarSymbol" charset="0"/>
              <a:buNone/>
              <a:defRPr/>
            </a:pPr>
            <a:endParaRPr lang="fr-FR">
              <a:ea typeface="ＭＳ Ｐゴシック" charset="0"/>
              <a:cs typeface="MS P ゴシック" charset="0"/>
            </a:endParaRPr>
          </a:p>
        </p:txBody>
      </p:sp>
      <p:sp>
        <p:nvSpPr>
          <p:cNvPr id="1027" name="Freeform 3"/>
          <p:cNvSpPr>
            <a:spLocks noChangeArrowheads="1"/>
          </p:cNvSpPr>
          <p:nvPr/>
        </p:nvSpPr>
        <p:spPr bwMode="auto">
          <a:xfrm>
            <a:off x="-33338" y="6459538"/>
            <a:ext cx="5240338" cy="1101725"/>
          </a:xfrm>
          <a:custGeom>
            <a:avLst/>
            <a:gdLst>
              <a:gd name="T0" fmla="*/ 12055118 w 14555"/>
              <a:gd name="T1" fmla="*/ 396536390 h 3060"/>
              <a:gd name="T2" fmla="*/ 12055118 w 14555"/>
              <a:gd name="T3" fmla="*/ 272481075 h 3060"/>
              <a:gd name="T4" fmla="*/ 0 w 14555"/>
              <a:gd name="T5" fmla="*/ 267684611 h 3060"/>
              <a:gd name="T6" fmla="*/ 75961319 w 14555"/>
              <a:gd name="T7" fmla="*/ 215055280 h 3060"/>
              <a:gd name="T8" fmla="*/ 158014823 w 14555"/>
              <a:gd name="T9" fmla="*/ 167351667 h 3060"/>
              <a:gd name="T10" fmla="*/ 246031259 w 14555"/>
              <a:gd name="T11" fmla="*/ 124962618 h 3060"/>
              <a:gd name="T12" fmla="*/ 339621787 w 14555"/>
              <a:gd name="T13" fmla="*/ 88148081 h 3060"/>
              <a:gd name="T14" fmla="*/ 438526821 w 14555"/>
              <a:gd name="T15" fmla="*/ 57166566 h 3060"/>
              <a:gd name="T16" fmla="*/ 541839428 w 14555"/>
              <a:gd name="T17" fmla="*/ 32666506 h 3060"/>
              <a:gd name="T18" fmla="*/ 649170047 w 14555"/>
              <a:gd name="T19" fmla="*/ 14518647 h 3060"/>
              <a:gd name="T20" fmla="*/ 760130559 w 14555"/>
              <a:gd name="T21" fmla="*/ 3759187 h 3060"/>
              <a:gd name="T22" fmla="*/ 874331403 w 14555"/>
              <a:gd name="T23" fmla="*/ 0 h 3060"/>
              <a:gd name="T24" fmla="*/ 988402995 w 14555"/>
              <a:gd name="T25" fmla="*/ 3759187 h 3060"/>
              <a:gd name="T26" fmla="*/ 1099103920 w 14555"/>
              <a:gd name="T27" fmla="*/ 14518647 h 3060"/>
              <a:gd name="T28" fmla="*/ 1206564512 w 14555"/>
              <a:gd name="T29" fmla="*/ 32666506 h 3060"/>
              <a:gd name="T30" fmla="*/ 1309747145 w 14555"/>
              <a:gd name="T31" fmla="*/ 57166566 h 3060"/>
              <a:gd name="T32" fmla="*/ 1408782153 w 14555"/>
              <a:gd name="T33" fmla="*/ 88148081 h 3060"/>
              <a:gd name="T34" fmla="*/ 1502372321 w 14555"/>
              <a:gd name="T35" fmla="*/ 124962618 h 3060"/>
              <a:gd name="T36" fmla="*/ 1590389118 w 14555"/>
              <a:gd name="T37" fmla="*/ 167351667 h 3060"/>
              <a:gd name="T38" fmla="*/ 1672442622 w 14555"/>
              <a:gd name="T39" fmla="*/ 215055280 h 3060"/>
              <a:gd name="T40" fmla="*/ 1748274327 w 14555"/>
              <a:gd name="T41" fmla="*/ 267684611 h 3060"/>
              <a:gd name="T42" fmla="*/ 1817105833 w 14555"/>
              <a:gd name="T43" fmla="*/ 324591948 h 3060"/>
              <a:gd name="T44" fmla="*/ 1878160182 w 14555"/>
              <a:gd name="T45" fmla="*/ 385777290 h 3060"/>
              <a:gd name="T46" fmla="*/ 1886585767 w 14555"/>
              <a:gd name="T47" fmla="*/ 396536390 h 3060"/>
              <a:gd name="T48" fmla="*/ 12055118 w 14555"/>
              <a:gd name="T49" fmla="*/ 396536390 h 306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555" h="3060">
                <a:moveTo>
                  <a:pt x="93" y="3059"/>
                </a:moveTo>
                <a:lnTo>
                  <a:pt x="93" y="2102"/>
                </a:lnTo>
                <a:lnTo>
                  <a:pt x="0" y="2065"/>
                </a:lnTo>
                <a:lnTo>
                  <a:pt x="586" y="1659"/>
                </a:lnTo>
                <a:lnTo>
                  <a:pt x="1219" y="1291"/>
                </a:lnTo>
                <a:lnTo>
                  <a:pt x="1898" y="964"/>
                </a:lnTo>
                <a:lnTo>
                  <a:pt x="2620" y="680"/>
                </a:lnTo>
                <a:lnTo>
                  <a:pt x="3383" y="441"/>
                </a:lnTo>
                <a:lnTo>
                  <a:pt x="4180" y="252"/>
                </a:lnTo>
                <a:lnTo>
                  <a:pt x="5008" y="112"/>
                </a:lnTo>
                <a:lnTo>
                  <a:pt x="5864" y="29"/>
                </a:lnTo>
                <a:lnTo>
                  <a:pt x="6745" y="0"/>
                </a:lnTo>
                <a:lnTo>
                  <a:pt x="7625" y="29"/>
                </a:lnTo>
                <a:lnTo>
                  <a:pt x="8479" y="112"/>
                </a:lnTo>
                <a:lnTo>
                  <a:pt x="9308" y="252"/>
                </a:lnTo>
                <a:lnTo>
                  <a:pt x="10104" y="441"/>
                </a:lnTo>
                <a:lnTo>
                  <a:pt x="10868" y="680"/>
                </a:lnTo>
                <a:lnTo>
                  <a:pt x="11590" y="964"/>
                </a:lnTo>
                <a:lnTo>
                  <a:pt x="12269" y="1291"/>
                </a:lnTo>
                <a:lnTo>
                  <a:pt x="12902" y="1659"/>
                </a:lnTo>
                <a:lnTo>
                  <a:pt x="13487" y="2065"/>
                </a:lnTo>
                <a:lnTo>
                  <a:pt x="14018" y="2504"/>
                </a:lnTo>
                <a:lnTo>
                  <a:pt x="14489" y="2976"/>
                </a:lnTo>
                <a:lnTo>
                  <a:pt x="14554" y="3059"/>
                </a:lnTo>
                <a:lnTo>
                  <a:pt x="93" y="3059"/>
                </a:lnTo>
              </a:path>
            </a:pathLst>
          </a:custGeom>
          <a:gradFill rotWithShape="0">
            <a:gsLst>
              <a:gs pos="0">
                <a:srgbClr val="000080">
                  <a:alpha val="50000"/>
                </a:srgbClr>
              </a:gs>
              <a:gs pos="100000">
                <a:srgbClr val="2300D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defRPr/>
            </a:pPr>
            <a:endParaRPr lang="fr-FR"/>
          </a:p>
        </p:txBody>
      </p:sp>
      <p:sp>
        <p:nvSpPr>
          <p:cNvPr id="1028" name="Rectangle 4"/>
          <p:cNvSpPr>
            <a:spLocks noGrp="1" noChangeArrowheads="1"/>
          </p:cNvSpPr>
          <p:nvPr>
            <p:ph type="body" idx="1"/>
          </p:nvPr>
        </p:nvSpPr>
        <p:spPr bwMode="auto">
          <a:xfrm>
            <a:off x="741363" y="2101850"/>
            <a:ext cx="8607425" cy="4760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Cliquez pour éditer le format du plan de texte</a:t>
            </a:r>
          </a:p>
          <a:p>
            <a:pPr lvl="1"/>
            <a:r>
              <a:rPr lang="en-GB"/>
              <a:t>Second niveau de plan</a:t>
            </a:r>
          </a:p>
          <a:p>
            <a:pPr lvl="2"/>
            <a:r>
              <a:rPr lang="en-GB"/>
              <a:t>Troisième niveau de plan</a:t>
            </a:r>
          </a:p>
          <a:p>
            <a:pPr lvl="3"/>
            <a:r>
              <a:rPr lang="en-GB"/>
              <a:t>Quatrième niveau de plan</a:t>
            </a:r>
          </a:p>
          <a:p>
            <a:pPr lvl="4"/>
            <a:r>
              <a:rPr lang="en-GB"/>
              <a:t>Cinquième niveau de plan</a:t>
            </a:r>
          </a:p>
          <a:p>
            <a:pPr lvl="4"/>
            <a:r>
              <a:rPr lang="en-GB"/>
              <a:t>Sixième niveau de plan</a:t>
            </a:r>
          </a:p>
          <a:p>
            <a:pPr lvl="4"/>
            <a:r>
              <a:rPr lang="en-GB"/>
              <a:t>Septième niveau de plan</a:t>
            </a:r>
          </a:p>
          <a:p>
            <a:pPr lvl="4"/>
            <a:r>
              <a:rPr lang="en-GB"/>
              <a:t>Huitième niveau de plan</a:t>
            </a:r>
          </a:p>
          <a:p>
            <a:pPr lvl="4"/>
            <a:r>
              <a:rPr lang="en-GB"/>
              <a:t>Neuvième niveau de plan</a:t>
            </a:r>
          </a:p>
        </p:txBody>
      </p:sp>
      <p:sp>
        <p:nvSpPr>
          <p:cNvPr id="1029" name="Rectangle 5"/>
          <p:cNvSpPr>
            <a:spLocks noGrp="1" noChangeArrowheads="1"/>
          </p:cNvSpPr>
          <p:nvPr>
            <p:ph type="title"/>
          </p:nvPr>
        </p:nvSpPr>
        <p:spPr bwMode="auto">
          <a:xfrm>
            <a:off x="741363" y="627063"/>
            <a:ext cx="8607425"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Cliquez pour éditer le format du texte-titre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spd="med">
    <p:random/>
  </p:transition>
  <p:txStyles>
    <p:titleStyle>
      <a:lvl1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E6E6FF"/>
          </a:solidFill>
          <a:effectLst>
            <a:outerShdw blurRad="38100" dist="38100" dir="2700000" algn="tl">
              <a:srgbClr val="000000"/>
            </a:outerShdw>
          </a:effectLst>
          <a:latin typeface="+mj-lt"/>
          <a:ea typeface="MS PMincho" pitchFamily="18" charset="-128"/>
          <a:cs typeface="MS PMincho" charset="0"/>
        </a:defRPr>
      </a:lvl1pPr>
      <a:lvl2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E6E6FF"/>
          </a:solidFill>
          <a:effectLst>
            <a:outerShdw blurRad="38100" dist="38100" dir="2700000" algn="tl">
              <a:srgbClr val="000000"/>
            </a:outerShdw>
          </a:effectLst>
          <a:latin typeface="Times New Roman" charset="0"/>
          <a:ea typeface="MS PMincho" pitchFamily="18" charset="-128"/>
          <a:cs typeface="MS PMincho" charset="0"/>
        </a:defRPr>
      </a:lvl2pPr>
      <a:lvl3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E6E6FF"/>
          </a:solidFill>
          <a:effectLst>
            <a:outerShdw blurRad="38100" dist="38100" dir="2700000" algn="tl">
              <a:srgbClr val="000000"/>
            </a:outerShdw>
          </a:effectLst>
          <a:latin typeface="Times New Roman" charset="0"/>
          <a:ea typeface="MS PMincho" pitchFamily="18" charset="-128"/>
          <a:cs typeface="MS PMincho" charset="0"/>
        </a:defRPr>
      </a:lvl3pPr>
      <a:lvl4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E6E6FF"/>
          </a:solidFill>
          <a:effectLst>
            <a:outerShdw blurRad="38100" dist="38100" dir="2700000" algn="tl">
              <a:srgbClr val="000000"/>
            </a:outerShdw>
          </a:effectLst>
          <a:latin typeface="Times New Roman" charset="0"/>
          <a:ea typeface="MS PMincho" pitchFamily="18" charset="-128"/>
          <a:cs typeface="MS PMincho" charset="0"/>
        </a:defRPr>
      </a:lvl4pPr>
      <a:lvl5pPr algn="ctr" defTabSz="449263" rtl="0" eaLnBrk="0" fontAlgn="base" hangingPunct="0">
        <a:lnSpc>
          <a:spcPct val="93000"/>
        </a:lnSpc>
        <a:spcBef>
          <a:spcPct val="0"/>
        </a:spcBef>
        <a:spcAft>
          <a:spcPct val="0"/>
        </a:spcAft>
        <a:buClr>
          <a:srgbClr val="000000"/>
        </a:buClr>
        <a:buSzPct val="45000"/>
        <a:buFont typeface="StarSymbol" charset="0"/>
        <a:defRPr sz="4400">
          <a:solidFill>
            <a:srgbClr val="E6E6FF"/>
          </a:solidFill>
          <a:effectLst>
            <a:outerShdw blurRad="38100" dist="38100" dir="2700000" algn="tl">
              <a:srgbClr val="000000"/>
            </a:outerShdw>
          </a:effectLst>
          <a:latin typeface="Times New Roman" charset="0"/>
          <a:ea typeface="MS PMincho" pitchFamily="18" charset="-128"/>
          <a:cs typeface="MS PMincho" charset="0"/>
        </a:defRPr>
      </a:lvl5pPr>
      <a:lvl6pPr marL="15367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E6E6FF"/>
          </a:solidFill>
          <a:effectLst>
            <a:outerShdw blurRad="38100" dist="38100" dir="2700000" algn="tl">
              <a:srgbClr val="000000"/>
            </a:outerShdw>
          </a:effectLst>
          <a:latin typeface="Times New Roman" charset="0"/>
          <a:ea typeface="ＭＳ Ｐ明朝" charset="0"/>
          <a:cs typeface="ＭＳ Ｐ明朝" charset="0"/>
        </a:defRPr>
      </a:lvl6pPr>
      <a:lvl7pPr marL="19939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E6E6FF"/>
          </a:solidFill>
          <a:effectLst>
            <a:outerShdw blurRad="38100" dist="38100" dir="2700000" algn="tl">
              <a:srgbClr val="000000"/>
            </a:outerShdw>
          </a:effectLst>
          <a:latin typeface="Times New Roman" charset="0"/>
          <a:ea typeface="ＭＳ Ｐ明朝" charset="0"/>
          <a:cs typeface="ＭＳ Ｐ明朝" charset="0"/>
        </a:defRPr>
      </a:lvl7pPr>
      <a:lvl8pPr marL="24511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E6E6FF"/>
          </a:solidFill>
          <a:effectLst>
            <a:outerShdw blurRad="38100" dist="38100" dir="2700000" algn="tl">
              <a:srgbClr val="000000"/>
            </a:outerShdw>
          </a:effectLst>
          <a:latin typeface="Times New Roman" charset="0"/>
          <a:ea typeface="ＭＳ Ｐ明朝" charset="0"/>
          <a:cs typeface="ＭＳ Ｐ明朝" charset="0"/>
        </a:defRPr>
      </a:lvl8pPr>
      <a:lvl9pPr marL="2908300" indent="-215900" algn="ctr" defTabSz="449263" rtl="0" fontAlgn="base" hangingPunct="0">
        <a:lnSpc>
          <a:spcPct val="93000"/>
        </a:lnSpc>
        <a:spcBef>
          <a:spcPct val="0"/>
        </a:spcBef>
        <a:spcAft>
          <a:spcPct val="0"/>
        </a:spcAft>
        <a:buClr>
          <a:srgbClr val="000000"/>
        </a:buClr>
        <a:buSzPct val="45000"/>
        <a:buFont typeface="StarSymbol" charset="0"/>
        <a:defRPr sz="4400">
          <a:solidFill>
            <a:srgbClr val="E6E6FF"/>
          </a:solidFill>
          <a:effectLst>
            <a:outerShdw blurRad="38100" dist="38100" dir="2700000" algn="tl">
              <a:srgbClr val="000000"/>
            </a:outerShdw>
          </a:effectLst>
          <a:latin typeface="Times New Roman" charset="0"/>
          <a:ea typeface="ＭＳ Ｐ明朝" charset="0"/>
          <a:cs typeface="ＭＳ Ｐ明朝" charset="0"/>
        </a:defRPr>
      </a:lvl9pPr>
    </p:titleStyle>
    <p:bodyStyle>
      <a:lvl1pPr marL="431800" indent="-323850" algn="l" defTabSz="449263" rtl="0" eaLnBrk="0" fontAlgn="base" hangingPunct="0">
        <a:lnSpc>
          <a:spcPct val="93000"/>
        </a:lnSpc>
        <a:spcBef>
          <a:spcPct val="0"/>
        </a:spcBef>
        <a:spcAft>
          <a:spcPts val="1413"/>
        </a:spcAft>
        <a:buClr>
          <a:srgbClr val="00FFFF"/>
        </a:buClr>
        <a:buSzPct val="45000"/>
        <a:buFont typeface="StarSymbol" charset="0"/>
        <a:buChar char="●"/>
        <a:defRPr sz="3200">
          <a:solidFill>
            <a:srgbClr val="E6E6FF"/>
          </a:solidFill>
          <a:effectLst>
            <a:outerShdw blurRad="38100" dist="38100" dir="2700000" algn="tl">
              <a:srgbClr val="000000"/>
            </a:outerShdw>
          </a:effectLst>
          <a:latin typeface="+mn-lt"/>
          <a:ea typeface="MS PMincho" pitchFamily="18" charset="-128"/>
          <a:cs typeface="MS PMincho" charset="0"/>
        </a:defRPr>
      </a:lvl1pPr>
      <a:lvl2pPr marL="863600" indent="-287338" algn="l" defTabSz="449263" rtl="0" eaLnBrk="0" fontAlgn="base" hangingPunct="0">
        <a:lnSpc>
          <a:spcPct val="93000"/>
        </a:lnSpc>
        <a:spcBef>
          <a:spcPct val="0"/>
        </a:spcBef>
        <a:spcAft>
          <a:spcPts val="1138"/>
        </a:spcAft>
        <a:buClr>
          <a:srgbClr val="000000"/>
        </a:buClr>
        <a:buSzPct val="75000"/>
        <a:buFont typeface="Symbol" charset="0"/>
        <a:buChar char=""/>
        <a:defRPr sz="2800">
          <a:solidFill>
            <a:srgbClr val="E6E6FF"/>
          </a:solidFill>
          <a:effectLst>
            <a:outerShdw blurRad="38100" dist="38100" dir="2700000" algn="tl">
              <a:srgbClr val="000000"/>
            </a:outerShdw>
          </a:effectLst>
          <a:latin typeface="+mn-lt"/>
          <a:ea typeface="MS PMincho" pitchFamily="18" charset="-128"/>
          <a:cs typeface="MS PMincho" charset="0"/>
        </a:defRPr>
      </a:lvl2pPr>
      <a:lvl3pPr marL="1295400" indent="-215900" algn="l" defTabSz="449263" rtl="0" eaLnBrk="0" fontAlgn="base" hangingPunct="0">
        <a:lnSpc>
          <a:spcPct val="93000"/>
        </a:lnSpc>
        <a:spcBef>
          <a:spcPct val="0"/>
        </a:spcBef>
        <a:spcAft>
          <a:spcPts val="850"/>
        </a:spcAft>
        <a:buClr>
          <a:srgbClr val="000000"/>
        </a:buClr>
        <a:buSzPct val="45000"/>
        <a:buFont typeface="StarSymbol" charset="0"/>
        <a:buChar char="●"/>
        <a:defRPr sz="2400">
          <a:solidFill>
            <a:srgbClr val="E6E6FF"/>
          </a:solidFill>
          <a:effectLst>
            <a:outerShdw blurRad="38100" dist="38100" dir="2700000" algn="tl">
              <a:srgbClr val="000000"/>
            </a:outerShdw>
          </a:effectLst>
          <a:latin typeface="+mn-lt"/>
          <a:ea typeface="MS PMincho" pitchFamily="18" charset="-128"/>
          <a:cs typeface="MS PMincho" charset="0"/>
        </a:defRPr>
      </a:lvl3pPr>
      <a:lvl4pPr marL="1727200" indent="-215900" algn="l" defTabSz="449263" rtl="0" eaLnBrk="0" fontAlgn="base" hangingPunct="0">
        <a:lnSpc>
          <a:spcPct val="93000"/>
        </a:lnSpc>
        <a:spcBef>
          <a:spcPct val="0"/>
        </a:spcBef>
        <a:spcAft>
          <a:spcPts val="575"/>
        </a:spcAft>
        <a:buClr>
          <a:srgbClr val="000000"/>
        </a:buClr>
        <a:buSzPct val="75000"/>
        <a:buFont typeface="Symbol" charset="0"/>
        <a:buChar char=""/>
        <a:defRPr sz="2000">
          <a:solidFill>
            <a:srgbClr val="E6E6FF"/>
          </a:solidFill>
          <a:effectLst>
            <a:outerShdw blurRad="38100" dist="38100" dir="2700000" algn="tl">
              <a:srgbClr val="000000"/>
            </a:outerShdw>
          </a:effectLst>
          <a:latin typeface="+mn-lt"/>
          <a:ea typeface="MS PMincho" pitchFamily="18" charset="-128"/>
          <a:cs typeface="MS PMincho" charset="0"/>
        </a:defRPr>
      </a:lvl4pPr>
      <a:lvl5pPr marL="2159000" indent="-215900" algn="l" defTabSz="449263" rtl="0" eaLnBrk="0" fontAlgn="base" hangingPunct="0">
        <a:lnSpc>
          <a:spcPct val="93000"/>
        </a:lnSpc>
        <a:spcBef>
          <a:spcPct val="0"/>
        </a:spcBef>
        <a:spcAft>
          <a:spcPts val="288"/>
        </a:spcAft>
        <a:buClr>
          <a:srgbClr val="000000"/>
        </a:buClr>
        <a:buSzPct val="45000"/>
        <a:buFont typeface="StarSymbol" charset="0"/>
        <a:buChar char="●"/>
        <a:defRPr sz="2000">
          <a:solidFill>
            <a:srgbClr val="E6E6FF"/>
          </a:solidFill>
          <a:effectLst>
            <a:outerShdw blurRad="38100" dist="38100" dir="2700000" algn="tl">
              <a:srgbClr val="000000"/>
            </a:outerShdw>
          </a:effectLst>
          <a:latin typeface="+mn-lt"/>
          <a:ea typeface="MS PMincho" pitchFamily="18" charset="-128"/>
          <a:cs typeface="MS PMincho" charset="0"/>
        </a:defRPr>
      </a:lvl5pPr>
      <a:lvl6pPr marL="26162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E6E6FF"/>
          </a:solidFill>
          <a:effectLst>
            <a:outerShdw blurRad="38100" dist="38100" dir="2700000" algn="tl">
              <a:srgbClr val="000000"/>
            </a:outerShdw>
          </a:effectLst>
          <a:latin typeface="+mn-lt"/>
          <a:ea typeface="+mn-ea"/>
          <a:cs typeface="+mn-cs"/>
        </a:defRPr>
      </a:lvl6pPr>
      <a:lvl7pPr marL="30734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E6E6FF"/>
          </a:solidFill>
          <a:effectLst>
            <a:outerShdw blurRad="38100" dist="38100" dir="2700000" algn="tl">
              <a:srgbClr val="000000"/>
            </a:outerShdw>
          </a:effectLst>
          <a:latin typeface="+mn-lt"/>
          <a:ea typeface="+mn-ea"/>
          <a:cs typeface="+mn-cs"/>
        </a:defRPr>
      </a:lvl7pPr>
      <a:lvl8pPr marL="35306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E6E6FF"/>
          </a:solidFill>
          <a:effectLst>
            <a:outerShdw blurRad="38100" dist="38100" dir="2700000" algn="tl">
              <a:srgbClr val="000000"/>
            </a:outerShdw>
          </a:effectLst>
          <a:latin typeface="+mn-lt"/>
          <a:ea typeface="+mn-ea"/>
          <a:cs typeface="+mn-cs"/>
        </a:defRPr>
      </a:lvl8pPr>
      <a:lvl9pPr marL="3987800" indent="-215900" algn="l" defTabSz="449263" rtl="0" fontAlgn="base" hangingPunct="0">
        <a:lnSpc>
          <a:spcPct val="93000"/>
        </a:lnSpc>
        <a:spcBef>
          <a:spcPct val="0"/>
        </a:spcBef>
        <a:spcAft>
          <a:spcPts val="288"/>
        </a:spcAft>
        <a:buClr>
          <a:srgbClr val="000000"/>
        </a:buClr>
        <a:buSzPct val="45000"/>
        <a:buFont typeface="StarSymbol" charset="0"/>
        <a:buChar char="●"/>
        <a:defRPr sz="2000">
          <a:solidFill>
            <a:srgbClr val="E6E6FF"/>
          </a:solidFill>
          <a:effectLst>
            <a:outerShdw blurRad="38100" dist="38100" dir="2700000" algn="tl">
              <a:srgbClr val="000000"/>
            </a:outerShdw>
          </a:effectLst>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60413" y="222250"/>
            <a:ext cx="8601075" cy="6870700"/>
          </a:xfrm>
        </p:spPr>
        <p:txBody>
          <a:bodyPr>
            <a:normAutofit/>
          </a:bodyPr>
          <a:lstStyle/>
          <a:p>
            <a:pPr eaLnBrk="1">
              <a:defRPr/>
            </a:pPr>
            <a:r>
              <a:rPr lang="fr-CA" sz="5400" b="1" smtClean="0">
                <a:effectLst/>
                <a:latin typeface="Times New Roman" charset="0"/>
                <a:ea typeface="MS PMincho" charset="0"/>
              </a:rPr>
              <a:t>Le Droit </a:t>
            </a:r>
            <a:br>
              <a:rPr lang="fr-CA" sz="5400" b="1" smtClean="0">
                <a:effectLst/>
                <a:latin typeface="Times New Roman" charset="0"/>
                <a:ea typeface="MS PMincho" charset="0"/>
              </a:rPr>
            </a:br>
            <a:r>
              <a:rPr lang="fr-CA" sz="5400" b="1">
                <a:effectLst/>
                <a:latin typeface="Times New Roman" charset="0"/>
                <a:ea typeface="MS PMincho" charset="0"/>
              </a:rPr>
              <a:t/>
            </a:r>
            <a:br>
              <a:rPr lang="fr-CA" sz="5400" b="1">
                <a:effectLst/>
                <a:latin typeface="Times New Roman" charset="0"/>
                <a:ea typeface="MS PMincho" charset="0"/>
              </a:rPr>
            </a:br>
            <a:r>
              <a:rPr lang="fr-CA" sz="5400" b="1" smtClean="0">
                <a:effectLst/>
                <a:latin typeface="Times New Roman" charset="0"/>
                <a:ea typeface="MS PMincho" charset="0"/>
              </a:rPr>
              <a:t>1913 </a:t>
            </a:r>
            <a:r>
              <a:rPr lang="fr-CA" sz="5400" b="1">
                <a:effectLst/>
                <a:latin typeface="Times New Roman" charset="0"/>
                <a:ea typeface="MS PMincho" charset="0"/>
              </a:rPr>
              <a:t>-</a:t>
            </a:r>
            <a:r>
              <a:rPr lang="fr-CA" sz="5400" b="1" smtClean="0">
                <a:effectLst/>
                <a:latin typeface="Times New Roman" charset="0"/>
                <a:ea typeface="MS PMincho" charset="0"/>
              </a:rPr>
              <a:t> 2013</a:t>
            </a:r>
            <a:endParaRPr lang="fr-FR" sz="5400" dirty="0">
              <a:effectLst/>
              <a:latin typeface="Times New Roman" charset="0"/>
              <a:ea typeface="MS PMincho" charset="0"/>
            </a:endParaRPr>
          </a:p>
        </p:txBody>
      </p:sp>
      <p:sp>
        <p:nvSpPr>
          <p:cNvPr id="3075" name="Text Box 3"/>
          <p:cNvSpPr txBox="1">
            <a:spLocks noChangeArrowheads="1"/>
          </p:cNvSpPr>
          <p:nvPr/>
        </p:nvSpPr>
        <p:spPr bwMode="auto">
          <a:xfrm>
            <a:off x="4989513" y="6300788"/>
            <a:ext cx="1587" cy="338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hangingPunct="0">
              <a:lnSpc>
                <a:spcPct val="93000"/>
              </a:lnSpc>
              <a:buClr>
                <a:srgbClr val="000000"/>
              </a:buClr>
              <a:buSzPct val="45000"/>
              <a:buFont typeface="StarSymbol" charset="0"/>
              <a:buNone/>
              <a:defRPr/>
            </a:pPr>
            <a:endParaRPr lang="fr-FR">
              <a:ea typeface="ＭＳ Ｐゴシック" charset="0"/>
              <a:cs typeface="MS P ゴシック"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80"/>
            </a:gs>
            <a:gs pos="100000">
              <a:srgbClr val="0047FF"/>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719138" y="107950"/>
            <a:ext cx="8607425" cy="631825"/>
          </a:xfrm>
        </p:spPr>
        <p:txBody>
          <a:bodyPr/>
          <a:lstStyle/>
          <a:p>
            <a:pPr eaLnBrk="1">
              <a:defRPr/>
            </a:pPr>
            <a:r>
              <a:rPr lang="fr-FR" dirty="0">
                <a:solidFill>
                  <a:srgbClr val="FF0000"/>
                </a:solidFill>
                <a:latin typeface="Times New Roman" charset="0"/>
                <a:ea typeface="MS PMincho" charset="0"/>
              </a:rPr>
              <a:t>… Fondation du Droit</a:t>
            </a:r>
          </a:p>
        </p:txBody>
      </p:sp>
      <p:sp>
        <p:nvSpPr>
          <p:cNvPr id="3" name="Espace réservé du contenu 2"/>
          <p:cNvSpPr>
            <a:spLocks noGrp="1"/>
          </p:cNvSpPr>
          <p:nvPr>
            <p:ph idx="1"/>
          </p:nvPr>
        </p:nvSpPr>
        <p:spPr>
          <a:xfrm>
            <a:off x="287338" y="827088"/>
            <a:ext cx="9577387" cy="6481762"/>
          </a:xfrm>
        </p:spPr>
        <p:txBody>
          <a:bodyPr/>
          <a:lstStyle/>
          <a:p>
            <a:pPr eaLnBrk="1"/>
            <a:endParaRPr lang="fr-FR" b="1" dirty="0" smtClean="0">
              <a:solidFill>
                <a:srgbClr val="FFFF00"/>
              </a:solidFill>
              <a:effectLst/>
              <a:latin typeface="Times New Roman" charset="0"/>
              <a:ea typeface="MS PMincho" charset="0"/>
            </a:endParaRPr>
          </a:p>
          <a:p>
            <a:pPr eaLnBrk="1"/>
            <a:r>
              <a:rPr lang="fr-FR" b="1" dirty="0" smtClean="0">
                <a:solidFill>
                  <a:srgbClr val="FFFF00"/>
                </a:solidFill>
                <a:effectLst/>
                <a:latin typeface="Times New Roman" charset="0"/>
                <a:ea typeface="MS PMincho" charset="0"/>
              </a:rPr>
              <a:t>Un </a:t>
            </a:r>
            <a:r>
              <a:rPr lang="fr-FR" b="1" dirty="0">
                <a:solidFill>
                  <a:srgbClr val="FFFF00"/>
                </a:solidFill>
                <a:effectLst/>
                <a:latin typeface="Times New Roman" charset="0"/>
                <a:ea typeface="MS PMincho" charset="0"/>
              </a:rPr>
              <a:t>acte FONDATEUR, un acte RASSEMBLEUR et un acte de </a:t>
            </a:r>
            <a:r>
              <a:rPr lang="fr-FR" b="1" dirty="0" smtClean="0">
                <a:solidFill>
                  <a:srgbClr val="FFFF00"/>
                </a:solidFill>
                <a:effectLst/>
                <a:latin typeface="Times New Roman" charset="0"/>
                <a:ea typeface="MS PMincho" charset="0"/>
              </a:rPr>
              <a:t>RÉSISTANCE</a:t>
            </a:r>
            <a:endParaRPr lang="fr-FR" dirty="0">
              <a:latin typeface="Times New Roman" charset="0"/>
              <a:ea typeface="MS PMincho" charset="0"/>
            </a:endParaRPr>
          </a:p>
          <a:p>
            <a:pPr eaLnBrk="1"/>
            <a:r>
              <a:rPr lang="fr-FR" dirty="0" smtClean="0">
                <a:latin typeface="Times New Roman" charset="0"/>
                <a:ea typeface="MS PMincho" charset="0"/>
              </a:rPr>
              <a:t>Incorporation</a:t>
            </a:r>
            <a:r>
              <a:rPr lang="fr-FR" dirty="0">
                <a:latin typeface="Times New Roman" charset="0"/>
                <a:ea typeface="MS PMincho" charset="0"/>
              </a:rPr>
              <a:t>: le 9 décembre 1912 sous le nom de </a:t>
            </a:r>
          </a:p>
          <a:p>
            <a:pPr algn="ctr" eaLnBrk="1">
              <a:buFont typeface="StarSymbol" charset="0"/>
              <a:buNone/>
            </a:pPr>
            <a:r>
              <a:rPr lang="fr-FR" b="1" dirty="0">
                <a:solidFill>
                  <a:srgbClr val="FFFF00"/>
                </a:solidFill>
                <a:latin typeface="Times New Roman" charset="0"/>
                <a:ea typeface="MS PMincho" charset="0"/>
              </a:rPr>
              <a:t>Syndicat d’œuvres sociales limitée</a:t>
            </a:r>
          </a:p>
          <a:p>
            <a:pPr eaLnBrk="1"/>
            <a:r>
              <a:rPr lang="fr-FR" dirty="0">
                <a:solidFill>
                  <a:srgbClr val="FFFF00"/>
                </a:solidFill>
                <a:latin typeface="Times New Roman" charset="0"/>
                <a:ea typeface="MS PMincho" charset="0"/>
              </a:rPr>
              <a:t>Devise</a:t>
            </a:r>
            <a:r>
              <a:rPr lang="fr-FR" dirty="0">
                <a:latin typeface="Times New Roman" charset="0"/>
                <a:ea typeface="MS PMincho" charset="0"/>
              </a:rPr>
              <a:t>: </a:t>
            </a:r>
            <a:r>
              <a:rPr lang="fr-FR" i="1" dirty="0" err="1">
                <a:latin typeface="Times New Roman" charset="0"/>
                <a:ea typeface="MS PMincho" charset="0"/>
              </a:rPr>
              <a:t>Certantibus</a:t>
            </a:r>
            <a:r>
              <a:rPr lang="fr-FR" i="1" dirty="0">
                <a:latin typeface="Times New Roman" charset="0"/>
                <a:ea typeface="MS PMincho" charset="0"/>
              </a:rPr>
              <a:t> </a:t>
            </a:r>
            <a:r>
              <a:rPr lang="fr-FR" i="1" dirty="0" err="1" smtClean="0">
                <a:latin typeface="Times New Roman" charset="0"/>
                <a:ea typeface="MS PMincho" charset="0"/>
              </a:rPr>
              <a:t>Futura</a:t>
            </a:r>
            <a:r>
              <a:rPr lang="fr-FR" dirty="0" smtClean="0">
                <a:latin typeface="Times New Roman" charset="0"/>
                <a:ea typeface="MS PMincho" charset="0"/>
              </a:rPr>
              <a:t> ( L’avenir est à ceux qui luttent)</a:t>
            </a:r>
            <a:endParaRPr lang="fr-FR" dirty="0">
              <a:latin typeface="Times New Roman" charset="0"/>
              <a:ea typeface="MS PMincho" charset="0"/>
            </a:endParaRPr>
          </a:p>
          <a:p>
            <a:pPr eaLnBrk="1"/>
            <a:r>
              <a:rPr lang="fr-FR" b="1" dirty="0" smtClean="0">
                <a:solidFill>
                  <a:srgbClr val="FFFF00"/>
                </a:solidFill>
                <a:effectLst/>
                <a:latin typeface="Times New Roman" charset="0"/>
                <a:ea typeface="MS PMincho" charset="0"/>
              </a:rPr>
              <a:t>«</a:t>
            </a:r>
            <a:r>
              <a:rPr lang="fr-FR" b="1" dirty="0">
                <a:solidFill>
                  <a:srgbClr val="FFFF00"/>
                </a:solidFill>
                <a:effectLst/>
                <a:latin typeface="Times New Roman" charset="0"/>
                <a:ea typeface="MS PMincho" charset="0"/>
              </a:rPr>
              <a:t> journal quotidien qui soit […] au service de la religion catholique, de la langue française et du droit égal pour tous » </a:t>
            </a:r>
            <a:r>
              <a:rPr lang="fr-FR" b="1" dirty="0" smtClean="0">
                <a:solidFill>
                  <a:srgbClr val="FFFF00"/>
                </a:solidFill>
                <a:effectLst/>
                <a:latin typeface="Times New Roman" charset="0"/>
                <a:ea typeface="MS PMincho" charset="0"/>
              </a:rPr>
              <a:t> Religion, langue, égalité</a:t>
            </a:r>
            <a:endParaRPr lang="fr-FR" b="1" dirty="0">
              <a:solidFill>
                <a:srgbClr val="FF0000"/>
              </a:solidFill>
              <a:latin typeface="Times New Roman" charset="0"/>
              <a:ea typeface="MS PMincho" charset="0"/>
            </a:endParaRPr>
          </a:p>
          <a:p>
            <a:pPr marL="107950" indent="0" eaLnBrk="1">
              <a:buNone/>
            </a:pPr>
            <a:endParaRPr lang="fr-FR" b="1" dirty="0" smtClean="0">
              <a:solidFill>
                <a:srgbClr val="FFFF00"/>
              </a:solidFill>
              <a:effectLst/>
              <a:latin typeface="Times New Roman" charset="0"/>
              <a:ea typeface="MS PMincho" charset="0"/>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9138" y="107950"/>
            <a:ext cx="8607425" cy="992188"/>
          </a:xfrm>
        </p:spPr>
        <p:txBody>
          <a:bodyPr/>
          <a:lstStyle/>
          <a:p>
            <a:pPr>
              <a:defRPr/>
            </a:pPr>
            <a:r>
              <a:rPr lang="fr-FR" dirty="0">
                <a:solidFill>
                  <a:srgbClr val="FF0000"/>
                </a:solidFill>
                <a:latin typeface="Times New Roman" charset="0"/>
                <a:ea typeface="MS PMincho" charset="0"/>
              </a:rPr>
              <a:t>Quelques </a:t>
            </a:r>
            <a:r>
              <a:rPr lang="fr-FR" dirty="0" smtClean="0">
                <a:solidFill>
                  <a:srgbClr val="FF0000"/>
                </a:solidFill>
                <a:latin typeface="Times New Roman" charset="0"/>
                <a:ea typeface="MS PMincho" charset="0"/>
              </a:rPr>
              <a:t>jalons de </a:t>
            </a:r>
            <a:r>
              <a:rPr lang="fr-FR" dirty="0">
                <a:solidFill>
                  <a:srgbClr val="FF0000"/>
                </a:solidFill>
                <a:latin typeface="Times New Roman" charset="0"/>
                <a:ea typeface="MS PMincho" charset="0"/>
              </a:rPr>
              <a:t>l’histoire du Droit</a:t>
            </a:r>
          </a:p>
        </p:txBody>
      </p:sp>
      <p:sp>
        <p:nvSpPr>
          <p:cNvPr id="3" name="Espace réservé du contenu 2"/>
          <p:cNvSpPr>
            <a:spLocks noGrp="1"/>
          </p:cNvSpPr>
          <p:nvPr>
            <p:ph idx="1"/>
          </p:nvPr>
        </p:nvSpPr>
        <p:spPr>
          <a:xfrm>
            <a:off x="719832" y="1187550"/>
            <a:ext cx="8607425" cy="4824535"/>
          </a:xfrm>
        </p:spPr>
        <p:txBody>
          <a:bodyPr/>
          <a:lstStyle/>
          <a:p>
            <a:pPr>
              <a:defRPr/>
            </a:pPr>
            <a:endParaRPr lang="fr-FR" dirty="0" smtClean="0">
              <a:latin typeface="Times New Roman" charset="0"/>
              <a:ea typeface="MS PMincho" charset="0"/>
            </a:endParaRPr>
          </a:p>
          <a:p>
            <a:pPr>
              <a:defRPr/>
            </a:pPr>
            <a:r>
              <a:rPr lang="fr-FR" dirty="0" smtClean="0">
                <a:solidFill>
                  <a:srgbClr val="FFFF00"/>
                </a:solidFill>
                <a:latin typeface="Times New Roman" charset="0"/>
                <a:ea typeface="MS PMincho" charset="0"/>
              </a:rPr>
              <a:t>27 </a:t>
            </a:r>
            <a:r>
              <a:rPr lang="fr-FR" dirty="0">
                <a:solidFill>
                  <a:srgbClr val="FFFF00"/>
                </a:solidFill>
                <a:latin typeface="Times New Roman" charset="0"/>
                <a:ea typeface="MS PMincho" charset="0"/>
              </a:rPr>
              <a:t>mars 1913</a:t>
            </a:r>
            <a:r>
              <a:rPr lang="fr-FR" dirty="0">
                <a:latin typeface="Times New Roman" charset="0"/>
                <a:ea typeface="MS PMincho" charset="0"/>
              </a:rPr>
              <a:t>: 1</a:t>
            </a:r>
            <a:r>
              <a:rPr lang="fr-FR" baseline="30000" dirty="0">
                <a:latin typeface="Times New Roman" charset="0"/>
                <a:ea typeface="MS PMincho" charset="0"/>
              </a:rPr>
              <a:t>ère</a:t>
            </a:r>
            <a:r>
              <a:rPr lang="fr-FR" dirty="0">
                <a:latin typeface="Times New Roman" charset="0"/>
                <a:ea typeface="MS PMincho" charset="0"/>
              </a:rPr>
              <a:t> édition du Droit; 6 pages; 10 000 exemplaires</a:t>
            </a:r>
          </a:p>
          <a:p>
            <a:pPr>
              <a:defRPr/>
            </a:pPr>
            <a:r>
              <a:rPr lang="fr-FR" dirty="0">
                <a:latin typeface="Times New Roman" charset="0"/>
                <a:ea typeface="MS PMincho" charset="0"/>
              </a:rPr>
              <a:t> 1 sou le </a:t>
            </a:r>
            <a:r>
              <a:rPr lang="fr-FR" dirty="0" smtClean="0">
                <a:solidFill>
                  <a:srgbClr val="FFFF00"/>
                </a:solidFill>
                <a:latin typeface="Times New Roman" charset="0"/>
                <a:ea typeface="MS PMincho" charset="0"/>
              </a:rPr>
              <a:t>«</a:t>
            </a:r>
            <a:r>
              <a:rPr lang="fr-FR" dirty="0" err="1" smtClean="0">
                <a:solidFill>
                  <a:srgbClr val="FFFF00"/>
                </a:solidFill>
                <a:latin typeface="Times New Roman" charset="0"/>
                <a:ea typeface="MS PMincho" charset="0"/>
              </a:rPr>
              <a:t>nunéro</a:t>
            </a:r>
            <a:r>
              <a:rPr lang="fr-FR" dirty="0" smtClean="0">
                <a:solidFill>
                  <a:srgbClr val="FFFF00"/>
                </a:solidFill>
                <a:latin typeface="Times New Roman" charset="0"/>
                <a:ea typeface="MS PMincho" charset="0"/>
              </a:rPr>
              <a:t>»</a:t>
            </a:r>
            <a:r>
              <a:rPr lang="fr-FR" dirty="0" smtClean="0">
                <a:latin typeface="Times New Roman" charset="0"/>
                <a:ea typeface="MS PMincho" charset="0"/>
              </a:rPr>
              <a:t>; </a:t>
            </a:r>
            <a:r>
              <a:rPr lang="fr-FR" dirty="0">
                <a:latin typeface="Times New Roman" charset="0"/>
                <a:ea typeface="MS PMincho" charset="0"/>
              </a:rPr>
              <a:t>1$ par année</a:t>
            </a:r>
          </a:p>
          <a:p>
            <a:pPr>
              <a:defRPr/>
            </a:pPr>
            <a:r>
              <a:rPr lang="fr-FR" dirty="0">
                <a:latin typeface="Times New Roman" charset="0"/>
                <a:ea typeface="MS PMincho" charset="0"/>
              </a:rPr>
              <a:t>1914: Page de </a:t>
            </a:r>
            <a:r>
              <a:rPr lang="fr-FR" dirty="0" smtClean="0">
                <a:latin typeface="Times New Roman" charset="0"/>
                <a:ea typeface="MS PMincho" charset="0"/>
              </a:rPr>
              <a:t>Hull</a:t>
            </a:r>
            <a:endParaRPr lang="fr-FR" dirty="0">
              <a:latin typeface="Times New Roman" charset="0"/>
              <a:ea typeface="MS PMincho" charset="0"/>
            </a:endParaRPr>
          </a:p>
          <a:p>
            <a:pPr>
              <a:defRPr/>
            </a:pPr>
            <a:r>
              <a:rPr lang="fr-FR" dirty="0" smtClean="0">
                <a:latin typeface="Times New Roman" charset="0"/>
                <a:ea typeface="MS PMincho" charset="0"/>
              </a:rPr>
              <a:t>1917</a:t>
            </a:r>
            <a:r>
              <a:rPr lang="fr-FR" dirty="0">
                <a:latin typeface="Times New Roman" charset="0"/>
                <a:ea typeface="MS PMincho" charset="0"/>
              </a:rPr>
              <a:t>: 9 000 abonnés; fil de La Presse canadienne</a:t>
            </a:r>
          </a:p>
          <a:p>
            <a:pPr>
              <a:defRPr/>
            </a:pPr>
            <a:r>
              <a:rPr lang="fr-FR" dirty="0">
                <a:latin typeface="Times New Roman" charset="0"/>
                <a:ea typeface="MS PMincho" charset="0"/>
              </a:rPr>
              <a:t>1921: 1</a:t>
            </a:r>
            <a:r>
              <a:rPr lang="fr-FR" baseline="30000" dirty="0">
                <a:latin typeface="Times New Roman" charset="0"/>
                <a:ea typeface="MS PMincho" charset="0"/>
              </a:rPr>
              <a:t>ère</a:t>
            </a:r>
            <a:r>
              <a:rPr lang="fr-FR" dirty="0">
                <a:latin typeface="Times New Roman" charset="0"/>
                <a:ea typeface="MS PMincho" charset="0"/>
              </a:rPr>
              <a:t> de trois grèves</a:t>
            </a:r>
          </a:p>
          <a:p>
            <a:pPr>
              <a:defRPr/>
            </a:pPr>
            <a:endParaRPr lang="fr-FR" dirty="0">
              <a:latin typeface="Times New Roman" charset="0"/>
              <a:ea typeface="MS PMincho" charset="0"/>
            </a:endParaRPr>
          </a:p>
          <a:p>
            <a:pPr>
              <a:defRPr/>
            </a:pPr>
            <a:endParaRPr lang="fr-FR" dirty="0">
              <a:latin typeface="Times New Roman" charset="0"/>
              <a:ea typeface="MS PMincho" charset="0"/>
            </a:endParaRPr>
          </a:p>
          <a:p>
            <a:pPr>
              <a:defRPr/>
            </a:pPr>
            <a:endParaRPr lang="fr-FR" dirty="0">
              <a:latin typeface="Times New Roman" charset="0"/>
              <a:ea typeface="MS PMincho" charset="0"/>
            </a:endParaRPr>
          </a:p>
          <a:p>
            <a:pPr>
              <a:defRPr/>
            </a:pPr>
            <a:endParaRPr lang="fr-FR" dirty="0">
              <a:latin typeface="Times New Roman" charset="0"/>
              <a:ea typeface="MS PMincho" charset="0"/>
            </a:endParaRPr>
          </a:p>
          <a:p>
            <a:pPr>
              <a:defRPr/>
            </a:pPr>
            <a:endParaRPr lang="fr-FR" dirty="0">
              <a:latin typeface="Times New Roman"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9832" y="179437"/>
            <a:ext cx="8607425" cy="631825"/>
          </a:xfrm>
        </p:spPr>
        <p:txBody>
          <a:bodyPr/>
          <a:lstStyle/>
          <a:p>
            <a:pPr>
              <a:defRPr/>
            </a:pPr>
            <a:r>
              <a:rPr lang="fr-FR" dirty="0">
                <a:solidFill>
                  <a:srgbClr val="FF0000"/>
                </a:solidFill>
                <a:latin typeface="Times New Roman" charset="0"/>
                <a:ea typeface="MS PMincho" charset="0"/>
              </a:rPr>
              <a:t>Quelques dates de l’histoire du Droit</a:t>
            </a:r>
          </a:p>
        </p:txBody>
      </p:sp>
      <p:sp>
        <p:nvSpPr>
          <p:cNvPr id="3" name="Espace réservé du contenu 2"/>
          <p:cNvSpPr>
            <a:spLocks noGrp="1"/>
          </p:cNvSpPr>
          <p:nvPr>
            <p:ph idx="1"/>
          </p:nvPr>
        </p:nvSpPr>
        <p:spPr>
          <a:xfrm>
            <a:off x="719832" y="1907629"/>
            <a:ext cx="9051925" cy="4392488"/>
          </a:xfrm>
        </p:spPr>
        <p:txBody>
          <a:bodyPr/>
          <a:lstStyle/>
          <a:p>
            <a:pPr>
              <a:defRPr/>
            </a:pPr>
            <a:r>
              <a:rPr lang="fr-FR" dirty="0">
                <a:latin typeface="Times New Roman" charset="0"/>
                <a:ea typeface="MS PMincho" charset="0"/>
              </a:rPr>
              <a:t>1929:  98 rue George ( </a:t>
            </a:r>
            <a:r>
              <a:rPr lang="fr-FR" dirty="0" err="1">
                <a:latin typeface="Times New Roman" charset="0"/>
                <a:ea typeface="MS PMincho" charset="0"/>
              </a:rPr>
              <a:t>Giant</a:t>
            </a:r>
            <a:r>
              <a:rPr lang="fr-FR" dirty="0">
                <a:latin typeface="Times New Roman" charset="0"/>
                <a:ea typeface="MS PMincho" charset="0"/>
              </a:rPr>
              <a:t> </a:t>
            </a:r>
            <a:r>
              <a:rPr lang="fr-FR" dirty="0" err="1">
                <a:latin typeface="Times New Roman" charset="0"/>
                <a:ea typeface="MS PMincho" charset="0"/>
              </a:rPr>
              <a:t>Tiger</a:t>
            </a:r>
            <a:r>
              <a:rPr lang="fr-FR" dirty="0">
                <a:latin typeface="Times New Roman" charset="0"/>
                <a:ea typeface="MS PMincho" charset="0"/>
              </a:rPr>
              <a:t>)</a:t>
            </a:r>
          </a:p>
          <a:p>
            <a:pPr>
              <a:defRPr/>
            </a:pPr>
            <a:r>
              <a:rPr lang="fr-FR" dirty="0">
                <a:latin typeface="Times New Roman" charset="0"/>
                <a:ea typeface="MS PMincho" charset="0"/>
              </a:rPr>
              <a:t>1929: départ du père Charles Charlebois ( limogé?)</a:t>
            </a:r>
          </a:p>
          <a:p>
            <a:pPr>
              <a:defRPr/>
            </a:pPr>
            <a:r>
              <a:rPr lang="fr-FR" dirty="0" smtClean="0">
                <a:latin typeface="Times New Roman" charset="0"/>
                <a:ea typeface="MS PMincho" charset="0"/>
              </a:rPr>
              <a:t>1935</a:t>
            </a:r>
            <a:r>
              <a:rPr lang="fr-FR" dirty="0">
                <a:latin typeface="Times New Roman" charset="0"/>
                <a:ea typeface="MS PMincho" charset="0"/>
              </a:rPr>
              <a:t>: Oblats actionnaires majoritaires</a:t>
            </a:r>
          </a:p>
          <a:p>
            <a:pPr>
              <a:defRPr/>
            </a:pPr>
            <a:r>
              <a:rPr lang="fr-FR" dirty="0" smtClean="0">
                <a:latin typeface="Times New Roman" charset="0"/>
                <a:ea typeface="MS PMincho" charset="0"/>
              </a:rPr>
              <a:t>1941</a:t>
            </a:r>
            <a:r>
              <a:rPr lang="fr-FR" dirty="0">
                <a:latin typeface="Times New Roman" charset="0"/>
                <a:ea typeface="MS PMincho" charset="0"/>
              </a:rPr>
              <a:t>: 15 000 abonnés</a:t>
            </a:r>
          </a:p>
          <a:p>
            <a:pPr>
              <a:defRPr/>
            </a:pPr>
            <a:r>
              <a:rPr lang="fr-FR" dirty="0">
                <a:latin typeface="Times New Roman" charset="0"/>
                <a:ea typeface="MS PMincho" charset="0"/>
              </a:rPr>
              <a:t>1943: </a:t>
            </a:r>
            <a:r>
              <a:rPr lang="fr-FR" dirty="0">
                <a:solidFill>
                  <a:srgbClr val="FFFF00"/>
                </a:solidFill>
                <a:latin typeface="Times New Roman" charset="0"/>
                <a:ea typeface="MS PMincho" charset="0"/>
              </a:rPr>
              <a:t>le tirage du côté québécois dépasse celui de l’Ontario</a:t>
            </a:r>
          </a:p>
          <a:p>
            <a:pPr marL="107950" indent="0">
              <a:buNone/>
              <a:defRPr/>
            </a:pPr>
            <a:endParaRPr lang="fr-FR" dirty="0">
              <a:latin typeface="Times New Roman" charset="0"/>
              <a:ea typeface="MS PMincho" charset="0"/>
            </a:endParaRPr>
          </a:p>
          <a:p>
            <a:pPr>
              <a:defRPr/>
            </a:pPr>
            <a:endParaRPr lang="fr-FR" dirty="0">
              <a:latin typeface="Times New Roman" charset="0"/>
              <a:ea typeface="MS PMincho" charset="0"/>
            </a:endParaRPr>
          </a:p>
          <a:p>
            <a:pPr>
              <a:defRPr/>
            </a:pPr>
            <a:endParaRPr lang="fr-FR" dirty="0">
              <a:latin typeface="Times New Roman"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2163" y="179388"/>
            <a:ext cx="8607425" cy="504825"/>
          </a:xfrm>
        </p:spPr>
        <p:txBody>
          <a:bodyPr/>
          <a:lstStyle/>
          <a:p>
            <a:pPr>
              <a:defRPr/>
            </a:pPr>
            <a:r>
              <a:rPr lang="fr-FR" dirty="0">
                <a:solidFill>
                  <a:srgbClr val="FF0000"/>
                </a:solidFill>
                <a:latin typeface="Times New Roman" charset="0"/>
                <a:ea typeface="MS PMincho" charset="0"/>
              </a:rPr>
              <a:t>Quelques dates de l’histoire du Droit</a:t>
            </a:r>
          </a:p>
        </p:txBody>
      </p:sp>
      <p:sp>
        <p:nvSpPr>
          <p:cNvPr id="3" name="Espace réservé du contenu 2"/>
          <p:cNvSpPr>
            <a:spLocks noGrp="1"/>
          </p:cNvSpPr>
          <p:nvPr>
            <p:ph idx="1"/>
          </p:nvPr>
        </p:nvSpPr>
        <p:spPr>
          <a:xfrm>
            <a:off x="647824" y="1547589"/>
            <a:ext cx="8978900" cy="5615904"/>
          </a:xfrm>
        </p:spPr>
        <p:txBody>
          <a:bodyPr/>
          <a:lstStyle/>
          <a:p>
            <a:pPr>
              <a:defRPr/>
            </a:pPr>
            <a:r>
              <a:rPr lang="fr-FR" dirty="0">
                <a:latin typeface="Times New Roman" charset="0"/>
                <a:ea typeface="MS PMincho" charset="0"/>
              </a:rPr>
              <a:t>1955: Nouvel édifice au 375 rue Rideau</a:t>
            </a:r>
          </a:p>
          <a:p>
            <a:pPr>
              <a:defRPr/>
            </a:pPr>
            <a:r>
              <a:rPr lang="fr-FR" dirty="0">
                <a:latin typeface="Times New Roman" charset="0"/>
                <a:ea typeface="MS PMincho" charset="0"/>
              </a:rPr>
              <a:t>1959: édition du nord</a:t>
            </a:r>
          </a:p>
          <a:p>
            <a:pPr>
              <a:defRPr/>
            </a:pPr>
            <a:r>
              <a:rPr lang="fr-FR" dirty="0">
                <a:latin typeface="Times New Roman" charset="0"/>
                <a:ea typeface="MS PMincho" charset="0"/>
              </a:rPr>
              <a:t>1971: impression sur offset</a:t>
            </a:r>
          </a:p>
          <a:p>
            <a:pPr>
              <a:defRPr/>
            </a:pPr>
            <a:r>
              <a:rPr lang="fr-FR" dirty="0" smtClean="0">
                <a:latin typeface="Times New Roman" charset="0"/>
                <a:ea typeface="MS PMincho" charset="0"/>
              </a:rPr>
              <a:t>1976</a:t>
            </a:r>
            <a:r>
              <a:rPr lang="fr-FR" dirty="0">
                <a:latin typeface="Times New Roman" charset="0"/>
                <a:ea typeface="MS PMincho" charset="0"/>
              </a:rPr>
              <a:t>: les Oblats veulent se départir du Droit</a:t>
            </a:r>
          </a:p>
          <a:p>
            <a:pPr>
              <a:defRPr/>
            </a:pPr>
            <a:r>
              <a:rPr lang="fr-FR" dirty="0">
                <a:latin typeface="Times New Roman" charset="0"/>
                <a:ea typeface="MS PMincho" charset="0"/>
              </a:rPr>
              <a:t>1983: vente à </a:t>
            </a:r>
            <a:r>
              <a:rPr lang="fr-FR" dirty="0" err="1">
                <a:latin typeface="Times New Roman" charset="0"/>
                <a:ea typeface="MS PMincho" charset="0"/>
              </a:rPr>
              <a:t>UniMédia</a:t>
            </a:r>
            <a:r>
              <a:rPr lang="fr-FR" dirty="0">
                <a:latin typeface="Times New Roman" charset="0"/>
                <a:ea typeface="MS PMincho" charset="0"/>
              </a:rPr>
              <a:t> de Jacques Francoeur</a:t>
            </a:r>
          </a:p>
          <a:p>
            <a:pPr>
              <a:defRPr/>
            </a:pPr>
            <a:r>
              <a:rPr lang="fr-FR" dirty="0">
                <a:latin typeface="Times New Roman" charset="0"/>
                <a:ea typeface="MS PMincho" charset="0"/>
              </a:rPr>
              <a:t>1987: </a:t>
            </a:r>
            <a:r>
              <a:rPr lang="fr-FR" dirty="0" smtClean="0">
                <a:latin typeface="Times New Roman" charset="0"/>
                <a:ea typeface="MS PMincho" charset="0"/>
              </a:rPr>
              <a:t>Conrad Black acquiert </a:t>
            </a:r>
            <a:r>
              <a:rPr lang="fr-FR" dirty="0" err="1" smtClean="0">
                <a:latin typeface="Times New Roman" charset="0"/>
                <a:ea typeface="MS PMincho" charset="0"/>
              </a:rPr>
              <a:t>UniMédia</a:t>
            </a:r>
            <a:endParaRPr lang="fr-FR" dirty="0">
              <a:latin typeface="Times New Roman" charset="0"/>
              <a:ea typeface="MS PMincho" charset="0"/>
            </a:endParaRPr>
          </a:p>
          <a:p>
            <a:pPr>
              <a:defRPr/>
            </a:pPr>
            <a:r>
              <a:rPr lang="fr-FR" dirty="0">
                <a:latin typeface="Times New Roman" charset="0"/>
                <a:ea typeface="MS PMincho" charset="0"/>
              </a:rPr>
              <a:t>1988: Changement de grand format à tabloïd; </a:t>
            </a:r>
          </a:p>
          <a:p>
            <a:pPr>
              <a:defRPr/>
            </a:pPr>
            <a:r>
              <a:rPr lang="fr-FR" dirty="0">
                <a:latin typeface="Times New Roman" charset="0"/>
                <a:ea typeface="MS PMincho" charset="0"/>
              </a:rPr>
              <a:t>1990: transformations </a:t>
            </a:r>
            <a:r>
              <a:rPr lang="fr-FR" dirty="0" smtClean="0">
                <a:latin typeface="Times New Roman" charset="0"/>
                <a:ea typeface="MS PMincho" charset="0"/>
              </a:rPr>
              <a:t>profondes et déménagement </a:t>
            </a:r>
            <a:r>
              <a:rPr lang="fr-FR" dirty="0">
                <a:latin typeface="Times New Roman" charset="0"/>
                <a:ea typeface="MS PMincho" charset="0"/>
              </a:rPr>
              <a:t>au 47 rue Clarence</a:t>
            </a:r>
          </a:p>
          <a:p>
            <a:pPr>
              <a:defRPr/>
            </a:pPr>
            <a:endParaRPr lang="fr-FR" dirty="0">
              <a:latin typeface="Times New Roman" charset="0"/>
              <a:ea typeface="MS PMincho" charset="0"/>
            </a:endParaRPr>
          </a:p>
          <a:p>
            <a:pPr>
              <a:defRPr/>
            </a:pPr>
            <a:endParaRPr lang="fr-FR" dirty="0">
              <a:latin typeface="Times New Roman" charset="0"/>
              <a:ea typeface="MS PMincho" charset="0"/>
            </a:endParaRPr>
          </a:p>
          <a:p>
            <a:pPr>
              <a:defRPr/>
            </a:pPr>
            <a:endParaRPr lang="fr-FR" dirty="0">
              <a:latin typeface="Times New Roman" charset="0"/>
              <a:ea typeface="MS PMincho" charset="0"/>
            </a:endParaRPr>
          </a:p>
          <a:p>
            <a:pPr>
              <a:defRPr/>
            </a:pPr>
            <a:endParaRPr lang="fr-FR" dirty="0">
              <a:latin typeface="Times New Roman" charset="0"/>
              <a:ea typeface="MS PMincho" charset="0"/>
            </a:endParaRPr>
          </a:p>
          <a:p>
            <a:pPr>
              <a:defRPr/>
            </a:pPr>
            <a:endParaRPr lang="fr-FR" dirty="0">
              <a:latin typeface="Times New Roman" charset="0"/>
              <a:ea typeface="MS PMincho" charset="0"/>
            </a:endParaRPr>
          </a:p>
          <a:p>
            <a:pPr>
              <a:defRPr/>
            </a:pPr>
            <a:endParaRPr lang="fr-FR" dirty="0">
              <a:latin typeface="Times New Roman" charset="0"/>
              <a:ea typeface="MS PMincho" charset="0"/>
            </a:endParaRPr>
          </a:p>
          <a:p>
            <a:pPr>
              <a:defRPr/>
            </a:pPr>
            <a:endParaRPr lang="fr-FR" dirty="0">
              <a:latin typeface="Times New Roman"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9138" y="107950"/>
            <a:ext cx="8607425" cy="703263"/>
          </a:xfrm>
        </p:spPr>
        <p:txBody>
          <a:bodyPr/>
          <a:lstStyle/>
          <a:p>
            <a:pPr>
              <a:defRPr/>
            </a:pPr>
            <a:r>
              <a:rPr lang="fr-FR" dirty="0">
                <a:solidFill>
                  <a:srgbClr val="FF0000"/>
                </a:solidFill>
                <a:latin typeface="Times New Roman" charset="0"/>
                <a:ea typeface="MS PMincho" charset="0"/>
              </a:rPr>
              <a:t>Quelques dates de l’histoire du Droit</a:t>
            </a:r>
          </a:p>
        </p:txBody>
      </p:sp>
      <p:sp>
        <p:nvSpPr>
          <p:cNvPr id="3" name="Espace réservé du contenu 2"/>
          <p:cNvSpPr>
            <a:spLocks noGrp="1"/>
          </p:cNvSpPr>
          <p:nvPr>
            <p:ph idx="1"/>
          </p:nvPr>
        </p:nvSpPr>
        <p:spPr>
          <a:xfrm>
            <a:off x="503238" y="1403573"/>
            <a:ext cx="8980487" cy="5112568"/>
          </a:xfrm>
        </p:spPr>
        <p:txBody>
          <a:bodyPr/>
          <a:lstStyle/>
          <a:p>
            <a:pPr>
              <a:defRPr/>
            </a:pPr>
            <a:endParaRPr lang="fr-FR" dirty="0" smtClean="0">
              <a:latin typeface="Times New Roman" charset="0"/>
              <a:ea typeface="MS PMincho" charset="0"/>
            </a:endParaRPr>
          </a:p>
          <a:p>
            <a:pPr>
              <a:defRPr/>
            </a:pPr>
            <a:endParaRPr lang="fr-FR" dirty="0">
              <a:latin typeface="Times New Roman" charset="0"/>
              <a:ea typeface="MS PMincho" charset="0"/>
            </a:endParaRPr>
          </a:p>
          <a:p>
            <a:pPr>
              <a:defRPr/>
            </a:pPr>
            <a:r>
              <a:rPr lang="fr-FR" dirty="0" smtClean="0">
                <a:latin typeface="Times New Roman" charset="0"/>
                <a:ea typeface="MS PMincho" charset="0"/>
              </a:rPr>
              <a:t>1993</a:t>
            </a:r>
            <a:r>
              <a:rPr lang="fr-FR" dirty="0">
                <a:latin typeface="Times New Roman" charset="0"/>
                <a:ea typeface="MS PMincho" charset="0"/>
              </a:rPr>
              <a:t>: contenu du Droit sur le </a:t>
            </a:r>
            <a:r>
              <a:rPr lang="fr-FR" dirty="0" err="1">
                <a:latin typeface="Times New Roman" charset="0"/>
                <a:ea typeface="MS PMincho" charset="0"/>
              </a:rPr>
              <a:t>Freenet</a:t>
            </a:r>
            <a:r>
              <a:rPr lang="fr-FR" dirty="0">
                <a:latin typeface="Times New Roman" charset="0"/>
                <a:ea typeface="MS PMincho" charset="0"/>
              </a:rPr>
              <a:t> d’Ottawa ( Libertel)</a:t>
            </a:r>
          </a:p>
          <a:p>
            <a:pPr>
              <a:defRPr/>
            </a:pPr>
            <a:r>
              <a:rPr lang="fr-FR" dirty="0">
                <a:latin typeface="Times New Roman" charset="0"/>
                <a:ea typeface="MS PMincho" charset="0"/>
              </a:rPr>
              <a:t>1996: Premier site web</a:t>
            </a:r>
          </a:p>
          <a:p>
            <a:pPr>
              <a:defRPr/>
            </a:pPr>
            <a:r>
              <a:rPr lang="fr-FR" dirty="0" smtClean="0">
                <a:latin typeface="Times New Roman" charset="0"/>
                <a:ea typeface="MS PMincho" charset="0"/>
              </a:rPr>
              <a:t>Tirage 2013: </a:t>
            </a:r>
            <a:r>
              <a:rPr lang="fr-FR" dirty="0">
                <a:latin typeface="Times New Roman" charset="0"/>
                <a:ea typeface="MS PMincho" charset="0"/>
              </a:rPr>
              <a:t>35 000; 75% au Québec; 25% en </a:t>
            </a:r>
            <a:r>
              <a:rPr lang="fr-FR" dirty="0" smtClean="0">
                <a:latin typeface="Times New Roman" charset="0"/>
                <a:ea typeface="MS PMincho" charset="0"/>
              </a:rPr>
              <a:t>Ontario </a:t>
            </a:r>
            <a:endParaRPr lang="fr-FR" dirty="0">
              <a:latin typeface="Times New Roman" charset="0"/>
              <a:ea typeface="MS PMincho" charset="0"/>
            </a:endParaRPr>
          </a:p>
          <a:p>
            <a:pPr>
              <a:defRPr/>
            </a:pPr>
            <a:endParaRPr lang="fr-FR" dirty="0">
              <a:latin typeface="Times New Roman"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9832" y="323453"/>
            <a:ext cx="8607425" cy="1368152"/>
          </a:xfrm>
        </p:spPr>
        <p:txBody>
          <a:bodyPr/>
          <a:lstStyle/>
          <a:p>
            <a:r>
              <a:rPr lang="fr-FR" dirty="0" err="1">
                <a:solidFill>
                  <a:srgbClr val="FF0000"/>
                </a:solidFill>
              </a:rPr>
              <a:t>LeDroit</a:t>
            </a:r>
            <a:r>
              <a:rPr lang="fr-FR" dirty="0">
                <a:solidFill>
                  <a:srgbClr val="FF0000"/>
                </a:solidFill>
              </a:rPr>
              <a:t> et l’avenir de la presse </a:t>
            </a:r>
            <a:r>
              <a:rPr lang="fr-FR" dirty="0" smtClean="0">
                <a:solidFill>
                  <a:srgbClr val="FF0000"/>
                </a:solidFill>
              </a:rPr>
              <a:t>écrite</a:t>
            </a:r>
            <a:br>
              <a:rPr lang="fr-FR" dirty="0" smtClean="0">
                <a:solidFill>
                  <a:srgbClr val="FF0000"/>
                </a:solidFill>
              </a:rPr>
            </a:br>
            <a:r>
              <a:rPr lang="fr-FR" dirty="0" smtClean="0">
                <a:solidFill>
                  <a:srgbClr val="FF0000"/>
                </a:solidFill>
              </a:rPr>
              <a:t>1970</a:t>
            </a:r>
            <a:endParaRPr lang="fr-FR" dirty="0">
              <a:solidFill>
                <a:srgbClr val="FF0000"/>
              </a:solidFill>
            </a:endParaRPr>
          </a:p>
        </p:txBody>
      </p:sp>
      <p:sp>
        <p:nvSpPr>
          <p:cNvPr id="3" name="Espace réservé du contenu 2"/>
          <p:cNvSpPr>
            <a:spLocks noGrp="1"/>
          </p:cNvSpPr>
          <p:nvPr>
            <p:ph idx="1"/>
          </p:nvPr>
        </p:nvSpPr>
        <p:spPr>
          <a:xfrm>
            <a:off x="741363" y="1979637"/>
            <a:ext cx="8607425" cy="5256584"/>
          </a:xfrm>
        </p:spPr>
        <p:txBody>
          <a:bodyPr/>
          <a:lstStyle/>
          <a:p>
            <a:pPr marL="996950" lvl="1" indent="-457200">
              <a:buFontTx/>
              <a:buChar char="-"/>
            </a:pPr>
            <a:r>
              <a:rPr lang="fr-FR" dirty="0" smtClean="0">
                <a:latin typeface="Times New Roman" charset="0"/>
                <a:ea typeface="MS PMincho" charset="0"/>
              </a:rPr>
              <a:t>Le </a:t>
            </a:r>
            <a:r>
              <a:rPr lang="fr-FR" dirty="0">
                <a:latin typeface="Times New Roman" charset="0"/>
                <a:ea typeface="MS PMincho" charset="0"/>
              </a:rPr>
              <a:t>syndicat des œuvres sociales Limitée devient Le Droit </a:t>
            </a:r>
            <a:r>
              <a:rPr lang="fr-FR" dirty="0" smtClean="0">
                <a:latin typeface="Times New Roman" charset="0"/>
                <a:ea typeface="MS PMincho" charset="0"/>
              </a:rPr>
              <a:t>Limitée: Le Droit, Imprimerie Le Droit-Leclerc et </a:t>
            </a:r>
            <a:r>
              <a:rPr lang="fr-FR" dirty="0" smtClean="0">
                <a:latin typeface="Times New Roman" charset="0"/>
                <a:ea typeface="MS PMincho" charset="0"/>
              </a:rPr>
              <a:t>Novalis</a:t>
            </a:r>
          </a:p>
          <a:p>
            <a:pPr marL="996950" lvl="1" indent="-457200">
              <a:buFontTx/>
              <a:buChar char="-"/>
            </a:pPr>
            <a:r>
              <a:rPr lang="fr-FR" dirty="0" smtClean="0">
                <a:latin typeface="Times New Roman" charset="0"/>
                <a:ea typeface="MS PMincho" charset="0"/>
              </a:rPr>
              <a:t>On fabrique un produit d’information sur papier</a:t>
            </a:r>
            <a:endParaRPr lang="fr-FR" dirty="0" smtClean="0">
              <a:latin typeface="Times New Roman" charset="0"/>
              <a:ea typeface="MS PMincho" charset="0"/>
            </a:endParaRPr>
          </a:p>
          <a:p>
            <a:pPr marL="996950" lvl="1" indent="-457200">
              <a:buFontTx/>
              <a:buChar char="-"/>
            </a:pPr>
            <a:r>
              <a:rPr lang="fr-FR" dirty="0" smtClean="0">
                <a:latin typeface="Times New Roman" charset="0"/>
                <a:ea typeface="MS PMincho" charset="0"/>
              </a:rPr>
              <a:t>Modèle économique: espace, fréquence, abonnement</a:t>
            </a:r>
          </a:p>
          <a:p>
            <a:pPr marL="996950" lvl="1" indent="-457200">
              <a:buFontTx/>
              <a:buChar char="-"/>
            </a:pPr>
            <a:r>
              <a:rPr lang="fr-FR" dirty="0" smtClean="0">
                <a:latin typeface="Times New Roman" charset="0"/>
                <a:ea typeface="MS PMincho" charset="0"/>
              </a:rPr>
              <a:t>Impression </a:t>
            </a:r>
            <a:r>
              <a:rPr lang="fr-FR" dirty="0" smtClean="0">
                <a:latin typeface="Times New Roman" charset="0"/>
                <a:ea typeface="MS PMincho" charset="0"/>
              </a:rPr>
              <a:t>offset - 1971</a:t>
            </a:r>
          </a:p>
          <a:p>
            <a:pPr marL="996950" lvl="1" indent="-457200">
              <a:buFontTx/>
              <a:buChar char="-"/>
            </a:pPr>
            <a:r>
              <a:rPr lang="fr-FR" dirty="0" smtClean="0">
                <a:latin typeface="Times New Roman" charset="0"/>
                <a:ea typeface="MS PMincho" charset="0"/>
              </a:rPr>
              <a:t>Entreprise quasi-industrielle</a:t>
            </a:r>
          </a:p>
          <a:p>
            <a:pPr marL="996950" lvl="1" indent="-457200">
              <a:buFontTx/>
              <a:buChar char="-"/>
            </a:pPr>
            <a:r>
              <a:rPr lang="fr-FR" dirty="0" smtClean="0">
                <a:latin typeface="Times New Roman" charset="0"/>
                <a:ea typeface="MS PMincho" charset="0"/>
              </a:rPr>
              <a:t>Ressources humaines et </a:t>
            </a:r>
            <a:r>
              <a:rPr lang="fr-FR" dirty="0" smtClean="0">
                <a:latin typeface="Times New Roman" charset="0"/>
                <a:ea typeface="MS PMincho" charset="0"/>
              </a:rPr>
              <a:t>physiques importantes</a:t>
            </a:r>
          </a:p>
          <a:p>
            <a:pPr marL="996950" lvl="1" indent="-457200">
              <a:buFontTx/>
              <a:buChar char="-"/>
            </a:pPr>
            <a:r>
              <a:rPr lang="fr-FR" dirty="0" smtClean="0">
                <a:latin typeface="Times New Roman" charset="0"/>
                <a:ea typeface="MS PMincho" charset="0"/>
              </a:rPr>
              <a:t>Production </a:t>
            </a:r>
            <a:r>
              <a:rPr lang="fr-FR" dirty="0" smtClean="0">
                <a:latin typeface="Times New Roman" charset="0"/>
                <a:ea typeface="MS PMincho" charset="0"/>
              </a:rPr>
              <a:t>complexe</a:t>
            </a:r>
          </a:p>
          <a:p>
            <a:pPr marL="996950" lvl="1" indent="-457200">
              <a:buFontTx/>
              <a:buChar char="-"/>
            </a:pPr>
            <a:r>
              <a:rPr lang="fr-FR" dirty="0" smtClean="0">
                <a:latin typeface="Times New Roman" charset="0"/>
                <a:ea typeface="MS PMincho" charset="0"/>
              </a:rPr>
              <a:t>Contrôle sur les opérations</a:t>
            </a:r>
            <a:endParaRPr lang="fr-FR" dirty="0">
              <a:latin typeface="Times New Roman" charset="0"/>
              <a:ea typeface="MS PMincho" charset="0"/>
            </a:endParaRPr>
          </a:p>
          <a:p>
            <a:pPr marL="539750" lvl="1" indent="0">
              <a:buNone/>
            </a:pPr>
            <a:endParaRPr lang="fr-FR" dirty="0"/>
          </a:p>
        </p:txBody>
      </p:sp>
    </p:spTree>
    <p:extLst>
      <p:ext uri="{BB962C8B-B14F-4D97-AF65-F5344CB8AC3E}">
        <p14:creationId xmlns:p14="http://schemas.microsoft.com/office/powerpoint/2010/main" val="2644865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9832" y="251445"/>
            <a:ext cx="8607425" cy="1296144"/>
          </a:xfrm>
        </p:spPr>
        <p:txBody>
          <a:bodyPr/>
          <a:lstStyle/>
          <a:p>
            <a:r>
              <a:rPr lang="fr-FR" dirty="0" err="1">
                <a:solidFill>
                  <a:srgbClr val="FF0000"/>
                </a:solidFill>
              </a:rPr>
              <a:t>LeDroit</a:t>
            </a:r>
            <a:r>
              <a:rPr lang="fr-FR" dirty="0">
                <a:solidFill>
                  <a:srgbClr val="FF0000"/>
                </a:solidFill>
              </a:rPr>
              <a:t> et l’avenir de la presse </a:t>
            </a:r>
            <a:r>
              <a:rPr lang="fr-FR" dirty="0" smtClean="0">
                <a:solidFill>
                  <a:srgbClr val="FF0000"/>
                </a:solidFill>
              </a:rPr>
              <a:t>écrite </a:t>
            </a:r>
            <a:br>
              <a:rPr lang="fr-FR" dirty="0" smtClean="0">
                <a:solidFill>
                  <a:srgbClr val="FF0000"/>
                </a:solidFill>
              </a:rPr>
            </a:br>
            <a:r>
              <a:rPr lang="fr-FR" dirty="0" smtClean="0">
                <a:solidFill>
                  <a:srgbClr val="FF0000"/>
                </a:solidFill>
              </a:rPr>
              <a:t>1990</a:t>
            </a:r>
            <a:endParaRPr lang="fr-FR" dirty="0">
              <a:solidFill>
                <a:srgbClr val="FF0000"/>
              </a:solidFill>
            </a:endParaRPr>
          </a:p>
        </p:txBody>
      </p:sp>
      <p:sp>
        <p:nvSpPr>
          <p:cNvPr id="3" name="Espace réservé du contenu 2"/>
          <p:cNvSpPr>
            <a:spLocks noGrp="1"/>
          </p:cNvSpPr>
          <p:nvPr>
            <p:ph idx="1"/>
          </p:nvPr>
        </p:nvSpPr>
        <p:spPr>
          <a:xfrm>
            <a:off x="719832" y="1475581"/>
            <a:ext cx="8607425" cy="5616624"/>
          </a:xfrm>
        </p:spPr>
        <p:txBody>
          <a:bodyPr/>
          <a:lstStyle/>
          <a:p>
            <a:r>
              <a:rPr lang="fr-FR" sz="2800" dirty="0" smtClean="0">
                <a:latin typeface="Times New Roman" charset="0"/>
                <a:ea typeface="MS PMincho" charset="0"/>
              </a:rPr>
              <a:t>Achat </a:t>
            </a:r>
            <a:r>
              <a:rPr lang="fr-FR" sz="2800" dirty="0" smtClean="0">
                <a:latin typeface="Times New Roman" charset="0"/>
                <a:ea typeface="MS PMincho" charset="0"/>
              </a:rPr>
              <a:t>d’</a:t>
            </a:r>
            <a:r>
              <a:rPr lang="fr-FR" sz="2800" dirty="0" err="1" smtClean="0">
                <a:latin typeface="Times New Roman" charset="0"/>
                <a:ea typeface="MS PMincho" charset="0"/>
              </a:rPr>
              <a:t>UniMédia</a:t>
            </a:r>
            <a:r>
              <a:rPr lang="fr-FR" sz="2800" dirty="0" smtClean="0">
                <a:latin typeface="Times New Roman" charset="0"/>
                <a:ea typeface="MS PMincho" charset="0"/>
              </a:rPr>
              <a:t> par </a:t>
            </a:r>
            <a:r>
              <a:rPr lang="fr-FR" sz="2800" dirty="0" err="1" smtClean="0">
                <a:latin typeface="Times New Roman" charset="0"/>
                <a:ea typeface="MS PMincho" charset="0"/>
              </a:rPr>
              <a:t>Hollinger</a:t>
            </a:r>
            <a:r>
              <a:rPr lang="fr-FR" sz="2800" dirty="0" smtClean="0">
                <a:latin typeface="Times New Roman" charset="0"/>
                <a:ea typeface="MS PMincho" charset="0"/>
              </a:rPr>
              <a:t> -1987</a:t>
            </a:r>
          </a:p>
          <a:p>
            <a:r>
              <a:rPr lang="fr-FR" sz="2800" dirty="0" smtClean="0">
                <a:latin typeface="Times New Roman" charset="0"/>
                <a:ea typeface="MS PMincho" charset="0"/>
              </a:rPr>
              <a:t>Repenser </a:t>
            </a:r>
            <a:r>
              <a:rPr lang="fr-FR" sz="2800" dirty="0" smtClean="0">
                <a:latin typeface="Times New Roman" charset="0"/>
                <a:ea typeface="MS PMincho" charset="0"/>
              </a:rPr>
              <a:t>la façon de produire, imprimer et distribuer le journal; se recentrer sur la mission </a:t>
            </a:r>
            <a:r>
              <a:rPr lang="fr-FR" sz="2800" dirty="0" smtClean="0">
                <a:latin typeface="Times New Roman" charset="0"/>
                <a:ea typeface="MS PMincho" charset="0"/>
              </a:rPr>
              <a:t>d’information</a:t>
            </a:r>
          </a:p>
          <a:p>
            <a:r>
              <a:rPr lang="fr-FR" sz="2800" dirty="0" smtClean="0">
                <a:latin typeface="Times New Roman" charset="0"/>
                <a:ea typeface="MS PMincho" charset="0"/>
              </a:rPr>
              <a:t>Sous-traitance</a:t>
            </a:r>
            <a:endParaRPr lang="fr-FR" sz="2800" dirty="0" smtClean="0">
              <a:latin typeface="Times New Roman" charset="0"/>
              <a:ea typeface="MS PMincho" charset="0"/>
            </a:endParaRPr>
          </a:p>
          <a:p>
            <a:r>
              <a:rPr lang="fr-FR" sz="2800" dirty="0" smtClean="0">
                <a:latin typeface="Times New Roman" charset="0"/>
                <a:ea typeface="MS PMincho" charset="0"/>
              </a:rPr>
              <a:t>Fermeture </a:t>
            </a:r>
            <a:r>
              <a:rPr lang="fr-FR" sz="2800" dirty="0" smtClean="0">
                <a:latin typeface="Times New Roman" charset="0"/>
                <a:ea typeface="MS PMincho" charset="0"/>
              </a:rPr>
              <a:t>de l’imprimerie; déménagement de Novalis à Montréal; déménagement </a:t>
            </a:r>
            <a:r>
              <a:rPr lang="fr-FR" sz="2800" dirty="0" smtClean="0">
                <a:latin typeface="Times New Roman" charset="0"/>
                <a:ea typeface="MS PMincho" charset="0"/>
              </a:rPr>
              <a:t>du Droit au </a:t>
            </a:r>
            <a:r>
              <a:rPr lang="fr-FR" sz="2800" dirty="0" smtClean="0">
                <a:latin typeface="Times New Roman" charset="0"/>
                <a:ea typeface="MS PMincho" charset="0"/>
              </a:rPr>
              <a:t>47 </a:t>
            </a:r>
            <a:r>
              <a:rPr lang="fr-FR" sz="2800" dirty="0" smtClean="0">
                <a:latin typeface="Times New Roman" charset="0"/>
                <a:ea typeface="MS PMincho" charset="0"/>
              </a:rPr>
              <a:t>Clarence</a:t>
            </a:r>
          </a:p>
          <a:p>
            <a:r>
              <a:rPr lang="fr-FR" sz="2800" dirty="0" smtClean="0">
                <a:latin typeface="Times New Roman" charset="0"/>
                <a:ea typeface="MS PMincho" charset="0"/>
              </a:rPr>
              <a:t>Fermeture </a:t>
            </a:r>
            <a:r>
              <a:rPr lang="fr-FR" sz="2800" dirty="0" smtClean="0">
                <a:latin typeface="Times New Roman" charset="0"/>
                <a:ea typeface="MS PMincho" charset="0"/>
              </a:rPr>
              <a:t>des ateliers de composition et de montage (135 mises à pied); distribution motorisée et </a:t>
            </a:r>
            <a:r>
              <a:rPr lang="fr-FR" sz="2800" dirty="0" smtClean="0">
                <a:latin typeface="Times New Roman" charset="0"/>
                <a:ea typeface="MS PMincho" charset="0"/>
              </a:rPr>
              <a:t>partagée avec l’Ottawa Citizen</a:t>
            </a:r>
          </a:p>
          <a:p>
            <a:r>
              <a:rPr lang="fr-FR" sz="2800" dirty="0" smtClean="0">
                <a:latin typeface="Times New Roman" charset="0"/>
                <a:ea typeface="MS PMincho" charset="0"/>
              </a:rPr>
              <a:t>Mise </a:t>
            </a:r>
            <a:r>
              <a:rPr lang="fr-FR" sz="2800" dirty="0" smtClean="0">
                <a:latin typeface="Times New Roman" charset="0"/>
                <a:ea typeface="MS PMincho" charset="0"/>
              </a:rPr>
              <a:t>en page à </a:t>
            </a:r>
            <a:r>
              <a:rPr lang="fr-FR" sz="2800" dirty="0" smtClean="0">
                <a:latin typeface="Times New Roman" charset="0"/>
                <a:ea typeface="MS PMincho" charset="0"/>
              </a:rPr>
              <a:t>l’écran</a:t>
            </a:r>
          </a:p>
          <a:p>
            <a:r>
              <a:rPr lang="fr-FR" sz="2800" dirty="0" smtClean="0">
                <a:latin typeface="Times New Roman" charset="0"/>
                <a:ea typeface="MS PMincho" charset="0"/>
              </a:rPr>
              <a:t>1993</a:t>
            </a:r>
            <a:r>
              <a:rPr lang="fr-FR" sz="2800" dirty="0" smtClean="0">
                <a:latin typeface="Times New Roman" charset="0"/>
                <a:ea typeface="MS PMincho" charset="0"/>
              </a:rPr>
              <a:t>: contenu sur </a:t>
            </a:r>
            <a:r>
              <a:rPr lang="fr-FR" sz="2800" dirty="0" err="1" smtClean="0">
                <a:latin typeface="Times New Roman" charset="0"/>
                <a:ea typeface="MS PMincho" charset="0"/>
              </a:rPr>
              <a:t>Freenet</a:t>
            </a:r>
            <a:r>
              <a:rPr lang="fr-FR" sz="2800" dirty="0" smtClean="0">
                <a:latin typeface="Times New Roman" charset="0"/>
                <a:ea typeface="MS PMincho" charset="0"/>
              </a:rPr>
              <a:t>; 1996: site web</a:t>
            </a:r>
            <a:endParaRPr lang="fr-FR" sz="2800" dirty="0"/>
          </a:p>
        </p:txBody>
      </p:sp>
    </p:spTree>
    <p:extLst>
      <p:ext uri="{BB962C8B-B14F-4D97-AF65-F5344CB8AC3E}">
        <p14:creationId xmlns:p14="http://schemas.microsoft.com/office/powerpoint/2010/main" val="424053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9832" y="323453"/>
            <a:ext cx="8607425" cy="1080120"/>
          </a:xfrm>
        </p:spPr>
        <p:txBody>
          <a:bodyPr/>
          <a:lstStyle/>
          <a:p>
            <a:r>
              <a:rPr lang="fr-FR" dirty="0" err="1">
                <a:solidFill>
                  <a:srgbClr val="FF0000"/>
                </a:solidFill>
              </a:rPr>
              <a:t>LeDroit</a:t>
            </a:r>
            <a:r>
              <a:rPr lang="fr-FR" dirty="0">
                <a:solidFill>
                  <a:srgbClr val="FF0000"/>
                </a:solidFill>
              </a:rPr>
              <a:t> et l’avenir de la presse </a:t>
            </a:r>
            <a:r>
              <a:rPr lang="fr-FR" dirty="0" smtClean="0">
                <a:solidFill>
                  <a:srgbClr val="FF0000"/>
                </a:solidFill>
              </a:rPr>
              <a:t>écrite</a:t>
            </a:r>
            <a:br>
              <a:rPr lang="fr-FR" dirty="0" smtClean="0">
                <a:solidFill>
                  <a:srgbClr val="FF0000"/>
                </a:solidFill>
              </a:rPr>
            </a:br>
            <a:r>
              <a:rPr lang="fr-FR" dirty="0" smtClean="0">
                <a:solidFill>
                  <a:srgbClr val="FF0000"/>
                </a:solidFill>
              </a:rPr>
              <a:t>2010 …</a:t>
            </a:r>
            <a:endParaRPr lang="fr-FR" dirty="0">
              <a:solidFill>
                <a:srgbClr val="FF0000"/>
              </a:solidFill>
            </a:endParaRPr>
          </a:p>
        </p:txBody>
      </p:sp>
      <p:sp>
        <p:nvSpPr>
          <p:cNvPr id="3" name="Espace réservé du contenu 2"/>
          <p:cNvSpPr>
            <a:spLocks noGrp="1"/>
          </p:cNvSpPr>
          <p:nvPr>
            <p:ph idx="1"/>
          </p:nvPr>
        </p:nvSpPr>
        <p:spPr>
          <a:xfrm>
            <a:off x="719832" y="1547589"/>
            <a:ext cx="8607425" cy="5544616"/>
          </a:xfrm>
        </p:spPr>
        <p:txBody>
          <a:bodyPr/>
          <a:lstStyle/>
          <a:p>
            <a:pPr marL="996950" lvl="1" indent="-457200">
              <a:buFontTx/>
              <a:buChar char="-"/>
            </a:pPr>
            <a:r>
              <a:rPr lang="fr-FR" dirty="0" err="1" smtClean="0">
                <a:latin typeface="Times New Roman" charset="0"/>
                <a:ea typeface="MS PMincho" charset="0"/>
              </a:rPr>
              <a:t>LeDroit</a:t>
            </a:r>
            <a:r>
              <a:rPr lang="fr-FR" dirty="0" smtClean="0">
                <a:latin typeface="Times New Roman" charset="0"/>
                <a:ea typeface="MS PMincho" charset="0"/>
              </a:rPr>
              <a:t> fait partie du groupe </a:t>
            </a:r>
            <a:r>
              <a:rPr lang="fr-FR" dirty="0" err="1" smtClean="0">
                <a:latin typeface="Times New Roman" charset="0"/>
                <a:ea typeface="MS PMincho" charset="0"/>
              </a:rPr>
              <a:t>Gesca</a:t>
            </a:r>
            <a:r>
              <a:rPr lang="fr-FR" dirty="0" smtClean="0">
                <a:latin typeface="Times New Roman" charset="0"/>
                <a:ea typeface="MS PMincho" charset="0"/>
              </a:rPr>
              <a:t> - Power – 2001</a:t>
            </a:r>
          </a:p>
          <a:p>
            <a:pPr marL="996950" lvl="1" indent="-457200">
              <a:buFontTx/>
              <a:buChar char="-"/>
            </a:pPr>
            <a:r>
              <a:rPr lang="fr-FR" dirty="0" smtClean="0">
                <a:latin typeface="Times New Roman" charset="0"/>
                <a:ea typeface="MS PMincho" charset="0"/>
              </a:rPr>
              <a:t>Les quotidiens = entreprises d’information, générateurs de contenus</a:t>
            </a:r>
          </a:p>
          <a:p>
            <a:pPr marL="996950" lvl="1" indent="-457200">
              <a:buFontTx/>
              <a:buChar char="-"/>
            </a:pPr>
            <a:r>
              <a:rPr lang="fr-FR" dirty="0" smtClean="0">
                <a:latin typeface="Times New Roman" charset="0"/>
                <a:ea typeface="MS PMincho" charset="0"/>
              </a:rPr>
              <a:t>Multiplication des plateformes et des modes de diffusion: écrit, audio, vidéo </a:t>
            </a:r>
            <a:endParaRPr lang="fr-FR" dirty="0" smtClean="0">
              <a:latin typeface="Times New Roman" charset="0"/>
              <a:ea typeface="MS PMincho" charset="0"/>
            </a:endParaRPr>
          </a:p>
          <a:p>
            <a:pPr marL="996950" lvl="1" indent="-457200">
              <a:buFontTx/>
              <a:buChar char="-"/>
            </a:pPr>
            <a:r>
              <a:rPr lang="fr-FR" dirty="0" smtClean="0">
                <a:latin typeface="Times New Roman" charset="0"/>
                <a:ea typeface="MS PMincho" charset="0"/>
              </a:rPr>
              <a:t>Le papier est accessoire</a:t>
            </a:r>
            <a:endParaRPr lang="fr-FR" dirty="0" smtClean="0">
              <a:latin typeface="Times New Roman" charset="0"/>
              <a:ea typeface="MS PMincho" charset="0"/>
            </a:endParaRPr>
          </a:p>
          <a:p>
            <a:pPr marL="996950" lvl="1" indent="-457200">
              <a:buFontTx/>
              <a:buChar char="-"/>
            </a:pPr>
            <a:r>
              <a:rPr lang="fr-FR" dirty="0" smtClean="0">
                <a:latin typeface="Times New Roman" charset="0"/>
                <a:ea typeface="MS PMincho" charset="0"/>
              </a:rPr>
              <a:t>Modèle économique en mutation</a:t>
            </a:r>
          </a:p>
          <a:p>
            <a:pPr marL="996950" lvl="1" indent="-457200">
              <a:buFontTx/>
              <a:buChar char="-"/>
            </a:pPr>
            <a:r>
              <a:rPr lang="fr-FR" dirty="0" smtClean="0">
                <a:latin typeface="Times New Roman" charset="0"/>
                <a:ea typeface="MS PMincho" charset="0"/>
              </a:rPr>
              <a:t>Arrivée de la tablette tactile </a:t>
            </a:r>
            <a:r>
              <a:rPr lang="fr-FR" dirty="0" err="1" smtClean="0">
                <a:latin typeface="Times New Roman" charset="0"/>
                <a:ea typeface="MS PMincho" charset="0"/>
              </a:rPr>
              <a:t>iPad</a:t>
            </a:r>
            <a:r>
              <a:rPr lang="fr-FR" dirty="0" smtClean="0">
                <a:latin typeface="Times New Roman" charset="0"/>
                <a:ea typeface="MS PMincho" charset="0"/>
              </a:rPr>
              <a:t> = nouveau paradigme de l’information par sa forme, par sa diversité, par son potentiel, par sa flexibilité</a:t>
            </a:r>
          </a:p>
          <a:p>
            <a:pPr marL="996950" lvl="1" indent="-457200">
              <a:buFontTx/>
              <a:buChar char="-"/>
            </a:pPr>
            <a:r>
              <a:rPr lang="fr-FR" dirty="0" smtClean="0">
                <a:latin typeface="Times New Roman" charset="0"/>
                <a:ea typeface="MS PMincho" charset="0"/>
              </a:rPr>
              <a:t>Réseaux </a:t>
            </a:r>
            <a:r>
              <a:rPr lang="fr-FR" dirty="0" smtClean="0">
                <a:latin typeface="Times New Roman" charset="0"/>
                <a:ea typeface="MS PMincho" charset="0"/>
              </a:rPr>
              <a:t>sociaux; pulvérisation </a:t>
            </a:r>
            <a:r>
              <a:rPr lang="fr-FR" smtClean="0">
                <a:latin typeface="Times New Roman" charset="0"/>
                <a:ea typeface="MS PMincho" charset="0"/>
              </a:rPr>
              <a:t>de l’information</a:t>
            </a:r>
            <a:endParaRPr lang="fr-FR" dirty="0" smtClean="0">
              <a:latin typeface="Times New Roman" charset="0"/>
              <a:ea typeface="MS PMincho" charset="0"/>
            </a:endParaRPr>
          </a:p>
          <a:p>
            <a:pPr marL="996950" lvl="1" indent="-457200">
              <a:buFontTx/>
              <a:buChar char="-"/>
            </a:pPr>
            <a:endParaRPr lang="fr-FR" dirty="0" smtClean="0">
              <a:latin typeface="Times New Roman" charset="0"/>
              <a:ea typeface="MS PMincho" charset="0"/>
            </a:endParaRPr>
          </a:p>
        </p:txBody>
      </p:sp>
    </p:spTree>
    <p:extLst>
      <p:ext uri="{BB962C8B-B14F-4D97-AF65-F5344CB8AC3E}">
        <p14:creationId xmlns:p14="http://schemas.microsoft.com/office/powerpoint/2010/main" val="3862080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2163" y="107950"/>
            <a:ext cx="8607425" cy="703263"/>
          </a:xfrm>
        </p:spPr>
        <p:txBody>
          <a:bodyPr/>
          <a:lstStyle/>
          <a:p>
            <a:pPr eaLnBrk="1">
              <a:defRPr/>
            </a:pPr>
            <a:r>
              <a:rPr lang="fr-FR" dirty="0">
                <a:solidFill>
                  <a:srgbClr val="FF0000"/>
                </a:solidFill>
                <a:latin typeface="Times New Roman" charset="0"/>
                <a:ea typeface="MS PMincho" charset="0"/>
              </a:rPr>
              <a:t>Quelques </a:t>
            </a:r>
            <a:r>
              <a:rPr lang="fr-FR" dirty="0" err="1">
                <a:solidFill>
                  <a:srgbClr val="FF0000"/>
                </a:solidFill>
                <a:latin typeface="Times New Roman" charset="0"/>
                <a:ea typeface="MS PMincho" charset="0"/>
              </a:rPr>
              <a:t>co</a:t>
            </a:r>
            <a:r>
              <a:rPr lang="fr-FR" dirty="0">
                <a:solidFill>
                  <a:srgbClr val="FFFF00"/>
                </a:solidFill>
                <a:latin typeface="Times New Roman" charset="0"/>
                <a:ea typeface="MS PMincho" charset="0"/>
              </a:rPr>
              <a:t>(q)</a:t>
            </a:r>
            <a:r>
              <a:rPr lang="fr-FR" dirty="0" err="1">
                <a:solidFill>
                  <a:srgbClr val="FF0000"/>
                </a:solidFill>
                <a:latin typeface="Times New Roman" charset="0"/>
                <a:ea typeface="MS PMincho" charset="0"/>
              </a:rPr>
              <a:t>uilles</a:t>
            </a:r>
            <a:r>
              <a:rPr lang="fr-FR" dirty="0">
                <a:solidFill>
                  <a:srgbClr val="FF0000"/>
                </a:solidFill>
                <a:latin typeface="Times New Roman" charset="0"/>
                <a:ea typeface="MS PMincho" charset="0"/>
              </a:rPr>
              <a:t> célèbres</a:t>
            </a:r>
          </a:p>
        </p:txBody>
      </p:sp>
      <p:sp>
        <p:nvSpPr>
          <p:cNvPr id="3" name="Espace réservé du contenu 2"/>
          <p:cNvSpPr>
            <a:spLocks noGrp="1"/>
          </p:cNvSpPr>
          <p:nvPr>
            <p:ph idx="1"/>
          </p:nvPr>
        </p:nvSpPr>
        <p:spPr>
          <a:xfrm>
            <a:off x="360363" y="900113"/>
            <a:ext cx="9504362" cy="6480175"/>
          </a:xfrm>
        </p:spPr>
        <p:txBody>
          <a:bodyPr/>
          <a:lstStyle/>
          <a:p>
            <a:pPr eaLnBrk="1">
              <a:defRPr/>
            </a:pPr>
            <a:r>
              <a:rPr lang="fr-FR" dirty="0" smtClean="0">
                <a:latin typeface="Times New Roman" charset="0"/>
                <a:ea typeface="MS PMincho" charset="0"/>
              </a:rPr>
              <a:t>«</a:t>
            </a:r>
            <a:r>
              <a:rPr lang="fr-FR" dirty="0"/>
              <a:t>La victime s'est suicidée avant de mettre le </a:t>
            </a:r>
            <a:r>
              <a:rPr lang="fr-FR" dirty="0" smtClean="0"/>
              <a:t>feu</a:t>
            </a:r>
            <a:r>
              <a:rPr lang="fr-FR" dirty="0" smtClean="0">
                <a:solidFill>
                  <a:schemeClr val="bg1"/>
                </a:solidFill>
                <a:latin typeface="Times New Roman" charset="0"/>
                <a:ea typeface="MS PMincho" charset="0"/>
              </a:rPr>
              <a:t>»</a:t>
            </a:r>
            <a:endParaRPr lang="fr-FR" dirty="0">
              <a:solidFill>
                <a:schemeClr val="bg1"/>
              </a:solidFill>
              <a:latin typeface="Times New Roman" charset="0"/>
              <a:ea typeface="MS PMincho" charset="0"/>
            </a:endParaRPr>
          </a:p>
          <a:p>
            <a:pPr eaLnBrk="1">
              <a:defRPr/>
            </a:pPr>
            <a:r>
              <a:rPr lang="fr-FR" dirty="0">
                <a:solidFill>
                  <a:schemeClr val="bg1"/>
                </a:solidFill>
                <a:latin typeface="Times New Roman" charset="0"/>
                <a:ea typeface="MS PMincho" charset="0"/>
              </a:rPr>
              <a:t>«Le bras droit d'Aristide retrouvé à Toronto.»</a:t>
            </a:r>
          </a:p>
          <a:p>
            <a:pPr eaLnBrk="1">
              <a:defRPr/>
            </a:pPr>
            <a:r>
              <a:rPr lang="fr-FR" dirty="0">
                <a:solidFill>
                  <a:schemeClr val="bg1"/>
                </a:solidFill>
                <a:latin typeface="Times New Roman" charset="0"/>
                <a:ea typeface="MS PMincho" charset="0"/>
              </a:rPr>
              <a:t>«Téléphone: 30% de rabais pour les </a:t>
            </a:r>
            <a:r>
              <a:rPr lang="fr-FR" dirty="0" smtClean="0">
                <a:solidFill>
                  <a:schemeClr val="bg1"/>
                </a:solidFill>
                <a:latin typeface="Times New Roman" charset="0"/>
                <a:ea typeface="MS PMincho" charset="0"/>
              </a:rPr>
              <a:t>sourds»</a:t>
            </a:r>
            <a:endParaRPr lang="fr-FR" dirty="0">
              <a:solidFill>
                <a:schemeClr val="bg1"/>
              </a:solidFill>
              <a:latin typeface="Times New Roman" charset="0"/>
              <a:ea typeface="MS PMincho" charset="0"/>
            </a:endParaRPr>
          </a:p>
          <a:p>
            <a:pPr eaLnBrk="1">
              <a:defRPr/>
            </a:pPr>
            <a:r>
              <a:rPr lang="fr-FR" dirty="0" smtClean="0">
                <a:solidFill>
                  <a:schemeClr val="bg1"/>
                </a:solidFill>
                <a:latin typeface="Times New Roman" charset="0"/>
                <a:ea typeface="MS PMincho" charset="0"/>
              </a:rPr>
              <a:t>«Le menu </a:t>
            </a:r>
            <a:r>
              <a:rPr lang="fr-FR" dirty="0">
                <a:solidFill>
                  <a:schemeClr val="bg1"/>
                </a:solidFill>
                <a:latin typeface="Times New Roman" charset="0"/>
                <a:ea typeface="MS PMincho" charset="0"/>
              </a:rPr>
              <a:t>fretin de la francophonie </a:t>
            </a:r>
            <a:r>
              <a:rPr lang="fr-FR" dirty="0" smtClean="0">
                <a:solidFill>
                  <a:schemeClr val="bg1"/>
                </a:solidFill>
                <a:latin typeface="Times New Roman" charset="0"/>
                <a:ea typeface="MS PMincho" charset="0"/>
              </a:rPr>
              <a:t>ontarienne»</a:t>
            </a:r>
            <a:endParaRPr lang="fr-FR" dirty="0">
              <a:solidFill>
                <a:schemeClr val="bg1"/>
              </a:solidFill>
              <a:latin typeface="Times New Roman" charset="0"/>
              <a:ea typeface="MS PMincho" charset="0"/>
            </a:endParaRPr>
          </a:p>
          <a:p>
            <a:pPr eaLnBrk="1">
              <a:defRPr/>
            </a:pPr>
            <a:r>
              <a:rPr lang="fr-FR" dirty="0">
                <a:solidFill>
                  <a:schemeClr val="bg1"/>
                </a:solidFill>
                <a:latin typeface="Times New Roman" charset="0"/>
                <a:ea typeface="MS PMincho" charset="0"/>
              </a:rPr>
              <a:t>«</a:t>
            </a:r>
            <a:r>
              <a:rPr lang="fr-FR" dirty="0" err="1">
                <a:solidFill>
                  <a:schemeClr val="bg1"/>
                </a:solidFill>
                <a:latin typeface="Times New Roman" charset="0"/>
                <a:ea typeface="MS PMincho" charset="0"/>
              </a:rPr>
              <a:t>L'homme</a:t>
            </a:r>
            <a:r>
              <a:rPr lang="fr-FR" dirty="0">
                <a:solidFill>
                  <a:schemeClr val="bg1"/>
                </a:solidFill>
                <a:latin typeface="Times New Roman" charset="0"/>
                <a:ea typeface="MS PMincho" charset="0"/>
              </a:rPr>
              <a:t> qui parle plus vite que son nombre</a:t>
            </a:r>
            <a:r>
              <a:rPr lang="fr-FR" dirty="0" smtClean="0">
                <a:solidFill>
                  <a:schemeClr val="bg1"/>
                </a:solidFill>
                <a:latin typeface="Times New Roman" charset="0"/>
                <a:ea typeface="MS PMincho" charset="0"/>
              </a:rPr>
              <a:t>»</a:t>
            </a:r>
          </a:p>
          <a:p>
            <a:pPr eaLnBrk="1">
              <a:defRPr/>
            </a:pPr>
            <a:r>
              <a:rPr lang="fr-FR" dirty="0" smtClean="0"/>
              <a:t>Un </a:t>
            </a:r>
            <a:r>
              <a:rPr lang="fr-FR" dirty="0"/>
              <a:t>voleur menaçait le caissier avec un "trophée de chasse". </a:t>
            </a:r>
            <a:r>
              <a:rPr lang="fr-FR" i="1" dirty="0"/>
              <a:t>Les </a:t>
            </a:r>
            <a:r>
              <a:rPr lang="fr-FR" i="1" dirty="0" smtClean="0"/>
              <a:t>policiers </a:t>
            </a:r>
            <a:r>
              <a:rPr lang="fr-FR" i="1" dirty="0"/>
              <a:t>avaient </a:t>
            </a:r>
            <a:r>
              <a:rPr lang="fr-FR" i="1" dirty="0" smtClean="0"/>
              <a:t>indiqué au journaliste que </a:t>
            </a:r>
            <a:r>
              <a:rPr lang="fr-FR" i="1" dirty="0"/>
              <a:t>les malfaiteurs utilisaient un pied de biche</a:t>
            </a:r>
            <a:r>
              <a:rPr lang="fr-FR" i="1" dirty="0" smtClean="0"/>
              <a:t>.</a:t>
            </a:r>
          </a:p>
          <a:p>
            <a:pPr eaLnBrk="1">
              <a:defRPr/>
            </a:pPr>
            <a:r>
              <a:rPr lang="fr-FR" dirty="0"/>
              <a:t>«Un travailleur a fait une chute dans un trou profond de 3,5 mètres de hauteur»</a:t>
            </a:r>
            <a:endParaRPr lang="fr-FR" dirty="0">
              <a:solidFill>
                <a:schemeClr val="bg1"/>
              </a:solidFill>
              <a:latin typeface="Times New Roman"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2163" y="107950"/>
            <a:ext cx="8607425" cy="703263"/>
          </a:xfrm>
        </p:spPr>
        <p:txBody>
          <a:bodyPr/>
          <a:lstStyle/>
          <a:p>
            <a:pPr eaLnBrk="1">
              <a:defRPr/>
            </a:pPr>
            <a:r>
              <a:rPr lang="fr-FR">
                <a:solidFill>
                  <a:srgbClr val="FF0000"/>
                </a:solidFill>
                <a:latin typeface="Times New Roman" charset="0"/>
                <a:ea typeface="MS PMincho" charset="0"/>
              </a:rPr>
              <a:t>Quelques co</a:t>
            </a:r>
            <a:r>
              <a:rPr lang="fr-FR">
                <a:solidFill>
                  <a:srgbClr val="FFFF00"/>
                </a:solidFill>
                <a:latin typeface="Times New Roman" charset="0"/>
                <a:ea typeface="MS PMincho" charset="0"/>
              </a:rPr>
              <a:t>(q)</a:t>
            </a:r>
            <a:r>
              <a:rPr lang="fr-FR">
                <a:solidFill>
                  <a:srgbClr val="FF0000"/>
                </a:solidFill>
                <a:latin typeface="Times New Roman" charset="0"/>
                <a:ea typeface="MS PMincho" charset="0"/>
              </a:rPr>
              <a:t>uilles célèbres</a:t>
            </a:r>
          </a:p>
        </p:txBody>
      </p:sp>
      <p:sp>
        <p:nvSpPr>
          <p:cNvPr id="3" name="Espace réservé du contenu 2"/>
          <p:cNvSpPr>
            <a:spLocks noGrp="1"/>
          </p:cNvSpPr>
          <p:nvPr>
            <p:ph idx="1"/>
          </p:nvPr>
        </p:nvSpPr>
        <p:spPr>
          <a:xfrm>
            <a:off x="360363" y="900113"/>
            <a:ext cx="9504362" cy="6480175"/>
          </a:xfrm>
        </p:spPr>
        <p:txBody>
          <a:bodyPr/>
          <a:lstStyle/>
          <a:p>
            <a:pPr eaLnBrk="1">
              <a:defRPr/>
            </a:pPr>
            <a:r>
              <a:rPr lang="fr-FR" dirty="0"/>
              <a:t>"Trois rangs d'épais massés autour du </a:t>
            </a:r>
            <a:r>
              <a:rPr lang="fr-FR" dirty="0" smtClean="0"/>
              <a:t>rond»</a:t>
            </a:r>
          </a:p>
          <a:p>
            <a:pPr eaLnBrk="1">
              <a:defRPr/>
            </a:pPr>
            <a:r>
              <a:rPr lang="fr-FR" dirty="0" smtClean="0">
                <a:solidFill>
                  <a:schemeClr val="bg1"/>
                </a:solidFill>
                <a:latin typeface="Times New Roman" charset="0"/>
                <a:ea typeface="MS PMincho" charset="0"/>
              </a:rPr>
              <a:t>«</a:t>
            </a:r>
            <a:r>
              <a:rPr lang="fr-FR" dirty="0"/>
              <a:t>U</a:t>
            </a:r>
            <a:r>
              <a:rPr lang="fr-FR" dirty="0" smtClean="0"/>
              <a:t>n </a:t>
            </a:r>
            <a:r>
              <a:rPr lang="fr-FR" dirty="0"/>
              <a:t>«virage à 360 degrés</a:t>
            </a:r>
            <a:r>
              <a:rPr lang="fr-FR" dirty="0" smtClean="0"/>
              <a:t>»</a:t>
            </a:r>
          </a:p>
          <a:p>
            <a:pPr eaLnBrk="1">
              <a:defRPr/>
            </a:pPr>
            <a:r>
              <a:rPr lang="fr-FR" dirty="0" smtClean="0"/>
              <a:t>Course des médias au Festival </a:t>
            </a:r>
            <a:r>
              <a:rPr lang="fr-FR" dirty="0"/>
              <a:t>de </a:t>
            </a:r>
            <a:r>
              <a:rPr lang="fr-FR" dirty="0" smtClean="0"/>
              <a:t>la bicyclette de </a:t>
            </a:r>
            <a:r>
              <a:rPr lang="fr-FR" dirty="0"/>
              <a:t>Hull : "Les pédales de Radio-Canada </a:t>
            </a:r>
            <a:r>
              <a:rPr lang="fr-FR" dirty="0" smtClean="0"/>
              <a:t>triomphent encore »</a:t>
            </a:r>
          </a:p>
          <a:p>
            <a:pPr eaLnBrk="1">
              <a:defRPr/>
            </a:pPr>
            <a:r>
              <a:rPr lang="fr-FR" dirty="0"/>
              <a:t>G</a:t>
            </a:r>
            <a:r>
              <a:rPr lang="fr-FR" dirty="0" smtClean="0"/>
              <a:t>roupe </a:t>
            </a:r>
            <a:r>
              <a:rPr lang="fr-FR" dirty="0"/>
              <a:t>d'entraide pour hommes : «Les divorcés et séparés de l'Outaouais font bande à part</a:t>
            </a:r>
            <a:r>
              <a:rPr lang="fr-FR" dirty="0" smtClean="0"/>
              <a:t>»</a:t>
            </a:r>
          </a:p>
          <a:p>
            <a:pPr eaLnBrk="1">
              <a:defRPr/>
            </a:pPr>
            <a:endParaRPr lang="fr-FR" dirty="0">
              <a:solidFill>
                <a:schemeClr val="bg1"/>
              </a:solidFill>
              <a:latin typeface="Times New Roman" charset="0"/>
              <a:ea typeface="MS PMincho" charset="0"/>
            </a:endParaRPr>
          </a:p>
        </p:txBody>
      </p:sp>
    </p:spTree>
    <p:extLst>
      <p:ext uri="{BB962C8B-B14F-4D97-AF65-F5344CB8AC3E}">
        <p14:creationId xmlns:p14="http://schemas.microsoft.com/office/powerpoint/2010/main" val="1412395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719832" y="179437"/>
            <a:ext cx="8609012" cy="1080120"/>
          </a:xfrm>
        </p:spPr>
        <p:txBody>
          <a:bodyPr/>
          <a:lstStyle/>
          <a:p>
            <a:pPr eaLnBrk="1">
              <a:lnSpc>
                <a:spcPct val="96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fr-CA" sz="5400" dirty="0" smtClean="0">
                <a:solidFill>
                  <a:srgbClr val="FF0000"/>
                </a:solidFill>
                <a:latin typeface="Luxi Sans" charset="0"/>
                <a:ea typeface="MS PMincho" charset="0"/>
              </a:rPr>
              <a:t>«Notre Programme»</a:t>
            </a:r>
            <a:endParaRPr lang="fr-CA" sz="5400" dirty="0">
              <a:solidFill>
                <a:srgbClr val="FF0000"/>
              </a:solidFill>
              <a:latin typeface="Luxi Sans" charset="0"/>
              <a:ea typeface="MS PMincho" charset="0"/>
            </a:endParaRPr>
          </a:p>
        </p:txBody>
      </p:sp>
      <p:sp>
        <p:nvSpPr>
          <p:cNvPr id="13314" name="Rectangle 2"/>
          <p:cNvSpPr>
            <a:spLocks noGrp="1" noChangeArrowheads="1"/>
          </p:cNvSpPr>
          <p:nvPr>
            <p:ph type="body" idx="1"/>
          </p:nvPr>
        </p:nvSpPr>
        <p:spPr>
          <a:xfrm>
            <a:off x="791840" y="1547589"/>
            <a:ext cx="8609012" cy="5616624"/>
          </a:xfrm>
        </p:spPr>
        <p:txBody>
          <a:bodyPr/>
          <a:lstStyle/>
          <a:p>
            <a:pPr marL="107950" indent="0" eaLnBrk="1">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fr-FR" dirty="0">
                <a:effectLst/>
                <a:latin typeface="Times New Roman" charset="0"/>
                <a:ea typeface="MS PMincho" charset="0"/>
              </a:rPr>
              <a:t>«C’est avec le journal que, de nos jours, on renverse les gouvernements et que l’on consolide les empires. C’est par lui que l’on façonne l’opinion publique et que l’on sème dans le peuple les idées bonnes ou mauvaises. Le journal, c’est l’arme invincible des minorités ; il détruit les préjugés les plus enracinés, il donne de la cohésion aux efforts des faibles en groupant mieux leurs énergies ; il arrête les ambitions des despotes en dévoilant leurs intrigues.»</a:t>
            </a:r>
          </a:p>
          <a:p>
            <a:pPr marL="107950" indent="0" algn="r" eaLnBrk="1">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fr-FR" sz="2400" dirty="0">
                <a:solidFill>
                  <a:srgbClr val="FFFF00"/>
                </a:solidFill>
                <a:effectLst/>
                <a:latin typeface="Times New Roman" charset="0"/>
                <a:ea typeface="MS PMincho" charset="0"/>
              </a:rPr>
              <a:t>Premier éditorial du quotidien </a:t>
            </a:r>
            <a:r>
              <a:rPr lang="fr-FR" sz="2400" dirty="0" err="1">
                <a:solidFill>
                  <a:srgbClr val="FFFF00"/>
                </a:solidFill>
                <a:effectLst/>
                <a:latin typeface="Times New Roman" charset="0"/>
                <a:ea typeface="MS PMincho" charset="0"/>
              </a:rPr>
              <a:t>LeDroit</a:t>
            </a:r>
            <a:r>
              <a:rPr lang="fr-FR" sz="2400" dirty="0">
                <a:solidFill>
                  <a:srgbClr val="FFFF00"/>
                </a:solidFill>
                <a:effectLst/>
                <a:latin typeface="Times New Roman" charset="0"/>
                <a:ea typeface="MS PMincho" charset="0"/>
              </a:rPr>
              <a:t>, 27 mars </a:t>
            </a:r>
            <a:r>
              <a:rPr lang="fr-FR" sz="2400" dirty="0" smtClean="0">
                <a:solidFill>
                  <a:srgbClr val="FFFF00"/>
                </a:solidFill>
                <a:effectLst/>
                <a:latin typeface="Times New Roman" charset="0"/>
                <a:ea typeface="MS PMincho" charset="0"/>
              </a:rPr>
              <a:t>1913</a:t>
            </a:r>
            <a:endParaRPr lang="fr-FR" sz="2400" dirty="0">
              <a:solidFill>
                <a:srgbClr val="FFFF00"/>
              </a:solidFill>
              <a:effectLst/>
              <a:latin typeface="Times New Roman"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647700" y="2916238"/>
            <a:ext cx="8607425" cy="2519362"/>
          </a:xfrm>
        </p:spPr>
        <p:txBody>
          <a:bodyPr/>
          <a:lstStyle/>
          <a:p>
            <a:pPr eaLnBrk="1">
              <a:defRPr/>
            </a:pPr>
            <a:r>
              <a:rPr lang="fr-FR" sz="9600">
                <a:solidFill>
                  <a:srgbClr val="FFFF00"/>
                </a:solidFill>
                <a:latin typeface="Times New Roman" charset="0"/>
                <a:ea typeface="MS PMincho" charset="0"/>
              </a:rPr>
              <a:t>Merci!</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1363" y="250825"/>
            <a:ext cx="8607425" cy="792163"/>
          </a:xfrm>
        </p:spPr>
        <p:txBody>
          <a:bodyPr/>
          <a:lstStyle/>
          <a:p>
            <a:pPr eaLnBrk="1">
              <a:defRPr/>
            </a:pPr>
            <a:r>
              <a:rPr lang="fr-FR" sz="4800" dirty="0" smtClean="0">
                <a:solidFill>
                  <a:srgbClr val="FF0000"/>
                </a:solidFill>
                <a:latin typeface="Helvetica" charset="0"/>
                <a:ea typeface="MS PMincho" charset="0"/>
              </a:rPr>
              <a:t>Trois événements fondateurs</a:t>
            </a:r>
            <a:endParaRPr lang="fr-FR" sz="4800" dirty="0">
              <a:solidFill>
                <a:srgbClr val="FF0000"/>
              </a:solidFill>
              <a:latin typeface="Helvetica" charset="0"/>
              <a:ea typeface="MS PMincho" charset="0"/>
            </a:endParaRPr>
          </a:p>
        </p:txBody>
      </p:sp>
      <p:sp>
        <p:nvSpPr>
          <p:cNvPr id="3" name="Espace réservé du contenu 2"/>
          <p:cNvSpPr>
            <a:spLocks noGrp="1"/>
          </p:cNvSpPr>
          <p:nvPr>
            <p:ph idx="1"/>
          </p:nvPr>
        </p:nvSpPr>
        <p:spPr>
          <a:xfrm>
            <a:off x="719832" y="2051645"/>
            <a:ext cx="8620125" cy="3743944"/>
          </a:xfrm>
        </p:spPr>
        <p:txBody>
          <a:bodyPr/>
          <a:lstStyle/>
          <a:p>
            <a:pPr eaLnBrk="1">
              <a:defRPr/>
            </a:pPr>
            <a:r>
              <a:rPr lang="fr-FR" sz="4400" b="1" dirty="0" smtClean="0">
                <a:solidFill>
                  <a:schemeClr val="bg1"/>
                </a:solidFill>
                <a:latin typeface="Times New Roman" charset="0"/>
                <a:ea typeface="MS PMincho" charset="0"/>
              </a:rPr>
              <a:t>Association canadienne-française d’éducation de l’Ontario — 1910</a:t>
            </a:r>
          </a:p>
          <a:p>
            <a:pPr eaLnBrk="1">
              <a:defRPr/>
            </a:pPr>
            <a:r>
              <a:rPr lang="fr-FR" sz="4400" b="1" dirty="0" smtClean="0">
                <a:solidFill>
                  <a:schemeClr val="bg1"/>
                </a:solidFill>
                <a:latin typeface="Times New Roman" charset="0"/>
                <a:ea typeface="MS PMincho" charset="0"/>
              </a:rPr>
              <a:t>Règlement XVII — 1912</a:t>
            </a:r>
          </a:p>
          <a:p>
            <a:pPr eaLnBrk="1">
              <a:defRPr/>
            </a:pPr>
            <a:r>
              <a:rPr lang="fr-FR" sz="4400" b="1" dirty="0" smtClean="0">
                <a:solidFill>
                  <a:schemeClr val="bg1"/>
                </a:solidFill>
                <a:latin typeface="Times New Roman" charset="0"/>
                <a:ea typeface="MS PMincho" charset="0"/>
              </a:rPr>
              <a:t>Le Droit — 1913</a:t>
            </a:r>
          </a:p>
          <a:p>
            <a:pPr eaLnBrk="1">
              <a:defRPr/>
            </a:pPr>
            <a:endParaRPr lang="fr-FR" b="1" dirty="0" smtClean="0">
              <a:solidFill>
                <a:srgbClr val="FFFF00"/>
              </a:solidFill>
              <a:latin typeface="Times New Roman" charset="0"/>
              <a:ea typeface="MS PMincho" charset="0"/>
            </a:endParaRPr>
          </a:p>
          <a:p>
            <a:pPr marL="107950" indent="0" eaLnBrk="1">
              <a:buFont typeface="StarSymbol" charset="0"/>
              <a:buNone/>
              <a:defRPr/>
            </a:pPr>
            <a:endParaRPr lang="fr-FR" sz="4400" b="1" dirty="0" smtClean="0">
              <a:solidFill>
                <a:schemeClr val="bg1"/>
              </a:solidFill>
              <a:latin typeface="Times New Roman" charset="0"/>
              <a:ea typeface="MS PMincho" charset="0"/>
            </a:endParaRPr>
          </a:p>
          <a:p>
            <a:pPr marL="107950" indent="0" eaLnBrk="1">
              <a:buFont typeface="StarSymbol" charset="0"/>
              <a:buNone/>
              <a:defRPr/>
            </a:pPr>
            <a:endParaRPr lang="fr-FR" sz="4400" b="1" dirty="0" smtClean="0">
              <a:solidFill>
                <a:schemeClr val="bg1"/>
              </a:solidFill>
              <a:latin typeface="Times New Roman" charset="0"/>
              <a:ea typeface="MS PMincho" charset="0"/>
            </a:endParaRPr>
          </a:p>
          <a:p>
            <a:pPr marL="107950" indent="0" eaLnBrk="1">
              <a:buFont typeface="StarSymbol" charset="0"/>
              <a:buNone/>
              <a:defRPr/>
            </a:pPr>
            <a:r>
              <a:rPr lang="fr-FR" sz="4400" b="1" dirty="0" smtClean="0">
                <a:solidFill>
                  <a:schemeClr val="bg1"/>
                </a:solidFill>
                <a:latin typeface="Times New Roman" charset="0"/>
                <a:ea typeface="MS PMincho" charset="0"/>
              </a:rPr>
              <a:t> </a:t>
            </a:r>
            <a:endParaRPr lang="fr-FR" sz="4400" b="1" dirty="0">
              <a:solidFill>
                <a:schemeClr val="bg1"/>
              </a:solidFill>
              <a:latin typeface="Times New Roman" charset="0"/>
              <a:ea typeface="MS PMincho" charset="0"/>
            </a:endParaRPr>
          </a:p>
        </p:txBody>
      </p:sp>
    </p:spTree>
    <p:extLst>
      <p:ext uri="{BB962C8B-B14F-4D97-AF65-F5344CB8AC3E}">
        <p14:creationId xmlns:p14="http://schemas.microsoft.com/office/powerpoint/2010/main" val="32995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1363" y="250825"/>
            <a:ext cx="8607425" cy="792163"/>
          </a:xfrm>
        </p:spPr>
        <p:txBody>
          <a:bodyPr/>
          <a:lstStyle/>
          <a:p>
            <a:pPr eaLnBrk="1">
              <a:defRPr/>
            </a:pPr>
            <a:r>
              <a:rPr lang="fr-FR" sz="5400" dirty="0">
                <a:solidFill>
                  <a:srgbClr val="FF0000"/>
                </a:solidFill>
                <a:latin typeface="Helvetica" charset="0"/>
                <a:ea typeface="MS PMincho" charset="0"/>
              </a:rPr>
              <a:t>Q</a:t>
            </a:r>
            <a:r>
              <a:rPr lang="fr-FR" sz="5400" dirty="0" smtClean="0">
                <a:solidFill>
                  <a:srgbClr val="FF0000"/>
                </a:solidFill>
                <a:latin typeface="Helvetica" charset="0"/>
                <a:ea typeface="MS PMincho" charset="0"/>
              </a:rPr>
              <a:t>uelques principes …</a:t>
            </a:r>
            <a:endParaRPr lang="fr-FR" sz="5400" dirty="0">
              <a:solidFill>
                <a:srgbClr val="FF0000"/>
              </a:solidFill>
              <a:latin typeface="Helvetica" charset="0"/>
              <a:ea typeface="MS PMincho" charset="0"/>
            </a:endParaRPr>
          </a:p>
        </p:txBody>
      </p:sp>
      <p:sp>
        <p:nvSpPr>
          <p:cNvPr id="3" name="Espace réservé du contenu 2"/>
          <p:cNvSpPr>
            <a:spLocks noGrp="1"/>
          </p:cNvSpPr>
          <p:nvPr>
            <p:ph idx="1"/>
          </p:nvPr>
        </p:nvSpPr>
        <p:spPr>
          <a:xfrm>
            <a:off x="741363" y="1116013"/>
            <a:ext cx="8620125" cy="5976192"/>
          </a:xfrm>
        </p:spPr>
        <p:txBody>
          <a:bodyPr/>
          <a:lstStyle/>
          <a:p>
            <a:pPr eaLnBrk="1">
              <a:defRPr/>
            </a:pPr>
            <a:r>
              <a:rPr lang="fr-FR" sz="4400" b="1" dirty="0" smtClean="0">
                <a:solidFill>
                  <a:schemeClr val="bg1"/>
                </a:solidFill>
                <a:latin typeface="Times New Roman" charset="0"/>
                <a:ea typeface="MS PMincho" charset="0"/>
              </a:rPr>
              <a:t>Une </a:t>
            </a:r>
            <a:r>
              <a:rPr lang="fr-FR" sz="4400" b="1" dirty="0">
                <a:solidFill>
                  <a:schemeClr val="bg1"/>
                </a:solidFill>
                <a:latin typeface="Times New Roman" charset="0"/>
                <a:ea typeface="MS PMincho" charset="0"/>
              </a:rPr>
              <a:t>collectivité forte se bâtit sur s</a:t>
            </a:r>
            <a:r>
              <a:rPr lang="fr-FR" sz="4400" b="1" dirty="0" smtClean="0">
                <a:solidFill>
                  <a:schemeClr val="bg1"/>
                </a:solidFill>
                <a:latin typeface="Times New Roman" charset="0"/>
                <a:ea typeface="MS PMincho" charset="0"/>
              </a:rPr>
              <a:t>es institutions: </a:t>
            </a:r>
            <a:r>
              <a:rPr lang="fr-FR" b="1" dirty="0" smtClean="0">
                <a:solidFill>
                  <a:srgbClr val="FFFF00"/>
                </a:solidFill>
                <a:latin typeface="Times New Roman" charset="0"/>
                <a:ea typeface="MS PMincho" charset="0"/>
              </a:rPr>
              <a:t>ACFÉO</a:t>
            </a:r>
          </a:p>
          <a:p>
            <a:pPr eaLnBrk="1">
              <a:defRPr/>
            </a:pPr>
            <a:r>
              <a:rPr lang="fr-FR" sz="4400" b="1" dirty="0">
                <a:solidFill>
                  <a:schemeClr val="bg1"/>
                </a:solidFill>
                <a:latin typeface="Times New Roman" charset="0"/>
                <a:ea typeface="MS PMincho" charset="0"/>
              </a:rPr>
              <a:t>L’éducation, pierre d’assise d’une </a:t>
            </a:r>
            <a:r>
              <a:rPr lang="fr-FR" sz="4400" b="1" dirty="0" smtClean="0">
                <a:solidFill>
                  <a:schemeClr val="bg1"/>
                </a:solidFill>
                <a:latin typeface="Times New Roman" charset="0"/>
                <a:ea typeface="MS PMincho" charset="0"/>
              </a:rPr>
              <a:t>collectivité</a:t>
            </a:r>
            <a:endParaRPr lang="fr-FR" b="1" dirty="0" smtClean="0">
              <a:solidFill>
                <a:srgbClr val="FFFF00"/>
              </a:solidFill>
              <a:latin typeface="Times New Roman" charset="0"/>
              <a:ea typeface="MS PMincho" charset="0"/>
            </a:endParaRPr>
          </a:p>
          <a:p>
            <a:pPr eaLnBrk="1">
              <a:defRPr/>
            </a:pPr>
            <a:r>
              <a:rPr lang="fr-FR" sz="4400" b="1" dirty="0" smtClean="0">
                <a:solidFill>
                  <a:schemeClr val="bg1"/>
                </a:solidFill>
                <a:latin typeface="Times New Roman" charset="0"/>
                <a:ea typeface="MS PMincho" charset="0"/>
              </a:rPr>
              <a:t>Créer </a:t>
            </a:r>
            <a:r>
              <a:rPr lang="fr-FR" sz="4400" b="1" dirty="0">
                <a:solidFill>
                  <a:schemeClr val="bg1"/>
                </a:solidFill>
                <a:latin typeface="Times New Roman" charset="0"/>
                <a:ea typeface="MS PMincho" charset="0"/>
              </a:rPr>
              <a:t>des majorités, </a:t>
            </a:r>
            <a:r>
              <a:rPr lang="fr-FR" sz="4400" b="1" dirty="0" smtClean="0">
                <a:solidFill>
                  <a:schemeClr val="bg1"/>
                </a:solidFill>
                <a:latin typeface="Times New Roman" charset="0"/>
                <a:ea typeface="MS PMincho" charset="0"/>
              </a:rPr>
              <a:t>des </a:t>
            </a:r>
            <a:r>
              <a:rPr lang="fr-FR" sz="4400" b="1" dirty="0">
                <a:solidFill>
                  <a:schemeClr val="bg1"/>
                </a:solidFill>
                <a:latin typeface="Times New Roman" charset="0"/>
                <a:ea typeface="MS PMincho" charset="0"/>
              </a:rPr>
              <a:t>masses </a:t>
            </a:r>
            <a:r>
              <a:rPr lang="fr-FR" sz="4400" b="1" dirty="0" smtClean="0">
                <a:solidFill>
                  <a:schemeClr val="bg1"/>
                </a:solidFill>
                <a:latin typeface="Times New Roman" charset="0"/>
                <a:ea typeface="MS PMincho" charset="0"/>
              </a:rPr>
              <a:t>critiques</a:t>
            </a:r>
          </a:p>
          <a:p>
            <a:pPr eaLnBrk="1">
              <a:defRPr/>
            </a:pPr>
            <a:r>
              <a:rPr lang="fr-FR" sz="4400" b="1" dirty="0" smtClean="0">
                <a:solidFill>
                  <a:srgbClr val="FFFFFF"/>
                </a:solidFill>
                <a:latin typeface="Times New Roman" charset="0"/>
                <a:ea typeface="MS PMincho" charset="0"/>
              </a:rPr>
              <a:t>L’offre </a:t>
            </a:r>
            <a:r>
              <a:rPr lang="fr-FR" sz="4400" b="1" dirty="0">
                <a:solidFill>
                  <a:srgbClr val="FFFFFF"/>
                </a:solidFill>
                <a:latin typeface="Times New Roman" charset="0"/>
                <a:ea typeface="MS PMincho" charset="0"/>
              </a:rPr>
              <a:t>de services </a:t>
            </a:r>
            <a:r>
              <a:rPr lang="fr-FR" sz="4400" b="1" dirty="0" smtClean="0">
                <a:solidFill>
                  <a:srgbClr val="FFFFFF"/>
                </a:solidFill>
                <a:latin typeface="Times New Roman" charset="0"/>
                <a:ea typeface="MS PMincho" charset="0"/>
              </a:rPr>
              <a:t>stimule </a:t>
            </a:r>
            <a:r>
              <a:rPr lang="fr-FR" sz="4400" b="1" dirty="0">
                <a:solidFill>
                  <a:srgbClr val="FFFFFF"/>
                </a:solidFill>
                <a:latin typeface="Times New Roman" charset="0"/>
                <a:ea typeface="MS PMincho" charset="0"/>
              </a:rPr>
              <a:t>la </a:t>
            </a:r>
            <a:r>
              <a:rPr lang="fr-FR" sz="4400" b="1" dirty="0" smtClean="0">
                <a:solidFill>
                  <a:srgbClr val="FFFFFF"/>
                </a:solidFill>
                <a:latin typeface="Times New Roman" charset="0"/>
                <a:ea typeface="MS PMincho" charset="0"/>
              </a:rPr>
              <a:t>demande: </a:t>
            </a:r>
            <a:r>
              <a:rPr lang="fr-FR" b="1" dirty="0" smtClean="0">
                <a:solidFill>
                  <a:srgbClr val="FFFF00"/>
                </a:solidFill>
                <a:latin typeface="Times New Roman" charset="0"/>
                <a:ea typeface="MS PMincho" charset="0"/>
              </a:rPr>
              <a:t>Cité collégiale</a:t>
            </a:r>
          </a:p>
          <a:p>
            <a:pPr marL="107950" indent="0" eaLnBrk="1">
              <a:buFont typeface="StarSymbol" charset="0"/>
              <a:buNone/>
              <a:defRPr/>
            </a:pPr>
            <a:endParaRPr lang="fr-FR" sz="4400" b="1" dirty="0" smtClean="0">
              <a:solidFill>
                <a:schemeClr val="bg1"/>
              </a:solidFill>
              <a:latin typeface="Times New Roman" charset="0"/>
              <a:ea typeface="MS PMincho" charset="0"/>
            </a:endParaRPr>
          </a:p>
          <a:p>
            <a:pPr marL="107950" indent="0" eaLnBrk="1">
              <a:buFont typeface="StarSymbol" charset="0"/>
              <a:buNone/>
              <a:defRPr/>
            </a:pPr>
            <a:endParaRPr lang="fr-FR" sz="4400" b="1" dirty="0" smtClean="0">
              <a:solidFill>
                <a:schemeClr val="bg1"/>
              </a:solidFill>
              <a:latin typeface="Times New Roman" charset="0"/>
              <a:ea typeface="MS PMincho" charset="0"/>
            </a:endParaRPr>
          </a:p>
          <a:p>
            <a:pPr marL="107950" indent="0" eaLnBrk="1">
              <a:buFont typeface="StarSymbol" charset="0"/>
              <a:buNone/>
              <a:defRPr/>
            </a:pPr>
            <a:r>
              <a:rPr lang="fr-FR" sz="4400" b="1" dirty="0" smtClean="0">
                <a:solidFill>
                  <a:schemeClr val="bg1"/>
                </a:solidFill>
                <a:latin typeface="Times New Roman" charset="0"/>
                <a:ea typeface="MS PMincho" charset="0"/>
              </a:rPr>
              <a:t> </a:t>
            </a:r>
            <a:endParaRPr lang="fr-FR" sz="4400" b="1" dirty="0">
              <a:solidFill>
                <a:schemeClr val="bg1"/>
              </a:solidFill>
              <a:latin typeface="Times New Roman"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1363" y="250825"/>
            <a:ext cx="8607425" cy="720725"/>
          </a:xfrm>
        </p:spPr>
        <p:txBody>
          <a:bodyPr/>
          <a:lstStyle/>
          <a:p>
            <a:pPr eaLnBrk="1">
              <a:defRPr/>
            </a:pPr>
            <a:r>
              <a:rPr lang="fr-FR" sz="5400" dirty="0" smtClean="0">
                <a:solidFill>
                  <a:srgbClr val="FF0000"/>
                </a:solidFill>
                <a:latin typeface="Helvetica"/>
                <a:ea typeface="+mj-ea"/>
                <a:cs typeface="Helvetica"/>
              </a:rPr>
              <a:t>… quelques principes</a:t>
            </a:r>
            <a:endParaRPr lang="fr-FR" sz="5400" dirty="0">
              <a:solidFill>
                <a:srgbClr val="FF0000"/>
              </a:solidFill>
              <a:latin typeface="Helvetica"/>
              <a:ea typeface="+mj-ea"/>
              <a:cs typeface="Helvetica"/>
            </a:endParaRPr>
          </a:p>
        </p:txBody>
      </p:sp>
      <p:sp>
        <p:nvSpPr>
          <p:cNvPr id="3" name="Espace réservé du contenu 2"/>
          <p:cNvSpPr>
            <a:spLocks noGrp="1"/>
          </p:cNvSpPr>
          <p:nvPr>
            <p:ph idx="1"/>
          </p:nvPr>
        </p:nvSpPr>
        <p:spPr>
          <a:xfrm>
            <a:off x="741363" y="1116014"/>
            <a:ext cx="8620125" cy="3599928"/>
          </a:xfrm>
        </p:spPr>
        <p:txBody>
          <a:bodyPr/>
          <a:lstStyle/>
          <a:p>
            <a:pPr eaLnBrk="1"/>
            <a:r>
              <a:rPr lang="fr-FR" sz="4400" b="1" dirty="0">
                <a:solidFill>
                  <a:srgbClr val="FFFFFF"/>
                </a:solidFill>
                <a:latin typeface="Times New Roman" charset="0"/>
                <a:ea typeface="MS PMincho" charset="0"/>
              </a:rPr>
              <a:t>On s’affirme par de grandes </a:t>
            </a:r>
            <a:r>
              <a:rPr lang="fr-FR" sz="4400" b="1" dirty="0" smtClean="0">
                <a:solidFill>
                  <a:srgbClr val="FFFFFF"/>
                </a:solidFill>
                <a:latin typeface="Times New Roman" charset="0"/>
                <a:ea typeface="MS PMincho" charset="0"/>
              </a:rPr>
              <a:t>victoires; </a:t>
            </a:r>
            <a:r>
              <a:rPr lang="fr-FR" sz="4400" b="1" dirty="0">
                <a:solidFill>
                  <a:srgbClr val="FFFFFF"/>
                </a:solidFill>
                <a:latin typeface="Times New Roman" charset="0"/>
                <a:ea typeface="MS PMincho" charset="0"/>
              </a:rPr>
              <a:t>on recule par </a:t>
            </a:r>
            <a:r>
              <a:rPr lang="fr-FR" sz="4400" b="1" dirty="0" smtClean="0">
                <a:solidFill>
                  <a:srgbClr val="FFFFFF"/>
                </a:solidFill>
                <a:latin typeface="Times New Roman" charset="0"/>
                <a:ea typeface="MS PMincho" charset="0"/>
              </a:rPr>
              <a:t>les petites </a:t>
            </a:r>
            <a:r>
              <a:rPr lang="fr-FR" sz="4400" b="1" dirty="0">
                <a:solidFill>
                  <a:srgbClr val="FFFFFF"/>
                </a:solidFill>
                <a:latin typeface="Times New Roman" charset="0"/>
                <a:ea typeface="MS PMincho" charset="0"/>
              </a:rPr>
              <a:t>défaites </a:t>
            </a:r>
            <a:r>
              <a:rPr lang="fr-FR" sz="4400" b="1" dirty="0" smtClean="0">
                <a:solidFill>
                  <a:srgbClr val="FFFFFF"/>
                </a:solidFill>
                <a:latin typeface="Times New Roman" charset="0"/>
                <a:ea typeface="MS PMincho" charset="0"/>
              </a:rPr>
              <a:t>du quotidien</a:t>
            </a:r>
            <a:endParaRPr lang="fr-FR" sz="4400" b="1" dirty="0">
              <a:solidFill>
                <a:srgbClr val="FFFFFF"/>
              </a:solidFill>
              <a:latin typeface="Times New Roman" charset="0"/>
              <a:ea typeface="MS PMincho" charset="0"/>
            </a:endParaRPr>
          </a:p>
          <a:p>
            <a:pPr eaLnBrk="1"/>
            <a:r>
              <a:rPr lang="fr-FR" sz="4400" b="1" dirty="0" smtClean="0">
                <a:solidFill>
                  <a:srgbClr val="FFFFFF"/>
                </a:solidFill>
                <a:latin typeface="Times New Roman" charset="0"/>
                <a:ea typeface="MS PMincho" charset="0"/>
              </a:rPr>
              <a:t>La </a:t>
            </a:r>
            <a:r>
              <a:rPr lang="fr-FR" sz="4400" b="1" dirty="0">
                <a:solidFill>
                  <a:srgbClr val="FFFFFF"/>
                </a:solidFill>
                <a:latin typeface="Times New Roman" charset="0"/>
                <a:ea typeface="MS PMincho" charset="0"/>
              </a:rPr>
              <a:t>force des réseaux: </a:t>
            </a:r>
            <a:r>
              <a:rPr lang="fr-FR" b="1" dirty="0">
                <a:solidFill>
                  <a:srgbClr val="FFFF00"/>
                </a:solidFill>
                <a:latin typeface="Times New Roman" charset="0"/>
                <a:ea typeface="MS PMincho" charset="0"/>
              </a:rPr>
              <a:t>OJC, </a:t>
            </a:r>
            <a:r>
              <a:rPr lang="fr-FR" b="1" dirty="0" smtClean="0">
                <a:solidFill>
                  <a:srgbClr val="FFFF00"/>
                </a:solidFill>
                <a:latin typeface="Times New Roman" charset="0"/>
                <a:ea typeface="MS PMincho" charset="0"/>
              </a:rPr>
              <a:t>Richelieu</a:t>
            </a:r>
            <a:endParaRPr lang="fr-FR" sz="4400" b="1" dirty="0">
              <a:solidFill>
                <a:srgbClr val="FFFFFF"/>
              </a:solidFill>
              <a:latin typeface="Times New Roman"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15900" y="179388"/>
            <a:ext cx="9720263" cy="792162"/>
          </a:xfrm>
        </p:spPr>
        <p:txBody>
          <a:bodyPr/>
          <a:lstStyle/>
          <a:p>
            <a:pPr eaLnBrk="1">
              <a:lnSpc>
                <a:spcPct val="96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fr-CA" sz="5400" dirty="0" smtClean="0">
                <a:solidFill>
                  <a:srgbClr val="FF0000"/>
                </a:solidFill>
                <a:latin typeface="Luxi Sans" charset="0"/>
                <a:ea typeface="MS PMincho" charset="0"/>
              </a:rPr>
              <a:t>L’environnement </a:t>
            </a:r>
            <a:r>
              <a:rPr lang="fr-CA" sz="5400" dirty="0">
                <a:solidFill>
                  <a:srgbClr val="FF0000"/>
                </a:solidFill>
                <a:latin typeface="Luxi Sans" charset="0"/>
                <a:ea typeface="MS PMincho" charset="0"/>
              </a:rPr>
              <a:t>de </a:t>
            </a:r>
            <a:r>
              <a:rPr lang="fr-CA" sz="5400" dirty="0" smtClean="0">
                <a:solidFill>
                  <a:srgbClr val="FF0000"/>
                </a:solidFill>
                <a:latin typeface="Luxi Sans" charset="0"/>
                <a:ea typeface="MS PMincho" charset="0"/>
              </a:rPr>
              <a:t>1913 …</a:t>
            </a:r>
            <a:endParaRPr lang="fr-CA" sz="5400" dirty="0">
              <a:solidFill>
                <a:srgbClr val="FF0000"/>
              </a:solidFill>
              <a:latin typeface="Luxi Sans" charset="0"/>
              <a:ea typeface="MS PMincho" charset="0"/>
            </a:endParaRPr>
          </a:p>
        </p:txBody>
      </p:sp>
      <p:sp>
        <p:nvSpPr>
          <p:cNvPr id="6146" name="Rectangle 2"/>
          <p:cNvSpPr>
            <a:spLocks noGrp="1" noChangeArrowheads="1"/>
          </p:cNvSpPr>
          <p:nvPr>
            <p:ph type="body" idx="1"/>
          </p:nvPr>
        </p:nvSpPr>
        <p:spPr>
          <a:xfrm>
            <a:off x="741363" y="1475581"/>
            <a:ext cx="8907462" cy="5760244"/>
          </a:xfrm>
        </p:spPr>
        <p:txBody>
          <a:bodyPr/>
          <a:lstStyle/>
          <a:p>
            <a:pPr eaLnBrk="1">
              <a:tabLst>
                <a:tab pos="723900" algn="l"/>
                <a:tab pos="1447800" algn="l"/>
                <a:tab pos="2171700" algn="l"/>
                <a:tab pos="2895600" algn="l"/>
                <a:tab pos="3619500" algn="l"/>
                <a:tab pos="4343400" algn="l"/>
                <a:tab pos="5067300" algn="l"/>
                <a:tab pos="5791200" algn="l"/>
                <a:tab pos="6515100" algn="l"/>
                <a:tab pos="7239000" algn="l"/>
              </a:tabLst>
            </a:pPr>
            <a:r>
              <a:rPr lang="fr-CA" sz="3600" dirty="0">
                <a:solidFill>
                  <a:srgbClr val="FFFF00"/>
                </a:solidFill>
                <a:latin typeface="Luxi Sans" charset="0"/>
                <a:ea typeface="MS PMincho" charset="0"/>
              </a:rPr>
              <a:t>Influence de l’Église</a:t>
            </a:r>
          </a:p>
          <a:p>
            <a:pPr lvl="1" eaLnBrk="1">
              <a:tabLst>
                <a:tab pos="723900" algn="l"/>
                <a:tab pos="1447800" algn="l"/>
                <a:tab pos="2171700" algn="l"/>
                <a:tab pos="2895600" algn="l"/>
                <a:tab pos="3619500" algn="l"/>
                <a:tab pos="4343400" algn="l"/>
                <a:tab pos="5067300" algn="l"/>
                <a:tab pos="5791200" algn="l"/>
                <a:tab pos="6515100" algn="l"/>
                <a:tab pos="7239000" algn="l"/>
              </a:tabLst>
            </a:pPr>
            <a:r>
              <a:rPr lang="fr-CA" dirty="0">
                <a:latin typeface="Times New Roman" charset="0"/>
                <a:ea typeface="MS PMincho" charset="0"/>
              </a:rPr>
              <a:t>Doctrine sociale de l’Église: </a:t>
            </a:r>
            <a:r>
              <a:rPr lang="fr-CA" dirty="0" err="1">
                <a:latin typeface="Times New Roman" charset="0"/>
                <a:ea typeface="MS PMincho" charset="0"/>
              </a:rPr>
              <a:t>Rerum</a:t>
            </a:r>
            <a:r>
              <a:rPr lang="fr-CA" dirty="0">
                <a:latin typeface="Times New Roman" charset="0"/>
                <a:ea typeface="MS PMincho" charset="0"/>
              </a:rPr>
              <a:t> </a:t>
            </a:r>
            <a:r>
              <a:rPr lang="fr-CA" dirty="0" err="1">
                <a:latin typeface="Times New Roman" charset="0"/>
                <a:ea typeface="MS PMincho" charset="0"/>
              </a:rPr>
              <a:t>Novarum</a:t>
            </a:r>
            <a:r>
              <a:rPr lang="fr-CA" dirty="0">
                <a:latin typeface="Times New Roman" charset="0"/>
                <a:ea typeface="MS PMincho" charset="0"/>
              </a:rPr>
              <a:t> (</a:t>
            </a:r>
            <a:r>
              <a:rPr lang="fr-CA" dirty="0" smtClean="0">
                <a:latin typeface="Times New Roman" charset="0"/>
                <a:ea typeface="MS PMincho" charset="0"/>
              </a:rPr>
              <a:t>1891)</a:t>
            </a:r>
            <a:endParaRPr lang="fr-CA" dirty="0">
              <a:latin typeface="Times New Roman" charset="0"/>
              <a:ea typeface="MS PMincho" charset="0"/>
            </a:endParaRPr>
          </a:p>
          <a:p>
            <a:pPr eaLnBrk="1">
              <a:tabLst>
                <a:tab pos="723900" algn="l"/>
                <a:tab pos="1447800" algn="l"/>
                <a:tab pos="2171700" algn="l"/>
                <a:tab pos="2895600" algn="l"/>
                <a:tab pos="3619500" algn="l"/>
                <a:tab pos="4343400" algn="l"/>
                <a:tab pos="5067300" algn="l"/>
                <a:tab pos="5791200" algn="l"/>
                <a:tab pos="6515100" algn="l"/>
                <a:tab pos="7239000" algn="l"/>
              </a:tabLst>
            </a:pPr>
            <a:r>
              <a:rPr lang="fr-CA" sz="3600" dirty="0" smtClean="0">
                <a:solidFill>
                  <a:srgbClr val="FFFF00"/>
                </a:solidFill>
                <a:latin typeface="Luxi Sans" charset="0"/>
                <a:ea typeface="MS PMincho" charset="0"/>
              </a:rPr>
              <a:t>Association </a:t>
            </a:r>
            <a:r>
              <a:rPr lang="fr-CA" sz="3600" dirty="0">
                <a:solidFill>
                  <a:srgbClr val="FFFF00"/>
                </a:solidFill>
                <a:latin typeface="Luxi Sans" charset="0"/>
                <a:ea typeface="MS PMincho" charset="0"/>
              </a:rPr>
              <a:t>canadienne-française d’éducation de l’Ontario (ACFÉO) 1910</a:t>
            </a:r>
          </a:p>
          <a:p>
            <a:pPr lvl="1" eaLnBrk="1">
              <a:tabLst>
                <a:tab pos="723900" algn="l"/>
                <a:tab pos="1447800" algn="l"/>
                <a:tab pos="2171700" algn="l"/>
                <a:tab pos="2895600" algn="l"/>
                <a:tab pos="3619500" algn="l"/>
                <a:tab pos="4343400" algn="l"/>
                <a:tab pos="5067300" algn="l"/>
                <a:tab pos="5791200" algn="l"/>
                <a:tab pos="6515100" algn="l"/>
                <a:tab pos="7239000" algn="l"/>
              </a:tabLst>
            </a:pPr>
            <a:r>
              <a:rPr lang="fr-CA" dirty="0">
                <a:latin typeface="Times New Roman" charset="0"/>
                <a:ea typeface="MS PMincho" charset="0"/>
              </a:rPr>
              <a:t>Avancement général des Canadiens-français de l’Ontario</a:t>
            </a:r>
          </a:p>
          <a:p>
            <a:pPr lvl="1" eaLnBrk="1">
              <a:tabLst>
                <a:tab pos="723900" algn="l"/>
                <a:tab pos="1447800" algn="l"/>
                <a:tab pos="2171700" algn="l"/>
                <a:tab pos="2895600" algn="l"/>
                <a:tab pos="3619500" algn="l"/>
                <a:tab pos="4343400" algn="l"/>
                <a:tab pos="5067300" algn="l"/>
                <a:tab pos="5791200" algn="l"/>
                <a:tab pos="6515100" algn="l"/>
                <a:tab pos="7239000" algn="l"/>
              </a:tabLst>
            </a:pPr>
            <a:r>
              <a:rPr lang="fr-CA" dirty="0">
                <a:latin typeface="Times New Roman" charset="0"/>
                <a:ea typeface="MS PMincho" charset="0"/>
              </a:rPr>
              <a:t>Vigilante protection de tous leurs intérêts</a:t>
            </a:r>
          </a:p>
          <a:p>
            <a:pPr lvl="1" eaLnBrk="1">
              <a:tabLst>
                <a:tab pos="723900" algn="l"/>
                <a:tab pos="1447800" algn="l"/>
                <a:tab pos="2171700" algn="l"/>
                <a:tab pos="2895600" algn="l"/>
                <a:tab pos="3619500" algn="l"/>
                <a:tab pos="4343400" algn="l"/>
                <a:tab pos="5067300" algn="l"/>
                <a:tab pos="5791200" algn="l"/>
                <a:tab pos="6515100" algn="l"/>
                <a:tab pos="7239000" algn="l"/>
              </a:tabLst>
            </a:pPr>
            <a:r>
              <a:rPr lang="fr-CA" dirty="0">
                <a:latin typeface="Times New Roman" charset="0"/>
                <a:ea typeface="MS PMincho" charset="0"/>
              </a:rPr>
              <a:t>Juste revendication de leurs droits et privilèges</a:t>
            </a:r>
          </a:p>
          <a:p>
            <a:pPr lvl="1" eaLnBrk="1">
              <a:buFont typeface="Symbol" charset="0"/>
              <a:buNone/>
              <a:tabLst>
                <a:tab pos="723900" algn="l"/>
                <a:tab pos="1447800" algn="l"/>
                <a:tab pos="2171700" algn="l"/>
                <a:tab pos="2895600" algn="l"/>
                <a:tab pos="3619500" algn="l"/>
                <a:tab pos="4343400" algn="l"/>
                <a:tab pos="5067300" algn="l"/>
                <a:tab pos="5791200" algn="l"/>
                <a:tab pos="6515100" algn="l"/>
                <a:tab pos="7239000" algn="l"/>
              </a:tabLst>
            </a:pPr>
            <a:endParaRPr lang="fr-CA" dirty="0">
              <a:latin typeface="Times New Roman"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19138" y="250825"/>
            <a:ext cx="8609012" cy="920750"/>
          </a:xfrm>
        </p:spPr>
        <p:txBody>
          <a:bodyPr/>
          <a:lstStyle/>
          <a:p>
            <a:pPr eaLnBrk="1">
              <a:lnSpc>
                <a:spcPct val="96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fr-CA" sz="4800" dirty="0" smtClean="0">
                <a:solidFill>
                  <a:srgbClr val="FF0000"/>
                </a:solidFill>
                <a:latin typeface="Luxi Sans" charset="0"/>
                <a:ea typeface="MS PMincho" charset="0"/>
              </a:rPr>
              <a:t>… L’environnement </a:t>
            </a:r>
            <a:r>
              <a:rPr lang="fr-CA" sz="4800" dirty="0">
                <a:solidFill>
                  <a:srgbClr val="FF0000"/>
                </a:solidFill>
                <a:latin typeface="Luxi Sans" charset="0"/>
                <a:ea typeface="MS PMincho" charset="0"/>
              </a:rPr>
              <a:t>de 1913</a:t>
            </a:r>
          </a:p>
        </p:txBody>
      </p:sp>
      <p:sp>
        <p:nvSpPr>
          <p:cNvPr id="11266" name="Rectangle 2"/>
          <p:cNvSpPr>
            <a:spLocks noGrp="1" noChangeArrowheads="1"/>
          </p:cNvSpPr>
          <p:nvPr>
            <p:ph type="body" idx="1"/>
          </p:nvPr>
        </p:nvSpPr>
        <p:spPr>
          <a:xfrm>
            <a:off x="287338" y="1187450"/>
            <a:ext cx="9577387" cy="5976763"/>
          </a:xfrm>
        </p:spPr>
        <p:txBody>
          <a:bodyPr/>
          <a:lstStyle/>
          <a:p>
            <a:pPr eaLnBrk="1">
              <a:lnSpc>
                <a:spcPct val="9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fr-CA" sz="3600" dirty="0">
                <a:solidFill>
                  <a:srgbClr val="FFFF00"/>
                </a:solidFill>
                <a:latin typeface="Luxi Sans" charset="0"/>
                <a:ea typeface="MS PMincho" charset="0"/>
              </a:rPr>
              <a:t>Le Règlement XVII </a:t>
            </a:r>
            <a:r>
              <a:rPr lang="fr-CA" sz="3600" dirty="0" smtClean="0">
                <a:solidFill>
                  <a:srgbClr val="FFFF00"/>
                </a:solidFill>
                <a:latin typeface="Luxi Sans" charset="0"/>
                <a:ea typeface="MS PMincho" charset="0"/>
              </a:rPr>
              <a:t>- </a:t>
            </a:r>
            <a:r>
              <a:rPr lang="fr-CA" dirty="0" smtClean="0">
                <a:solidFill>
                  <a:srgbClr val="FFFF00"/>
                </a:solidFill>
                <a:latin typeface="Luxi Sans" charset="0"/>
                <a:ea typeface="MS PMincho" charset="0"/>
              </a:rPr>
              <a:t>1912</a:t>
            </a:r>
            <a:endParaRPr lang="fr-CA" dirty="0">
              <a:solidFill>
                <a:srgbClr val="FFFF00"/>
              </a:solidFill>
              <a:latin typeface="Luxi Sans" charset="0"/>
              <a:ea typeface="MS PMincho" charset="0"/>
            </a:endParaRPr>
          </a:p>
          <a:p>
            <a:pPr lvl="1" eaLnBrk="1">
              <a:lnSpc>
                <a:spcPct val="9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fr-FR" dirty="0">
                <a:latin typeface="Times New Roman" charset="0"/>
                <a:ea typeface="MS PMincho" charset="0"/>
              </a:rPr>
              <a:t>« interdire l’usage du français dans les écoles fréquentées par les élèves franco-ontariens et à faire de l’anglais la  seule langue d’enseignement»</a:t>
            </a:r>
          </a:p>
          <a:p>
            <a:pPr lvl="1" eaLnBrk="1">
              <a:lnSpc>
                <a:spcPct val="96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fr-FR" dirty="0">
                <a:latin typeface="Times New Roman" charset="0"/>
                <a:ea typeface="MS PMincho" charset="0"/>
              </a:rPr>
              <a:t>«limite l’enseignement en français et son usage comme langue de communication aux deux premières années du primaire»</a:t>
            </a:r>
          </a:p>
          <a:p>
            <a:pPr marL="576262" lvl="1" indent="0" eaLnBrk="1">
              <a:lnSpc>
                <a:spcPct val="96000"/>
              </a:lnSpc>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fr-FR" dirty="0">
              <a:latin typeface="Times New Roman" charset="0"/>
              <a:ea typeface="MS PMincho" charset="0"/>
            </a:endParaRPr>
          </a:p>
          <a:p>
            <a:pPr lvl="1" eaLnBrk="1">
              <a:lnSpc>
                <a:spcPct val="96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fr-FR" dirty="0">
              <a:latin typeface="Times New Roman" charset="0"/>
              <a:ea typeface="MS PMincho" charset="0"/>
            </a:endParaRPr>
          </a:p>
          <a:p>
            <a:pPr lvl="1" eaLnBrk="1">
              <a:lnSpc>
                <a:spcPct val="96000"/>
              </a:lnSpc>
              <a:buFont typeface="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fr-FR" dirty="0">
                <a:latin typeface="Times New Roman" charset="0"/>
                <a:ea typeface="MS PMincho" charset="0"/>
              </a:rPr>
              <a:t>	</a:t>
            </a:r>
          </a:p>
          <a:p>
            <a:pPr lvl="1" eaLnBrk="1">
              <a:lnSpc>
                <a:spcPct val="96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fr-CA" dirty="0">
              <a:solidFill>
                <a:srgbClr val="FFFF00"/>
              </a:solidFill>
              <a:latin typeface="Luxi Sans" charset="0"/>
              <a:ea typeface="MS PMincho" charset="0"/>
            </a:endParaRPr>
          </a:p>
          <a:p>
            <a:pPr eaLnBrk="1">
              <a:lnSpc>
                <a:spcPct val="96000"/>
              </a:lnSpc>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fr-CA" sz="3600" dirty="0">
              <a:solidFill>
                <a:srgbClr val="FFFF00"/>
              </a:solidFill>
              <a:latin typeface="Luxi Sans" charset="0"/>
              <a:ea typeface="MS PMincho"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76263" y="755650"/>
            <a:ext cx="9072562" cy="610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hangingPunct="0">
              <a:lnSpc>
                <a:spcPct val="93000"/>
              </a:lnSpc>
              <a:buClr>
                <a:srgbClr val="000000"/>
              </a:buClr>
              <a:buSzPct val="45000"/>
              <a:buFont typeface="StarSymbol" charset="0"/>
              <a:buNone/>
            </a:pPr>
            <a:r>
              <a:rPr lang="fr-FR" sz="3600" dirty="0">
                <a:solidFill>
                  <a:srgbClr val="FFFF00"/>
                </a:solidFill>
              </a:rPr>
              <a:t>« Nous, les Commissaires des </a:t>
            </a:r>
            <a:r>
              <a:rPr lang="fr-FR" sz="3600" dirty="0" smtClean="0">
                <a:solidFill>
                  <a:srgbClr val="FFFF00"/>
                </a:solidFill>
              </a:rPr>
              <a:t>Ecoles</a:t>
            </a:r>
          </a:p>
          <a:p>
            <a:pPr hangingPunct="0">
              <a:lnSpc>
                <a:spcPct val="93000"/>
              </a:lnSpc>
              <a:buClr>
                <a:srgbClr val="000000"/>
              </a:buClr>
              <a:buSzPct val="45000"/>
              <a:buFont typeface="StarSymbol" charset="0"/>
              <a:buNone/>
            </a:pPr>
            <a:r>
              <a:rPr lang="fr-FR" sz="3600" dirty="0" smtClean="0">
                <a:solidFill>
                  <a:srgbClr val="FFFF00"/>
                </a:solidFill>
              </a:rPr>
              <a:t> </a:t>
            </a:r>
            <a:r>
              <a:rPr lang="fr-FR" sz="3600" dirty="0">
                <a:solidFill>
                  <a:srgbClr val="FFFF00"/>
                </a:solidFill>
              </a:rPr>
              <a:t>Bilingue </a:t>
            </a:r>
            <a:r>
              <a:rPr lang="fr-FR" dirty="0">
                <a:solidFill>
                  <a:srgbClr val="FF0000"/>
                </a:solidFill>
              </a:rPr>
              <a:t>(sic) </a:t>
            </a:r>
            <a:r>
              <a:rPr lang="fr-FR" sz="3600" dirty="0">
                <a:solidFill>
                  <a:srgbClr val="FFFF00"/>
                </a:solidFill>
              </a:rPr>
              <a:t>d’Ontario, réunis en Congrès spécial, déclarons ouvertement ne jamais accepter la circulaire 17 et refusons en conséquence de signer aucun aucun </a:t>
            </a:r>
            <a:r>
              <a:rPr lang="fr-FR" dirty="0">
                <a:solidFill>
                  <a:srgbClr val="FF0000"/>
                </a:solidFill>
              </a:rPr>
              <a:t>(sic) </a:t>
            </a:r>
            <a:r>
              <a:rPr lang="fr-FR" sz="3600" dirty="0">
                <a:solidFill>
                  <a:srgbClr val="FFFF00"/>
                </a:solidFill>
              </a:rPr>
              <a:t>engagement quand à sa mise à exécution dans les écoles que nous représentons. »</a:t>
            </a:r>
          </a:p>
          <a:p>
            <a:pPr hangingPunct="0">
              <a:lnSpc>
                <a:spcPct val="93000"/>
              </a:lnSpc>
              <a:buClr>
                <a:srgbClr val="000000"/>
              </a:buClr>
              <a:buSzPct val="45000"/>
              <a:buFont typeface="StarSymbol" charset="0"/>
              <a:buNone/>
            </a:pPr>
            <a:endParaRPr lang="fr-FR" sz="3600" dirty="0">
              <a:solidFill>
                <a:srgbClr val="FFFF00"/>
              </a:solidFill>
            </a:endParaRPr>
          </a:p>
          <a:p>
            <a:pPr algn="r" hangingPunct="0">
              <a:lnSpc>
                <a:spcPct val="93000"/>
              </a:lnSpc>
              <a:buClr>
                <a:srgbClr val="000000"/>
              </a:buClr>
              <a:buSzPct val="45000"/>
              <a:buFont typeface="StarSymbol" charset="0"/>
              <a:buNone/>
            </a:pPr>
            <a:r>
              <a:rPr lang="fr-FR" sz="3600" dirty="0">
                <a:solidFill>
                  <a:srgbClr val="FFFF00"/>
                </a:solidFill>
              </a:rPr>
              <a:t>	</a:t>
            </a:r>
            <a:r>
              <a:rPr lang="fr-FR" dirty="0" smtClean="0">
                <a:solidFill>
                  <a:schemeClr val="bg1"/>
                </a:solidFill>
              </a:rPr>
              <a:t>Page une </a:t>
            </a:r>
            <a:r>
              <a:rPr lang="fr-FR" dirty="0">
                <a:solidFill>
                  <a:schemeClr val="bg1"/>
                </a:solidFill>
              </a:rPr>
              <a:t>de la première édition du Droit, 27 mars 1913</a:t>
            </a:r>
          </a:p>
          <a:p>
            <a:pPr hangingPunct="0">
              <a:lnSpc>
                <a:spcPct val="93000"/>
              </a:lnSpc>
              <a:buClr>
                <a:srgbClr val="000000"/>
              </a:buClr>
              <a:buSzPct val="45000"/>
              <a:buFont typeface="StarSymbol" charset="0"/>
              <a:buNone/>
            </a:pPr>
            <a:endParaRPr lang="fr-FR" sz="3600" dirty="0">
              <a:solidFill>
                <a:srgbClr val="FFFF00"/>
              </a:solidFill>
            </a:endParaRPr>
          </a:p>
          <a:p>
            <a:pPr hangingPunct="0">
              <a:lnSpc>
                <a:spcPct val="93000"/>
              </a:lnSpc>
              <a:buClr>
                <a:srgbClr val="000000"/>
              </a:buClr>
              <a:buSzPct val="45000"/>
              <a:buFont typeface="StarSymbol" charset="0"/>
              <a:buNone/>
            </a:pPr>
            <a:endParaRPr lang="fr-FR" sz="3600" dirty="0">
              <a:solidFill>
                <a:srgbClr val="FFFF00"/>
              </a:solidFill>
            </a:endParaRPr>
          </a:p>
          <a:p>
            <a:pPr hangingPunct="0">
              <a:lnSpc>
                <a:spcPct val="93000"/>
              </a:lnSpc>
              <a:buClr>
                <a:srgbClr val="000000"/>
              </a:buClr>
              <a:buSzPct val="45000"/>
              <a:buFont typeface="StarSymbol" charset="0"/>
              <a:buNone/>
            </a:pPr>
            <a:endParaRPr lang="fr-FR" dirty="0">
              <a:solidFill>
                <a:srgbClr val="FFFF0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80"/>
            </a:gs>
            <a:gs pos="100000">
              <a:srgbClr val="0047FF"/>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719138" y="179388"/>
            <a:ext cx="8607425" cy="720725"/>
          </a:xfrm>
        </p:spPr>
        <p:txBody>
          <a:bodyPr/>
          <a:lstStyle/>
          <a:p>
            <a:pPr eaLnBrk="1">
              <a:defRPr/>
            </a:pPr>
            <a:r>
              <a:rPr lang="fr-FR" dirty="0">
                <a:solidFill>
                  <a:srgbClr val="FF0000"/>
                </a:solidFill>
                <a:latin typeface="Times New Roman" charset="0"/>
                <a:ea typeface="MS PMincho" charset="0"/>
              </a:rPr>
              <a:t>Fondation du Droit …</a:t>
            </a:r>
          </a:p>
        </p:txBody>
      </p:sp>
      <p:sp>
        <p:nvSpPr>
          <p:cNvPr id="3" name="Espace réservé du contenu 2"/>
          <p:cNvSpPr>
            <a:spLocks noGrp="1"/>
          </p:cNvSpPr>
          <p:nvPr>
            <p:ph idx="1"/>
          </p:nvPr>
        </p:nvSpPr>
        <p:spPr>
          <a:xfrm>
            <a:off x="741363" y="827088"/>
            <a:ext cx="8607425" cy="6553200"/>
          </a:xfrm>
        </p:spPr>
        <p:txBody>
          <a:bodyPr/>
          <a:lstStyle/>
          <a:p>
            <a:pPr eaLnBrk="1"/>
            <a:r>
              <a:rPr lang="fr-FR" dirty="0">
                <a:latin typeface="Times New Roman" charset="0"/>
                <a:ea typeface="MS PMincho" charset="0"/>
              </a:rPr>
              <a:t>Motion en ce sens lors de la fondation de l’ACFÉO en 1910</a:t>
            </a:r>
          </a:p>
          <a:p>
            <a:pPr lvl="1" eaLnBrk="1"/>
            <a:r>
              <a:rPr lang="fr-FR" dirty="0">
                <a:solidFill>
                  <a:srgbClr val="FFFF00"/>
                </a:solidFill>
                <a:latin typeface="Times New Roman" charset="0"/>
                <a:ea typeface="MS PMincho" charset="0"/>
              </a:rPr>
              <a:t>«fonder un journal catholique et français, indépendant des partis politiques, qui serait l’organe officiel des Franco-Ontariens»</a:t>
            </a:r>
          </a:p>
          <a:p>
            <a:pPr eaLnBrk="1"/>
            <a:r>
              <a:rPr lang="fr-FR" dirty="0">
                <a:latin typeface="Times New Roman" charset="0"/>
                <a:ea typeface="MS PMincho" charset="0"/>
              </a:rPr>
              <a:t>Présentation du père Charles Charlebois «Les Canadiens français d’Ontario et la Presse» - juillet 1912</a:t>
            </a:r>
          </a:p>
          <a:p>
            <a:pPr eaLnBrk="1"/>
            <a:r>
              <a:rPr lang="fr-FR" dirty="0">
                <a:latin typeface="Times New Roman" charset="0"/>
                <a:ea typeface="MS PMincho" charset="0"/>
              </a:rPr>
              <a:t>Résolution:</a:t>
            </a:r>
          </a:p>
          <a:p>
            <a:pPr lvl="1" eaLnBrk="1"/>
            <a:r>
              <a:rPr lang="fr-FR" dirty="0">
                <a:solidFill>
                  <a:srgbClr val="FFFF00"/>
                </a:solidFill>
                <a:latin typeface="Times New Roman" charset="0"/>
                <a:ea typeface="MS PMincho" charset="0"/>
              </a:rPr>
              <a:t>«que le congrès s’en remette, pour l’étude de cet important projet (de journal), à nos compatriotes d’Ottawa où siège en permanence le conseil de l’Association d’éducation.»</a:t>
            </a:r>
            <a:endParaRPr lang="fr-FR" sz="3200" dirty="0">
              <a:solidFill>
                <a:srgbClr val="FFFF00"/>
              </a:solidFill>
              <a:latin typeface="Times New Roman" charset="0"/>
              <a:ea typeface="MS PMincho" charset="0"/>
            </a:endParaRPr>
          </a:p>
          <a:p>
            <a:pPr eaLnBrk="1"/>
            <a:endParaRPr lang="fr-FR" dirty="0">
              <a:latin typeface="Times New Roman" charset="0"/>
              <a:ea typeface="MS PMincho" charset="0"/>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ＭＳ Ｐ明朝"/>
        <a:cs typeface="ＭＳ Ｐ明朝"/>
      </a:majorFont>
      <a:minorFont>
        <a:latin typeface="Times New Roman"/>
        <a:ea typeface="ＭＳ Ｐ明朝"/>
        <a:cs typeface="ＭＳ Ｐ明朝"/>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defRPr kumimoji="0" lang="en-GB" sz="2400" b="0" i="0" u="none" strike="noStrike" cap="none" normalizeH="0" baseline="0">
            <a:ln>
              <a:noFill/>
            </a:ln>
            <a:effectLst/>
            <a:latin typeface="Times New Roman" charset="0"/>
            <a:ea typeface="ＭＳ Ｐゴシック" charset="0"/>
            <a:cs typeface="MS P 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45000"/>
          <a:buFont typeface="StarSymbol" charset="0"/>
          <a:buNone/>
          <a:tabLst/>
          <a:defRPr kumimoji="0" lang="en-GB" sz="2400" b="0" i="0" u="none" strike="noStrike" cap="none" normalizeH="0" baseline="0">
            <a:ln>
              <a:noFill/>
            </a:ln>
            <a:effectLst/>
            <a:latin typeface="Times New Roman" charset="0"/>
            <a:ea typeface="ＭＳ Ｐゴシック" charset="0"/>
            <a:cs typeface="MS P ゴシック" charset="0"/>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1327</TotalTime>
  <Words>867</Words>
  <Application>Microsoft Macintosh PowerPoint</Application>
  <PresentationFormat>Personnalisé</PresentationFormat>
  <Paragraphs>131</Paragraphs>
  <Slides>21</Slides>
  <Notes>4</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Modèle par défaut</vt:lpstr>
      <vt:lpstr>Le Droit   1913 - 2013</vt:lpstr>
      <vt:lpstr>«Notre Programme»</vt:lpstr>
      <vt:lpstr>Trois événements fondateurs</vt:lpstr>
      <vt:lpstr>Quelques principes …</vt:lpstr>
      <vt:lpstr>… quelques principes</vt:lpstr>
      <vt:lpstr>L’environnement de 1913 …</vt:lpstr>
      <vt:lpstr>… L’environnement de 1913</vt:lpstr>
      <vt:lpstr>Présentation PowerPoint</vt:lpstr>
      <vt:lpstr>Fondation du Droit …</vt:lpstr>
      <vt:lpstr>… Fondation du Droit</vt:lpstr>
      <vt:lpstr>Quelques jalons de l’histoire du Droit</vt:lpstr>
      <vt:lpstr>Quelques dates de l’histoire du Droit</vt:lpstr>
      <vt:lpstr>Quelques dates de l’histoire du Droit</vt:lpstr>
      <vt:lpstr>Quelques dates de l’histoire du Droit</vt:lpstr>
      <vt:lpstr>LeDroit et l’avenir de la presse écrite 1970</vt:lpstr>
      <vt:lpstr>LeDroit et l’avenir de la presse écrite  1990</vt:lpstr>
      <vt:lpstr>LeDroit et l’avenir de la presse écrite 2010 …</vt:lpstr>
      <vt:lpstr>Quelques co(q)uilles célèbres</vt:lpstr>
      <vt:lpstr>Quelques co(q)uilles célèbres</vt:lpstr>
      <vt:lpstr>Merci!</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CODELF Observatoire</dc:title>
  <dc:creator>Pierre Bergeron</dc:creator>
  <cp:lastModifiedBy>Pierre Bergeron</cp:lastModifiedBy>
  <cp:revision>80</cp:revision>
  <cp:lastPrinted>2013-03-01T02:06:31Z</cp:lastPrinted>
  <dcterms:modified xsi:type="dcterms:W3CDTF">2013-06-05T11:41:10Z</dcterms:modified>
</cp:coreProperties>
</file>