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tags/tag8.xml" ContentType="application/vnd.openxmlformats-officedocument.presentationml.tags+xml"/>
  <Override PartName="/ppt/slides/slide36.xml" ContentType="application/vnd.openxmlformats-officedocument.presentationml.slide+xml"/>
  <Override PartName="/ppt/slides/slide83.xml" ContentType="application/vnd.openxmlformats-officedocument.presentationml.slide+xml"/>
  <Override PartName="/ppt/slideLayouts/slideLayout4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diagrams/layout1.xml" ContentType="application/vnd.openxmlformats-officedocument.drawingml.diagramLayout+xml"/>
  <Override PartName="/ppt/slides/slide77.xml" ContentType="application/vnd.openxmlformats-officedocument.presentationml.slide+xml"/>
  <Override PartName="/ppt/slides/slide88.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Default Extension="emf" ContentType="image/x-emf"/>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tags/tag1.xml" ContentType="application/vnd.openxmlformats-officedocument.presentationml.tags+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tags/tag13.xml" ContentType="application/vnd.openxmlformats-officedocument.presentationml.tags+xml"/>
  <Override PartName="/ppt/slideMasters/slideMaster5.xml" ContentType="application/vnd.openxmlformats-officedocument.presentationml.slideMaster+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tags/tag6.xml" ContentType="application/vnd.openxmlformats-officedocument.presentationml.tags+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Default Extension="wmf" ContentType="image/x-wmf"/>
  <Override PartName="/ppt/tags/tag2.xml" ContentType="application/vnd.openxmlformats-officedocument.presentationml.tags+xml"/>
  <Override PartName="/ppt/notesSlides/notesSlide18.xml" ContentType="application/vnd.openxmlformats-officedocument.presentationml.notesSlide+xml"/>
  <Override PartName="/ppt/notesSlides/notesSlide36.xml" ContentType="application/vnd.openxmlformats-officedocument.presentationml.notesSlide+xml"/>
  <Default Extension="xls" ContentType="application/vnd.ms-exce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tags/tag14.xml" ContentType="application/vnd.openxmlformats-officedocument.presentationml.tags+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ags/tag10.xml" ContentType="application/vnd.openxmlformats-officedocument.presentationml.tags+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notesSlides/notesSlide1.xml" ContentType="application/vnd.openxmlformats-officedocument.presentationml.notesSlide+xml"/>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notesSlides/notesSlide19.xml" ContentType="application/vnd.openxmlformats-officedocument.presentationml.notesSlide+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tags/tag3.xml" ContentType="application/vnd.openxmlformats-officedocument.presentationml.tags+xml"/>
  <Override PartName="/ppt/diagrams/quickStyle1.xml" ContentType="application/vnd.openxmlformats-officedocument.drawingml.diagramStyle+xml"/>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tags/tag11.xml" ContentType="application/vnd.openxmlformats-officedocument.presentationml.tags+xml"/>
  <Override PartName="/ppt/diagrams/data1.xml" ContentType="application/vnd.openxmlformats-officedocument.drawingml.diagramData+xml"/>
  <Override PartName="/ppt/slides/slide29.xml" ContentType="application/vnd.openxmlformats-officedocument.presentationml.slide+xml"/>
  <Override PartName="/ppt/slides/slide76.xml" ContentType="application/vnd.openxmlformats-officedocument.presentationml.slide+xml"/>
  <Override PartName="/ppt/slideLayouts/slideLayout39.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ags/tag4.xml" ContentType="application/vnd.openxmlformats-officedocument.presentationml.tags+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notesSlides/notesSlide45.xml" ContentType="application/vnd.openxmlformats-officedocument.presentationml.notesSlide+xml"/>
  <Override PartName="/ppt/slides/slide32.xml" ContentType="application/vnd.openxmlformats-officedocument.presentationml.slide+xml"/>
  <Override PartName="/ppt/slideLayouts/slideLayout42.xml" ContentType="application/vnd.openxmlformats-officedocument.presentationml.slideLayout+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tags/tag12.xml" ContentType="application/vnd.openxmlformats-officedocument.presentationml.tags+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tags/tag9.xml" ContentType="application/vnd.openxmlformats-officedocument.presentationml.tags+xml"/>
  <Override PartName="/ppt/slides/slide48.xml" ContentType="application/vnd.openxmlformats-officedocument.presentationml.slide+xml"/>
  <Override PartName="/ppt/slides/slide95.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 id="2147483650" r:id="rId3"/>
    <p:sldMasterId id="2147483652" r:id="rId4"/>
    <p:sldMasterId id="2147483654" r:id="rId5"/>
  </p:sldMasterIdLst>
  <p:notesMasterIdLst>
    <p:notesMasterId r:id="rId114"/>
  </p:notesMasterIdLst>
  <p:sldIdLst>
    <p:sldId id="1009" r:id="rId6"/>
    <p:sldId id="1029" r:id="rId7"/>
    <p:sldId id="1030" r:id="rId8"/>
    <p:sldId id="1010" r:id="rId9"/>
    <p:sldId id="1011" r:id="rId10"/>
    <p:sldId id="1031" r:id="rId11"/>
    <p:sldId id="1020" r:id="rId12"/>
    <p:sldId id="1019" r:id="rId13"/>
    <p:sldId id="929" r:id="rId14"/>
    <p:sldId id="776" r:id="rId15"/>
    <p:sldId id="853" r:id="rId16"/>
    <p:sldId id="777" r:id="rId17"/>
    <p:sldId id="778" r:id="rId18"/>
    <p:sldId id="779" r:id="rId19"/>
    <p:sldId id="784" r:id="rId20"/>
    <p:sldId id="785" r:id="rId21"/>
    <p:sldId id="962" r:id="rId22"/>
    <p:sldId id="963" r:id="rId23"/>
    <p:sldId id="994" r:id="rId24"/>
    <p:sldId id="964" r:id="rId25"/>
    <p:sldId id="966" r:id="rId26"/>
    <p:sldId id="832" r:id="rId27"/>
    <p:sldId id="839" r:id="rId28"/>
    <p:sldId id="791" r:id="rId29"/>
    <p:sldId id="793" r:id="rId30"/>
    <p:sldId id="967" r:id="rId31"/>
    <p:sldId id="969" r:id="rId32"/>
    <p:sldId id="970" r:id="rId33"/>
    <p:sldId id="859" r:id="rId34"/>
    <p:sldId id="860" r:id="rId35"/>
    <p:sldId id="971" r:id="rId36"/>
    <p:sldId id="854" r:id="rId37"/>
    <p:sldId id="1014" r:id="rId38"/>
    <p:sldId id="818" r:id="rId39"/>
    <p:sldId id="819" r:id="rId40"/>
    <p:sldId id="806" r:id="rId41"/>
    <p:sldId id="807" r:id="rId42"/>
    <p:sldId id="808" r:id="rId43"/>
    <p:sldId id="915" r:id="rId44"/>
    <p:sldId id="809" r:id="rId45"/>
    <p:sldId id="812" r:id="rId46"/>
    <p:sldId id="813" r:id="rId47"/>
    <p:sldId id="814" r:id="rId48"/>
    <p:sldId id="873" r:id="rId49"/>
    <p:sldId id="850" r:id="rId50"/>
    <p:sldId id="851" r:id="rId51"/>
    <p:sldId id="999" r:id="rId52"/>
    <p:sldId id="815" r:id="rId53"/>
    <p:sldId id="988" r:id="rId54"/>
    <p:sldId id="1007" r:id="rId55"/>
    <p:sldId id="1008" r:id="rId56"/>
    <p:sldId id="1001" r:id="rId57"/>
    <p:sldId id="1002" r:id="rId58"/>
    <p:sldId id="1003" r:id="rId59"/>
    <p:sldId id="1004" r:id="rId60"/>
    <p:sldId id="1005" r:id="rId61"/>
    <p:sldId id="1006" r:id="rId62"/>
    <p:sldId id="855" r:id="rId63"/>
    <p:sldId id="842" r:id="rId64"/>
    <p:sldId id="823" r:id="rId65"/>
    <p:sldId id="822" r:id="rId66"/>
    <p:sldId id="824" r:id="rId67"/>
    <p:sldId id="944" r:id="rId68"/>
    <p:sldId id="947" r:id="rId69"/>
    <p:sldId id="948" r:id="rId70"/>
    <p:sldId id="1022" r:id="rId71"/>
    <p:sldId id="1023" r:id="rId72"/>
    <p:sldId id="1024" r:id="rId73"/>
    <p:sldId id="1025" r:id="rId74"/>
    <p:sldId id="945" r:id="rId75"/>
    <p:sldId id="949" r:id="rId76"/>
    <p:sldId id="845" r:id="rId77"/>
    <p:sldId id="899" r:id="rId78"/>
    <p:sldId id="1026" r:id="rId79"/>
    <p:sldId id="925" r:id="rId80"/>
    <p:sldId id="880" r:id="rId81"/>
    <p:sldId id="907" r:id="rId82"/>
    <p:sldId id="882" r:id="rId83"/>
    <p:sldId id="983" r:id="rId84"/>
    <p:sldId id="902" r:id="rId85"/>
    <p:sldId id="903" r:id="rId86"/>
    <p:sldId id="968" r:id="rId87"/>
    <p:sldId id="904" r:id="rId88"/>
    <p:sldId id="993" r:id="rId89"/>
    <p:sldId id="883" r:id="rId90"/>
    <p:sldId id="884" r:id="rId91"/>
    <p:sldId id="885" r:id="rId92"/>
    <p:sldId id="886" r:id="rId93"/>
    <p:sldId id="887" r:id="rId94"/>
    <p:sldId id="889" r:id="rId95"/>
    <p:sldId id="890" r:id="rId96"/>
    <p:sldId id="891" r:id="rId97"/>
    <p:sldId id="973" r:id="rId98"/>
    <p:sldId id="893" r:id="rId99"/>
    <p:sldId id="894" r:id="rId100"/>
    <p:sldId id="1027" r:id="rId101"/>
    <p:sldId id="869" r:id="rId102"/>
    <p:sldId id="979" r:id="rId103"/>
    <p:sldId id="980" r:id="rId104"/>
    <p:sldId id="1039" r:id="rId105"/>
    <p:sldId id="1041" r:id="rId106"/>
    <p:sldId id="1042" r:id="rId107"/>
    <p:sldId id="1032" r:id="rId108"/>
    <p:sldId id="1028" r:id="rId109"/>
    <p:sldId id="827" r:id="rId110"/>
    <p:sldId id="1000" r:id="rId111"/>
    <p:sldId id="828" r:id="rId112"/>
    <p:sldId id="852" r:id="rId113"/>
  </p:sldIdLst>
  <p:sldSz cx="9144000" cy="6858000" type="screen4x3"/>
  <p:notesSz cx="6858000" cy="9144000"/>
  <p:defaultTextStyle>
    <a:defPPr>
      <a:defRPr lang="en-GB"/>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0000FF"/>
    <a:srgbClr val="99FF33"/>
    <a:srgbClr val="FF66CC"/>
    <a:srgbClr val="DDDDDD"/>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horzBarState="maximized">
    <p:restoredLeft sz="21120" autoAdjust="0"/>
    <p:restoredTop sz="94660"/>
  </p:normalViewPr>
  <p:slideViewPr>
    <p:cSldViewPr>
      <p:cViewPr varScale="1">
        <p:scale>
          <a:sx n="77" d="100"/>
          <a:sy n="77" d="100"/>
        </p:scale>
        <p:origin x="-1020"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3814"/>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theme" Target="theme/theme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slide" Target="slides/slide97.xml"/><Relationship Id="rId110" Type="http://schemas.openxmlformats.org/officeDocument/2006/relationships/slide" Target="slides/slide105.xml"/><Relationship Id="rId115"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13" Type="http://schemas.openxmlformats.org/officeDocument/2006/relationships/slide" Target="slides/slide108.xml"/><Relationship Id="rId118"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slide" Target="slides/slide103.xml"/><Relationship Id="rId11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slide" Target="slides/slide106.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notesMaster" Target="notesMasters/notesMaster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B418DF-1DBB-4D74-B105-6FBFB7D2A5C1}" type="doc">
      <dgm:prSet loTypeId="urn:microsoft.com/office/officeart/2005/8/layout/process4" loCatId="list" qsTypeId="urn:microsoft.com/office/officeart/2005/8/quickstyle/simple1#1" qsCatId="simple" csTypeId="urn:microsoft.com/office/officeart/2005/8/colors/accent0_3" csCatId="mainScheme" phldr="1"/>
      <dgm:spPr/>
      <dgm:t>
        <a:bodyPr/>
        <a:lstStyle/>
        <a:p>
          <a:endParaRPr lang="en-US"/>
        </a:p>
      </dgm:t>
    </dgm:pt>
    <dgm:pt modelId="{BB6B5941-942D-4F74-860F-8180321108E8}">
      <dgm:prSet phldrT="[Text]" custT="1"/>
      <dgm:spPr>
        <a:solidFill>
          <a:srgbClr val="920000"/>
        </a:solidFill>
      </dgm:spPr>
      <dgm:t>
        <a:bodyPr anchor="t"/>
        <a:lstStyle/>
        <a:p>
          <a:r>
            <a:rPr lang="en-US" sz="2800" b="1" dirty="0" smtClean="0"/>
            <a:t>Psoriasis features associated with significantly higher risk for </a:t>
          </a:r>
          <a:r>
            <a:rPr lang="en-US" sz="2800" b="1" dirty="0" err="1" smtClean="0"/>
            <a:t>PsA</a:t>
          </a:r>
          <a:endParaRPr lang="en-US" sz="2800" b="1" dirty="0"/>
        </a:p>
      </dgm:t>
    </dgm:pt>
    <dgm:pt modelId="{A9A60A61-DE6A-4B79-8C01-DD0944A216D9}" type="parTrans" cxnId="{CF032E0A-4C8E-4CC9-9D6A-46DA50BF4F66}">
      <dgm:prSet/>
      <dgm:spPr/>
      <dgm:t>
        <a:bodyPr/>
        <a:lstStyle/>
        <a:p>
          <a:endParaRPr lang="en-US"/>
        </a:p>
      </dgm:t>
    </dgm:pt>
    <dgm:pt modelId="{502591DC-074A-48DB-8199-BF3DD971DABF}" type="sibTrans" cxnId="{CF032E0A-4C8E-4CC9-9D6A-46DA50BF4F66}">
      <dgm:prSet/>
      <dgm:spPr/>
      <dgm:t>
        <a:bodyPr/>
        <a:lstStyle/>
        <a:p>
          <a:endParaRPr lang="en-US"/>
        </a:p>
      </dgm:t>
    </dgm:pt>
    <dgm:pt modelId="{E39E3596-3B9E-4C91-A605-63F6B85C14B1}">
      <dgm:prSet phldrT="[Text]" custT="1"/>
      <dgm:spPr/>
      <dgm:t>
        <a:bodyPr/>
        <a:lstStyle/>
        <a:p>
          <a:pPr algn="ctr"/>
          <a:r>
            <a:rPr lang="en-US" sz="2800" b="1" dirty="0" smtClean="0"/>
            <a:t>Scalp lesions</a:t>
          </a:r>
        </a:p>
        <a:p>
          <a:pPr algn="ctr"/>
          <a:r>
            <a:rPr lang="en-US" sz="1800" b="1" dirty="0" smtClean="0"/>
            <a:t>HR 3.89</a:t>
          </a:r>
        </a:p>
        <a:p>
          <a:pPr algn="ctr"/>
          <a:r>
            <a:rPr lang="en-US" sz="1800" b="1" dirty="0" smtClean="0"/>
            <a:t> 95% CI 2.18 – 6.94</a:t>
          </a:r>
        </a:p>
      </dgm:t>
    </dgm:pt>
    <dgm:pt modelId="{7F3FC66D-4DCC-43A7-A436-136F4185EC4A}" type="parTrans" cxnId="{E321C503-8723-4EC4-8ADF-DADBFB9F2486}">
      <dgm:prSet/>
      <dgm:spPr/>
      <dgm:t>
        <a:bodyPr/>
        <a:lstStyle/>
        <a:p>
          <a:endParaRPr lang="en-US"/>
        </a:p>
      </dgm:t>
    </dgm:pt>
    <dgm:pt modelId="{54E8DB55-2854-4F67-8A1B-DAFB486CE21E}" type="sibTrans" cxnId="{E321C503-8723-4EC4-8ADF-DADBFB9F2486}">
      <dgm:prSet/>
      <dgm:spPr/>
      <dgm:t>
        <a:bodyPr/>
        <a:lstStyle/>
        <a:p>
          <a:endParaRPr lang="en-US"/>
        </a:p>
      </dgm:t>
    </dgm:pt>
    <dgm:pt modelId="{34331DF8-7998-4195-90CA-D472AEA18611}">
      <dgm:prSet phldrT="[Text]" custT="1"/>
      <dgm:spPr/>
      <dgm:t>
        <a:bodyPr/>
        <a:lstStyle/>
        <a:p>
          <a:pPr algn="ctr"/>
          <a:r>
            <a:rPr lang="en-US" sz="2800" b="1" dirty="0" smtClean="0"/>
            <a:t>Nail dystrophy</a:t>
          </a:r>
        </a:p>
        <a:p>
          <a:pPr algn="ctr"/>
          <a:r>
            <a:rPr lang="en-US" sz="1800" b="1" dirty="0" smtClean="0"/>
            <a:t>HR 2.93</a:t>
          </a:r>
        </a:p>
        <a:p>
          <a:pPr algn="ctr"/>
          <a:r>
            <a:rPr lang="en-US" sz="1800" b="1" dirty="0" smtClean="0"/>
            <a:t>95% CI 1.68 – 5.12</a:t>
          </a:r>
          <a:endParaRPr lang="en-US" sz="1800" b="1" dirty="0"/>
        </a:p>
      </dgm:t>
    </dgm:pt>
    <dgm:pt modelId="{8E638296-4D36-4581-9153-0FB4C03FED44}" type="parTrans" cxnId="{212129F1-A39E-4C70-938F-E796A9023BFA}">
      <dgm:prSet/>
      <dgm:spPr/>
      <dgm:t>
        <a:bodyPr/>
        <a:lstStyle/>
        <a:p>
          <a:endParaRPr lang="en-US"/>
        </a:p>
      </dgm:t>
    </dgm:pt>
    <dgm:pt modelId="{CFE54BEB-7B79-4890-99A5-8CA2F7817104}" type="sibTrans" cxnId="{212129F1-A39E-4C70-938F-E796A9023BFA}">
      <dgm:prSet/>
      <dgm:spPr/>
      <dgm:t>
        <a:bodyPr/>
        <a:lstStyle/>
        <a:p>
          <a:endParaRPr lang="en-US"/>
        </a:p>
      </dgm:t>
    </dgm:pt>
    <dgm:pt modelId="{20D7346C-3E49-463A-BD87-578F1EA7C09A}">
      <dgm:prSet phldrT="[Text]" custT="1"/>
      <dgm:spPr/>
      <dgm:t>
        <a:bodyPr/>
        <a:lstStyle/>
        <a:p>
          <a:pPr algn="ctr"/>
          <a:r>
            <a:rPr lang="en-US" sz="2800" b="1" dirty="0" err="1" smtClean="0"/>
            <a:t>Intergluteal</a:t>
          </a:r>
          <a:r>
            <a:rPr lang="en-US" sz="2800" b="1" dirty="0" smtClean="0"/>
            <a:t>/  </a:t>
          </a:r>
          <a:r>
            <a:rPr lang="en-US" sz="2800" b="1" dirty="0" err="1" smtClean="0"/>
            <a:t>perianal</a:t>
          </a:r>
          <a:r>
            <a:rPr lang="en-US" sz="2800" b="1" dirty="0" smtClean="0"/>
            <a:t> lesions	</a:t>
          </a:r>
        </a:p>
        <a:p>
          <a:pPr algn="ctr"/>
          <a:r>
            <a:rPr lang="en-US" sz="1800" b="1" dirty="0" smtClean="0"/>
            <a:t>HR 2.35</a:t>
          </a:r>
        </a:p>
        <a:p>
          <a:pPr algn="ctr"/>
          <a:r>
            <a:rPr lang="en-US" sz="1800" b="1" dirty="0" smtClean="0"/>
            <a:t> 95% CI 1.32 – 4.19</a:t>
          </a:r>
          <a:endParaRPr lang="en-US" sz="1800" b="1" dirty="0"/>
        </a:p>
      </dgm:t>
    </dgm:pt>
    <dgm:pt modelId="{079F7CB3-8311-4D1E-A43A-B7F24333DAD7}" type="parTrans" cxnId="{D4231FEC-84CE-4E22-9792-D28EA6E7C205}">
      <dgm:prSet/>
      <dgm:spPr/>
      <dgm:t>
        <a:bodyPr/>
        <a:lstStyle/>
        <a:p>
          <a:endParaRPr lang="en-US"/>
        </a:p>
      </dgm:t>
    </dgm:pt>
    <dgm:pt modelId="{D8DAF6AE-219A-4F20-8017-65366E2D9583}" type="sibTrans" cxnId="{D4231FEC-84CE-4E22-9792-D28EA6E7C205}">
      <dgm:prSet/>
      <dgm:spPr/>
      <dgm:t>
        <a:bodyPr/>
        <a:lstStyle/>
        <a:p>
          <a:endParaRPr lang="en-US"/>
        </a:p>
      </dgm:t>
    </dgm:pt>
    <dgm:pt modelId="{622B54A6-41F8-4877-8DE9-8FC8DA3E0998}" type="pres">
      <dgm:prSet presAssocID="{B8B418DF-1DBB-4D74-B105-6FBFB7D2A5C1}" presName="Name0" presStyleCnt="0">
        <dgm:presLayoutVars>
          <dgm:dir/>
          <dgm:animLvl val="lvl"/>
          <dgm:resizeHandles val="exact"/>
        </dgm:presLayoutVars>
      </dgm:prSet>
      <dgm:spPr/>
      <dgm:t>
        <a:bodyPr/>
        <a:lstStyle/>
        <a:p>
          <a:endParaRPr lang="en-US"/>
        </a:p>
      </dgm:t>
    </dgm:pt>
    <dgm:pt modelId="{8F52D4A3-F0A8-4C48-A04F-65E670839EBA}" type="pres">
      <dgm:prSet presAssocID="{BB6B5941-942D-4F74-860F-8180321108E8}" presName="boxAndChildren" presStyleCnt="0"/>
      <dgm:spPr/>
      <dgm:t>
        <a:bodyPr/>
        <a:lstStyle/>
        <a:p>
          <a:endParaRPr lang="en-US"/>
        </a:p>
      </dgm:t>
    </dgm:pt>
    <dgm:pt modelId="{8C104865-6D21-4386-9FDE-19112D7F6D06}" type="pres">
      <dgm:prSet presAssocID="{BB6B5941-942D-4F74-860F-8180321108E8}" presName="parentTextBox" presStyleLbl="node1" presStyleIdx="0" presStyleCnt="1"/>
      <dgm:spPr/>
      <dgm:t>
        <a:bodyPr/>
        <a:lstStyle/>
        <a:p>
          <a:endParaRPr lang="en-US"/>
        </a:p>
      </dgm:t>
    </dgm:pt>
    <dgm:pt modelId="{7D5F8E92-D686-42A1-8BA9-A89C483D590C}" type="pres">
      <dgm:prSet presAssocID="{BB6B5941-942D-4F74-860F-8180321108E8}" presName="entireBox" presStyleLbl="node1" presStyleIdx="0" presStyleCnt="1" custLinFactNeighborY="2141"/>
      <dgm:spPr/>
      <dgm:t>
        <a:bodyPr/>
        <a:lstStyle/>
        <a:p>
          <a:endParaRPr lang="en-US"/>
        </a:p>
      </dgm:t>
    </dgm:pt>
    <dgm:pt modelId="{7D2E56B9-E802-467F-8D62-9008BC2E4CB7}" type="pres">
      <dgm:prSet presAssocID="{BB6B5941-942D-4F74-860F-8180321108E8}" presName="descendantBox" presStyleCnt="0"/>
      <dgm:spPr/>
      <dgm:t>
        <a:bodyPr/>
        <a:lstStyle/>
        <a:p>
          <a:endParaRPr lang="en-US"/>
        </a:p>
      </dgm:t>
    </dgm:pt>
    <dgm:pt modelId="{F055D8E1-E91F-4E1A-A32E-575186F8FA19}" type="pres">
      <dgm:prSet presAssocID="{E39E3596-3B9E-4C91-A605-63F6B85C14B1}" presName="childTextBox" presStyleLbl="fgAccFollowNode1" presStyleIdx="0" presStyleCnt="3" custScaleY="137574" custLinFactNeighborX="-147" custLinFactNeighborY="-652">
        <dgm:presLayoutVars>
          <dgm:bulletEnabled val="1"/>
        </dgm:presLayoutVars>
      </dgm:prSet>
      <dgm:spPr/>
      <dgm:t>
        <a:bodyPr/>
        <a:lstStyle/>
        <a:p>
          <a:endParaRPr lang="en-US"/>
        </a:p>
      </dgm:t>
    </dgm:pt>
    <dgm:pt modelId="{BA5D6C6A-2B65-4A92-B93F-143F8D9DBD4B}" type="pres">
      <dgm:prSet presAssocID="{34331DF8-7998-4195-90CA-D472AEA18611}" presName="childTextBox" presStyleLbl="fgAccFollowNode1" presStyleIdx="1" presStyleCnt="3" custScaleY="137575">
        <dgm:presLayoutVars>
          <dgm:bulletEnabled val="1"/>
        </dgm:presLayoutVars>
      </dgm:prSet>
      <dgm:spPr/>
      <dgm:t>
        <a:bodyPr/>
        <a:lstStyle/>
        <a:p>
          <a:endParaRPr lang="en-US"/>
        </a:p>
      </dgm:t>
    </dgm:pt>
    <dgm:pt modelId="{12FA13A5-15DC-4F50-9119-EF607119178D}" type="pres">
      <dgm:prSet presAssocID="{20D7346C-3E49-463A-BD87-578F1EA7C09A}" presName="childTextBox" presStyleLbl="fgAccFollowNode1" presStyleIdx="2" presStyleCnt="3" custScaleY="137575">
        <dgm:presLayoutVars>
          <dgm:bulletEnabled val="1"/>
        </dgm:presLayoutVars>
      </dgm:prSet>
      <dgm:spPr/>
      <dgm:t>
        <a:bodyPr/>
        <a:lstStyle/>
        <a:p>
          <a:endParaRPr lang="en-US"/>
        </a:p>
      </dgm:t>
    </dgm:pt>
  </dgm:ptLst>
  <dgm:cxnLst>
    <dgm:cxn modelId="{C8B98B40-8010-48A2-B37A-3079610AD4DE}" type="presOf" srcId="{E39E3596-3B9E-4C91-A605-63F6B85C14B1}" destId="{F055D8E1-E91F-4E1A-A32E-575186F8FA19}" srcOrd="0" destOrd="0" presId="urn:microsoft.com/office/officeart/2005/8/layout/process4"/>
    <dgm:cxn modelId="{B55CAB65-EA63-4FF0-BBFA-B5BD152FEC99}" type="presOf" srcId="{BB6B5941-942D-4F74-860F-8180321108E8}" destId="{7D5F8E92-D686-42A1-8BA9-A89C483D590C}" srcOrd="1" destOrd="0" presId="urn:microsoft.com/office/officeart/2005/8/layout/process4"/>
    <dgm:cxn modelId="{E321C503-8723-4EC4-8ADF-DADBFB9F2486}" srcId="{BB6B5941-942D-4F74-860F-8180321108E8}" destId="{E39E3596-3B9E-4C91-A605-63F6B85C14B1}" srcOrd="0" destOrd="0" parTransId="{7F3FC66D-4DCC-43A7-A436-136F4185EC4A}" sibTransId="{54E8DB55-2854-4F67-8A1B-DAFB486CE21E}"/>
    <dgm:cxn modelId="{809F92F8-2E5C-4CB2-B97E-E3E404EA34F8}" type="presOf" srcId="{34331DF8-7998-4195-90CA-D472AEA18611}" destId="{BA5D6C6A-2B65-4A92-B93F-143F8D9DBD4B}" srcOrd="0" destOrd="0" presId="urn:microsoft.com/office/officeart/2005/8/layout/process4"/>
    <dgm:cxn modelId="{AECEE931-CD27-4020-9003-BF3BFE554F43}" type="presOf" srcId="{B8B418DF-1DBB-4D74-B105-6FBFB7D2A5C1}" destId="{622B54A6-41F8-4877-8DE9-8FC8DA3E0998}" srcOrd="0" destOrd="0" presId="urn:microsoft.com/office/officeart/2005/8/layout/process4"/>
    <dgm:cxn modelId="{212129F1-A39E-4C70-938F-E796A9023BFA}" srcId="{BB6B5941-942D-4F74-860F-8180321108E8}" destId="{34331DF8-7998-4195-90CA-D472AEA18611}" srcOrd="1" destOrd="0" parTransId="{8E638296-4D36-4581-9153-0FB4C03FED44}" sibTransId="{CFE54BEB-7B79-4890-99A5-8CA2F7817104}"/>
    <dgm:cxn modelId="{CF032E0A-4C8E-4CC9-9D6A-46DA50BF4F66}" srcId="{B8B418DF-1DBB-4D74-B105-6FBFB7D2A5C1}" destId="{BB6B5941-942D-4F74-860F-8180321108E8}" srcOrd="0" destOrd="0" parTransId="{A9A60A61-DE6A-4B79-8C01-DD0944A216D9}" sibTransId="{502591DC-074A-48DB-8199-BF3DD971DABF}"/>
    <dgm:cxn modelId="{58C4290B-895E-4974-B34E-F7FF6FF353FB}" type="presOf" srcId="{BB6B5941-942D-4F74-860F-8180321108E8}" destId="{8C104865-6D21-4386-9FDE-19112D7F6D06}" srcOrd="0" destOrd="0" presId="urn:microsoft.com/office/officeart/2005/8/layout/process4"/>
    <dgm:cxn modelId="{D4231FEC-84CE-4E22-9792-D28EA6E7C205}" srcId="{BB6B5941-942D-4F74-860F-8180321108E8}" destId="{20D7346C-3E49-463A-BD87-578F1EA7C09A}" srcOrd="2" destOrd="0" parTransId="{079F7CB3-8311-4D1E-A43A-B7F24333DAD7}" sibTransId="{D8DAF6AE-219A-4F20-8017-65366E2D9583}"/>
    <dgm:cxn modelId="{2CF9EA91-7764-48B8-AB64-EFD5E9734438}" type="presOf" srcId="{20D7346C-3E49-463A-BD87-578F1EA7C09A}" destId="{12FA13A5-15DC-4F50-9119-EF607119178D}" srcOrd="0" destOrd="0" presId="urn:microsoft.com/office/officeart/2005/8/layout/process4"/>
    <dgm:cxn modelId="{552B4172-C1B6-4BEC-AE67-F84293195428}" type="presParOf" srcId="{622B54A6-41F8-4877-8DE9-8FC8DA3E0998}" destId="{8F52D4A3-F0A8-4C48-A04F-65E670839EBA}" srcOrd="0" destOrd="0" presId="urn:microsoft.com/office/officeart/2005/8/layout/process4"/>
    <dgm:cxn modelId="{EA257F28-8E17-4F7C-837B-4447F996D63F}" type="presParOf" srcId="{8F52D4A3-F0A8-4C48-A04F-65E670839EBA}" destId="{8C104865-6D21-4386-9FDE-19112D7F6D06}" srcOrd="0" destOrd="0" presId="urn:microsoft.com/office/officeart/2005/8/layout/process4"/>
    <dgm:cxn modelId="{47372BD1-38F0-4EB7-BE0A-1D008A5FF35C}" type="presParOf" srcId="{8F52D4A3-F0A8-4C48-A04F-65E670839EBA}" destId="{7D5F8E92-D686-42A1-8BA9-A89C483D590C}" srcOrd="1" destOrd="0" presId="urn:microsoft.com/office/officeart/2005/8/layout/process4"/>
    <dgm:cxn modelId="{15E10D16-DBAB-42A6-98E5-F93FABFBCBF6}" type="presParOf" srcId="{8F52D4A3-F0A8-4C48-A04F-65E670839EBA}" destId="{7D2E56B9-E802-467F-8D62-9008BC2E4CB7}" srcOrd="2" destOrd="0" presId="urn:microsoft.com/office/officeart/2005/8/layout/process4"/>
    <dgm:cxn modelId="{13F343CD-9A42-41EC-A9F8-2B62D138A2AF}" type="presParOf" srcId="{7D2E56B9-E802-467F-8D62-9008BC2E4CB7}" destId="{F055D8E1-E91F-4E1A-A32E-575186F8FA19}" srcOrd="0" destOrd="0" presId="urn:microsoft.com/office/officeart/2005/8/layout/process4"/>
    <dgm:cxn modelId="{2BF8A606-E53D-41BC-9801-099E41A583D2}" type="presParOf" srcId="{7D2E56B9-E802-467F-8D62-9008BC2E4CB7}" destId="{BA5D6C6A-2B65-4A92-B93F-143F8D9DBD4B}" srcOrd="1" destOrd="0" presId="urn:microsoft.com/office/officeart/2005/8/layout/process4"/>
    <dgm:cxn modelId="{49CED1EA-606A-4EE3-93F1-4A83557B6FB6}" type="presParOf" srcId="{7D2E56B9-E802-467F-8D62-9008BC2E4CB7}" destId="{12FA13A5-15DC-4F50-9119-EF607119178D}" srcOrd="2" destOrd="0" presId="urn:microsoft.com/office/officeart/2005/8/layout/process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D5F8E92-D686-42A1-8BA9-A89C483D590C}">
      <dsp:nvSpPr>
        <dsp:cNvPr id="0" name=""/>
        <dsp:cNvSpPr/>
      </dsp:nvSpPr>
      <dsp:spPr>
        <a:xfrm>
          <a:off x="0" y="69352"/>
          <a:ext cx="7666521" cy="3220907"/>
        </a:xfrm>
        <a:prstGeom prst="rect">
          <a:avLst/>
        </a:prstGeom>
        <a:solidFill>
          <a:srgbClr val="920000"/>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t" anchorCtr="0">
          <a:noAutofit/>
        </a:bodyPr>
        <a:lstStyle/>
        <a:p>
          <a:pPr lvl="0" algn="ctr" defTabSz="1244600">
            <a:lnSpc>
              <a:spcPct val="90000"/>
            </a:lnSpc>
            <a:spcBef>
              <a:spcPct val="0"/>
            </a:spcBef>
            <a:spcAft>
              <a:spcPct val="35000"/>
            </a:spcAft>
          </a:pPr>
          <a:r>
            <a:rPr lang="en-US" sz="2800" b="1" kern="1200" dirty="0" smtClean="0"/>
            <a:t>Psoriasis features associated with significantly higher risk for </a:t>
          </a:r>
          <a:r>
            <a:rPr lang="en-US" sz="2800" b="1" kern="1200" dirty="0" err="1" smtClean="0"/>
            <a:t>PsA</a:t>
          </a:r>
          <a:endParaRPr lang="en-US" sz="2800" b="1" kern="1200" dirty="0"/>
        </a:p>
      </dsp:txBody>
      <dsp:txXfrm>
        <a:off x="0" y="69352"/>
        <a:ext cx="7666521" cy="1739290"/>
      </dsp:txXfrm>
    </dsp:sp>
    <dsp:sp modelId="{F055D8E1-E91F-4E1A-A32E-575186F8FA19}">
      <dsp:nvSpPr>
        <dsp:cNvPr id="0" name=""/>
        <dsp:cNvSpPr/>
      </dsp:nvSpPr>
      <dsp:spPr>
        <a:xfrm>
          <a:off x="0" y="1387253"/>
          <a:ext cx="2553011" cy="2038320"/>
        </a:xfrm>
        <a:prstGeom prst="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35560" rIns="199136" bIns="35560" numCol="1" spcCol="1270" anchor="ctr" anchorCtr="0">
          <a:noAutofit/>
        </a:bodyPr>
        <a:lstStyle/>
        <a:p>
          <a:pPr lvl="0" algn="ctr" defTabSz="1244600">
            <a:lnSpc>
              <a:spcPct val="90000"/>
            </a:lnSpc>
            <a:spcBef>
              <a:spcPct val="0"/>
            </a:spcBef>
            <a:spcAft>
              <a:spcPct val="35000"/>
            </a:spcAft>
          </a:pPr>
          <a:r>
            <a:rPr lang="en-US" sz="2800" b="1" kern="1200" dirty="0" smtClean="0"/>
            <a:t>Scalp lesions</a:t>
          </a:r>
        </a:p>
        <a:p>
          <a:pPr lvl="0" algn="ctr" defTabSz="1244600">
            <a:lnSpc>
              <a:spcPct val="90000"/>
            </a:lnSpc>
            <a:spcBef>
              <a:spcPct val="0"/>
            </a:spcBef>
            <a:spcAft>
              <a:spcPct val="35000"/>
            </a:spcAft>
          </a:pPr>
          <a:r>
            <a:rPr lang="en-US" sz="1800" b="1" kern="1200" dirty="0" smtClean="0"/>
            <a:t>HR 3.89</a:t>
          </a:r>
        </a:p>
        <a:p>
          <a:pPr lvl="0" algn="ctr" defTabSz="1244600">
            <a:lnSpc>
              <a:spcPct val="90000"/>
            </a:lnSpc>
            <a:spcBef>
              <a:spcPct val="0"/>
            </a:spcBef>
            <a:spcAft>
              <a:spcPct val="35000"/>
            </a:spcAft>
          </a:pPr>
          <a:r>
            <a:rPr lang="en-US" sz="1800" b="1" kern="1200" dirty="0" smtClean="0"/>
            <a:t> 95% CI 2.18 – 6.94</a:t>
          </a:r>
        </a:p>
      </dsp:txBody>
      <dsp:txXfrm>
        <a:off x="0" y="1387253"/>
        <a:ext cx="2553011" cy="2038320"/>
      </dsp:txXfrm>
    </dsp:sp>
    <dsp:sp modelId="{BA5D6C6A-2B65-4A92-B93F-143F8D9DBD4B}">
      <dsp:nvSpPr>
        <dsp:cNvPr id="0" name=""/>
        <dsp:cNvSpPr/>
      </dsp:nvSpPr>
      <dsp:spPr>
        <a:xfrm>
          <a:off x="2556754" y="1396906"/>
          <a:ext cx="2553011" cy="2038335"/>
        </a:xfrm>
        <a:prstGeom prst="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35560" rIns="199136" bIns="35560" numCol="1" spcCol="1270" anchor="ctr" anchorCtr="0">
          <a:noAutofit/>
        </a:bodyPr>
        <a:lstStyle/>
        <a:p>
          <a:pPr lvl="0" algn="ctr" defTabSz="1244600">
            <a:lnSpc>
              <a:spcPct val="90000"/>
            </a:lnSpc>
            <a:spcBef>
              <a:spcPct val="0"/>
            </a:spcBef>
            <a:spcAft>
              <a:spcPct val="35000"/>
            </a:spcAft>
          </a:pPr>
          <a:r>
            <a:rPr lang="en-US" sz="2800" b="1" kern="1200" dirty="0" smtClean="0"/>
            <a:t>Nail dystrophy</a:t>
          </a:r>
        </a:p>
        <a:p>
          <a:pPr lvl="0" algn="ctr" defTabSz="1244600">
            <a:lnSpc>
              <a:spcPct val="90000"/>
            </a:lnSpc>
            <a:spcBef>
              <a:spcPct val="0"/>
            </a:spcBef>
            <a:spcAft>
              <a:spcPct val="35000"/>
            </a:spcAft>
          </a:pPr>
          <a:r>
            <a:rPr lang="en-US" sz="1800" b="1" kern="1200" dirty="0" smtClean="0"/>
            <a:t>HR 2.93</a:t>
          </a:r>
        </a:p>
        <a:p>
          <a:pPr lvl="0" algn="ctr" defTabSz="1244600">
            <a:lnSpc>
              <a:spcPct val="90000"/>
            </a:lnSpc>
            <a:spcBef>
              <a:spcPct val="0"/>
            </a:spcBef>
            <a:spcAft>
              <a:spcPct val="35000"/>
            </a:spcAft>
          </a:pPr>
          <a:r>
            <a:rPr lang="en-US" sz="1800" b="1" kern="1200" dirty="0" smtClean="0"/>
            <a:t>95% CI 1.68 – 5.12</a:t>
          </a:r>
          <a:endParaRPr lang="en-US" sz="1800" b="1" kern="1200" dirty="0"/>
        </a:p>
      </dsp:txBody>
      <dsp:txXfrm>
        <a:off x="2556754" y="1396906"/>
        <a:ext cx="2553011" cy="2038335"/>
      </dsp:txXfrm>
    </dsp:sp>
    <dsp:sp modelId="{12FA13A5-15DC-4F50-9119-EF607119178D}">
      <dsp:nvSpPr>
        <dsp:cNvPr id="0" name=""/>
        <dsp:cNvSpPr/>
      </dsp:nvSpPr>
      <dsp:spPr>
        <a:xfrm>
          <a:off x="5109766" y="1396906"/>
          <a:ext cx="2553011" cy="2038335"/>
        </a:xfrm>
        <a:prstGeom prst="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35560" rIns="199136" bIns="35560" numCol="1" spcCol="1270" anchor="ctr" anchorCtr="0">
          <a:noAutofit/>
        </a:bodyPr>
        <a:lstStyle/>
        <a:p>
          <a:pPr lvl="0" algn="ctr" defTabSz="1244600">
            <a:lnSpc>
              <a:spcPct val="90000"/>
            </a:lnSpc>
            <a:spcBef>
              <a:spcPct val="0"/>
            </a:spcBef>
            <a:spcAft>
              <a:spcPct val="35000"/>
            </a:spcAft>
          </a:pPr>
          <a:r>
            <a:rPr lang="en-US" sz="2800" b="1" kern="1200" dirty="0" err="1" smtClean="0"/>
            <a:t>Intergluteal</a:t>
          </a:r>
          <a:r>
            <a:rPr lang="en-US" sz="2800" b="1" kern="1200" dirty="0" smtClean="0"/>
            <a:t>/  </a:t>
          </a:r>
          <a:r>
            <a:rPr lang="en-US" sz="2800" b="1" kern="1200" dirty="0" err="1" smtClean="0"/>
            <a:t>perianal</a:t>
          </a:r>
          <a:r>
            <a:rPr lang="en-US" sz="2800" b="1" kern="1200" dirty="0" smtClean="0"/>
            <a:t> lesions	</a:t>
          </a:r>
        </a:p>
        <a:p>
          <a:pPr lvl="0" algn="ctr" defTabSz="1244600">
            <a:lnSpc>
              <a:spcPct val="90000"/>
            </a:lnSpc>
            <a:spcBef>
              <a:spcPct val="0"/>
            </a:spcBef>
            <a:spcAft>
              <a:spcPct val="35000"/>
            </a:spcAft>
          </a:pPr>
          <a:r>
            <a:rPr lang="en-US" sz="1800" b="1" kern="1200" dirty="0" smtClean="0"/>
            <a:t>HR 2.35</a:t>
          </a:r>
        </a:p>
        <a:p>
          <a:pPr lvl="0" algn="ctr" defTabSz="1244600">
            <a:lnSpc>
              <a:spcPct val="90000"/>
            </a:lnSpc>
            <a:spcBef>
              <a:spcPct val="0"/>
            </a:spcBef>
            <a:spcAft>
              <a:spcPct val="35000"/>
            </a:spcAft>
          </a:pPr>
          <a:r>
            <a:rPr lang="en-US" sz="1800" b="1" kern="1200" dirty="0" smtClean="0"/>
            <a:t> 95% CI 1.32 – 4.19</a:t>
          </a:r>
          <a:endParaRPr lang="en-US" sz="1800" b="1" kern="1200" dirty="0"/>
        </a:p>
      </dsp:txBody>
      <dsp:txXfrm>
        <a:off x="5109766" y="1396906"/>
        <a:ext cx="2553011" cy="2038335"/>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1.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image" Target="../media/image125.png"/></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47.emf"/><Relationship Id="rId1" Type="http://schemas.openxmlformats.org/officeDocument/2006/relationships/image" Target="../media/image14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48.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4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GB"/>
          </a:p>
        </p:txBody>
      </p:sp>
      <p:sp>
        <p:nvSpPr>
          <p:cNvPr id="8601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GB"/>
          </a:p>
        </p:txBody>
      </p:sp>
      <p:sp>
        <p:nvSpPr>
          <p:cNvPr id="512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8602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8602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GB"/>
          </a:p>
        </p:txBody>
      </p:sp>
      <p:sp>
        <p:nvSpPr>
          <p:cNvPr id="8602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C4C17670-0DA0-4306-A00D-9CFE6B312898}"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p:spPr>
        <p:txBody>
          <a:bodyPr/>
          <a:lstStyle/>
          <a:p>
            <a:fld id="{BC7600EF-DF47-4BDE-BC2E-2092C424CBB1}" type="slidenum">
              <a:rPr lang="en-GB" smtClean="0"/>
              <a:pPr/>
              <a:t>12</a:t>
            </a:fld>
            <a:endParaRPr lang="en-GB" smtClean="0"/>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p:spPr>
        <p:txBody>
          <a:bodyPr/>
          <a:lstStyle/>
          <a:p>
            <a:pPr eaLnBrk="1" hangingPunct="1"/>
            <a:r>
              <a:rPr lang="en-US" smtClean="0"/>
              <a:t>So what has imaging in PsA told us so far about it’s pathogenesis? </a:t>
            </a:r>
          </a:p>
          <a:p>
            <a:pPr eaLnBrk="1" hangingPunct="1"/>
            <a:r>
              <a:rPr lang="en-US" smtClean="0"/>
              <a:t>The traditional model suggests that T cell directed autoimmunity against a common skin and synovial antigen is responsible for inflammation. However, such an antigen has not been defined</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0753" name="Rectangle 2"/>
          <p:cNvSpPr>
            <a:spLocks noGrp="1" noRot="1" noChangeAspect="1" noChangeArrowheads="1" noTextEdit="1"/>
          </p:cNvSpPr>
          <p:nvPr>
            <p:ph type="sldImg"/>
          </p:nvPr>
        </p:nvSpPr>
        <p:spPr>
          <a:ln/>
        </p:spPr>
      </p:sp>
      <p:sp>
        <p:nvSpPr>
          <p:cNvPr id="970754" name="Rectangle 3"/>
          <p:cNvSpPr>
            <a:spLocks noGrp="1" noChangeArrowheads="1"/>
          </p:cNvSpPr>
          <p:nvPr>
            <p:ph type="body" idx="1"/>
          </p:nvPr>
        </p:nvSpPr>
        <p:spPr>
          <a:xfrm>
            <a:off x="685800" y="4343400"/>
            <a:ext cx="5486400" cy="4114800"/>
          </a:xfrm>
          <a:noFill/>
          <a:ln/>
        </p:spPr>
        <p:txBody>
          <a:bodyPr/>
          <a:lstStyle/>
          <a:p>
            <a:r>
              <a:rPr lang="en-GB" smtClean="0"/>
              <a:t>It has also been reported  that HLA-B27 is related to severity of osteitis in the axial and peripheral skeleton</a:t>
            </a:r>
          </a:p>
          <a:p>
            <a:endParaRPr lang="en-GB" smtClean="0"/>
          </a:p>
          <a:p>
            <a:r>
              <a:rPr lang="en-GB" smtClean="0"/>
              <a:t>The genral feeling amongst clinicians is that more severe osteitis ismore predicitive of future radiographic damage  but this has not previously been repoted/proven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72802" name="Text Box 2"/>
          <p:cNvSpPr txBox="1">
            <a:spLocks noChangeArrowheads="1"/>
          </p:cNvSpPr>
          <p:nvPr/>
        </p:nvSpPr>
        <p:spPr bwMode="auto">
          <a:xfrm>
            <a:off x="1144588" y="685800"/>
            <a:ext cx="4572000" cy="34290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972803" name="Text Box 3"/>
          <p:cNvSpPr>
            <a:spLocks noGrp="1" noChangeArrowheads="1"/>
          </p:cNvSpPr>
          <p:nvPr>
            <p:ph type="body"/>
          </p:nvPr>
        </p:nvSpPr>
        <p:spPr>
          <a:xfrm>
            <a:off x="685800" y="4343400"/>
            <a:ext cx="5486400" cy="4114800"/>
          </a:xfrm>
          <a:noFill/>
          <a:ln/>
        </p:spPr>
        <p:txBody>
          <a:bodyPr lIns="90000" tIns="46800" rIns="90000" bIns="46800"/>
          <a:lstStyle/>
          <a:p>
            <a:pPr defTabSz="449263"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err="1" smtClean="0"/>
              <a:t>Enthesitis</a:t>
            </a:r>
            <a:r>
              <a:rPr lang="en-GB" dirty="0" smtClean="0"/>
              <a:t> has a prominent role in the phenotype of </a:t>
            </a:r>
            <a:r>
              <a:rPr lang="en-GB" dirty="0" err="1" smtClean="0"/>
              <a:t>dactylitis</a:t>
            </a:r>
            <a:r>
              <a:rPr lang="en-GB" dirty="0" smtClean="0"/>
              <a:t>. Here are 3 different sections of the same thumb with </a:t>
            </a:r>
            <a:r>
              <a:rPr lang="en-GB" dirty="0" err="1" smtClean="0"/>
              <a:t>dactylitis</a:t>
            </a:r>
            <a:r>
              <a:rPr lang="en-GB" dirty="0" smtClean="0"/>
              <a:t>. In all 3 planes, </a:t>
            </a:r>
            <a:r>
              <a:rPr lang="en-GB" dirty="0" err="1" smtClean="0"/>
              <a:t>synovitis</a:t>
            </a:r>
            <a:r>
              <a:rPr lang="en-GB" dirty="0" smtClean="0"/>
              <a:t> and </a:t>
            </a:r>
            <a:r>
              <a:rPr lang="en-GB" dirty="0" err="1" smtClean="0"/>
              <a:t>perientheseal</a:t>
            </a:r>
            <a:r>
              <a:rPr lang="en-GB" dirty="0" smtClean="0"/>
              <a:t> soft tissue oedema is evident, especially around the nail bed. The </a:t>
            </a:r>
            <a:r>
              <a:rPr lang="en-GB" dirty="0" err="1" smtClean="0"/>
              <a:t>sagittal</a:t>
            </a:r>
            <a:r>
              <a:rPr lang="en-GB" dirty="0" smtClean="0"/>
              <a:t> image shows increased signal in the extensor tendon corresponding to a site where </a:t>
            </a:r>
            <a:r>
              <a:rPr lang="en-GB" dirty="0" err="1" smtClean="0"/>
              <a:t>fibrocartilage</a:t>
            </a:r>
            <a:r>
              <a:rPr lang="en-GB" dirty="0" smtClean="0"/>
              <a:t> formation is known to occur within the fused extensor tendon-joint capsule. This is a type of functional enthesis. On the coronal section, there was Significant unilateral collateral ligament involvement with associated bone marrow </a:t>
            </a:r>
            <a:r>
              <a:rPr lang="en-GB" dirty="0" err="1" smtClean="0"/>
              <a:t>edema</a:t>
            </a:r>
            <a:r>
              <a:rPr lang="en-GB" dirty="0" smtClean="0"/>
              <a:t> at the enthesis.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41" name="Rectangle 7"/>
          <p:cNvSpPr>
            <a:spLocks noGrp="1" noChangeArrowheads="1"/>
          </p:cNvSpPr>
          <p:nvPr>
            <p:ph type="sldNum" sz="quarter" idx="5"/>
          </p:nvPr>
        </p:nvSpPr>
        <p:spPr>
          <a:noFill/>
        </p:spPr>
        <p:txBody>
          <a:bodyPr/>
          <a:lstStyle/>
          <a:p>
            <a:fld id="{FC21C3EF-A671-4198-B939-18D1168A6197}" type="slidenum">
              <a:rPr lang="en-GB" smtClean="0"/>
              <a:pPr/>
              <a:t>36</a:t>
            </a:fld>
            <a:endParaRPr lang="en-GB" smtClean="0"/>
          </a:p>
        </p:txBody>
      </p:sp>
      <p:sp>
        <p:nvSpPr>
          <p:cNvPr id="983042" name="Rectangle 2"/>
          <p:cNvSpPr>
            <a:spLocks noGrp="1" noRot="1" noChangeAspect="1" noChangeArrowheads="1" noTextEdit="1"/>
          </p:cNvSpPr>
          <p:nvPr>
            <p:ph type="sldImg"/>
          </p:nvPr>
        </p:nvSpPr>
        <p:spPr>
          <a:xfrm>
            <a:off x="1144588" y="685800"/>
            <a:ext cx="4572000" cy="3429000"/>
          </a:xfrm>
          <a:ln/>
        </p:spPr>
      </p:sp>
      <p:sp>
        <p:nvSpPr>
          <p:cNvPr id="983043" name="Rectangle 3"/>
          <p:cNvSpPr>
            <a:spLocks noGrp="1" noChangeArrowheads="1"/>
          </p:cNvSpPr>
          <p:nvPr>
            <p:ph type="body" idx="1"/>
          </p:nvPr>
        </p:nvSpPr>
        <p:spPr>
          <a:xfrm>
            <a:off x="685800" y="4343400"/>
            <a:ext cx="5486400" cy="4114800"/>
          </a:xfrm>
          <a:noFill/>
          <a:ln/>
        </p:spPr>
        <p:txBody>
          <a:bodyPr/>
          <a:lstStyle/>
          <a:p>
            <a:pPr eaLnBrk="1" hangingPunct="1"/>
            <a:r>
              <a:rPr lang="en-GB" dirty="0" smtClean="0"/>
              <a:t>But in order to study the small hand joints typically affected in PsA, we need an imaging modality that allows better image resolution.</a:t>
            </a:r>
          </a:p>
          <a:p>
            <a:pPr eaLnBrk="1" hangingPunct="1"/>
            <a:r>
              <a:rPr lang="en-GB" dirty="0" smtClean="0"/>
              <a:t>These are MRI of DIPJ; the most obvious difference between the 2 is the resolution of the images. This is because the DIPJ on the left is scanned using a more commonly used MRI hand coil, whilst the DIPJ on the right is scanned using a 23mm microscopy MRI coil that allows an in-plane resolution of 80-100micrometers, which is required to study small joints like the dip joint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5089" name="Rectangle 7"/>
          <p:cNvSpPr>
            <a:spLocks noGrp="1" noChangeArrowheads="1"/>
          </p:cNvSpPr>
          <p:nvPr>
            <p:ph type="sldNum" sz="quarter" idx="5"/>
          </p:nvPr>
        </p:nvSpPr>
        <p:spPr>
          <a:noFill/>
        </p:spPr>
        <p:txBody>
          <a:bodyPr/>
          <a:lstStyle/>
          <a:p>
            <a:fld id="{B9A4EFEF-649B-4D13-A99B-92E69AE84CF7}" type="slidenum">
              <a:rPr lang="en-GB" smtClean="0"/>
              <a:pPr/>
              <a:t>37</a:t>
            </a:fld>
            <a:endParaRPr lang="en-GB" smtClean="0"/>
          </a:p>
        </p:txBody>
      </p:sp>
      <p:sp>
        <p:nvSpPr>
          <p:cNvPr id="985090" name="Rectangle 2"/>
          <p:cNvSpPr>
            <a:spLocks noGrp="1" noRot="1" noChangeAspect="1" noChangeArrowheads="1" noTextEdit="1"/>
          </p:cNvSpPr>
          <p:nvPr>
            <p:ph type="sldImg"/>
          </p:nvPr>
        </p:nvSpPr>
        <p:spPr>
          <a:ln/>
        </p:spPr>
      </p:sp>
      <p:sp>
        <p:nvSpPr>
          <p:cNvPr id="985091" name="Rectangle 3"/>
          <p:cNvSpPr>
            <a:spLocks noGrp="1" noChangeArrowheads="1"/>
          </p:cNvSpPr>
          <p:nvPr>
            <p:ph type="body" idx="1"/>
          </p:nvPr>
        </p:nvSpPr>
        <p:spPr>
          <a:xfrm>
            <a:off x="685800" y="4343400"/>
            <a:ext cx="5486400" cy="4114800"/>
          </a:xfrm>
          <a:noFill/>
          <a:ln/>
        </p:spPr>
        <p:txBody>
          <a:bodyPr/>
          <a:lstStyle/>
          <a:p>
            <a:pPr eaLnBrk="1" hangingPunct="1"/>
            <a:r>
              <a:rPr lang="en-US" b="1" smtClean="0"/>
              <a:t>(a) </a:t>
            </a:r>
            <a:r>
              <a:rPr lang="en-US" smtClean="0"/>
              <a:t>A patient with PsA who had an 8-month history of symptomatic DIP joint involvement in the little finger showing ankylosis of the joint. </a:t>
            </a:r>
            <a:r>
              <a:rPr lang="en-US" b="1" smtClean="0"/>
              <a:t>(b) </a:t>
            </a:r>
            <a:r>
              <a:rPr lang="en-US" smtClean="0"/>
              <a:t>Plain radiograph of the same joint showingsubluxation and loss of joint space. </a:t>
            </a:r>
            <a:r>
              <a:rPr lang="en-US" b="1" smtClean="0"/>
              <a:t>(c) </a:t>
            </a:r>
            <a:r>
              <a:rPr lang="en-US" smtClean="0"/>
              <a:t>On</a:t>
            </a:r>
          </a:p>
          <a:p>
            <a:pPr eaLnBrk="1" hangingPunct="1"/>
            <a:r>
              <a:rPr lang="en-US" smtClean="0"/>
              <a:t>T2-weighted fat-suppressed high-resolution MRI we can see bone edema depicted by a high signal, particularly near the joint and the enthesis where the collateral ligaments insert. The advantages of MRI over plain radiography in PsA include absence of ionizing radiation, the ability to perform multiplanar imaging, the ability to detect inflammation, and better sensitivity in early disease [6]. In addition high-resolution MRI using specialised MRI 'microscopy coils',</a:t>
            </a:r>
          </a:p>
          <a:p>
            <a:pPr eaLnBrk="1" hangingPunct="1"/>
            <a:r>
              <a:rPr lang="en-US" smtClean="0"/>
              <a:t>ideal for examination of small joints like in the fingers, has allowed us to identify micro-anatomical differences between PsA and osteoarthritis of the DIP joint [29].</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7137" name="Rectangle 7"/>
          <p:cNvSpPr>
            <a:spLocks noGrp="1" noChangeArrowheads="1"/>
          </p:cNvSpPr>
          <p:nvPr>
            <p:ph type="sldNum" sz="quarter" idx="5"/>
          </p:nvPr>
        </p:nvSpPr>
        <p:spPr>
          <a:noFill/>
        </p:spPr>
        <p:txBody>
          <a:bodyPr/>
          <a:lstStyle/>
          <a:p>
            <a:fld id="{135D5F87-A27C-4744-8882-72514E902194}" type="slidenum">
              <a:rPr lang="en-GB" smtClean="0"/>
              <a:pPr/>
              <a:t>38</a:t>
            </a:fld>
            <a:endParaRPr lang="en-GB" smtClean="0"/>
          </a:p>
        </p:txBody>
      </p:sp>
      <p:sp>
        <p:nvSpPr>
          <p:cNvPr id="987138" name="Rectangle 2"/>
          <p:cNvSpPr>
            <a:spLocks noGrp="1" noRot="1" noChangeAspect="1" noChangeArrowheads="1" noTextEdit="1"/>
          </p:cNvSpPr>
          <p:nvPr>
            <p:ph type="sldImg"/>
          </p:nvPr>
        </p:nvSpPr>
        <p:spPr>
          <a:ln/>
        </p:spPr>
      </p:sp>
      <p:sp>
        <p:nvSpPr>
          <p:cNvPr id="987139" name="Rectangle 3"/>
          <p:cNvSpPr>
            <a:spLocks noGrp="1" noChangeArrowheads="1"/>
          </p:cNvSpPr>
          <p:nvPr>
            <p:ph type="body" idx="1"/>
          </p:nvPr>
        </p:nvSpPr>
        <p:spPr>
          <a:xfrm>
            <a:off x="685800" y="4343400"/>
            <a:ext cx="5486400" cy="4114800"/>
          </a:xfrm>
          <a:noFill/>
          <a:ln/>
        </p:spPr>
        <p:txBody>
          <a:bodyPr/>
          <a:lstStyle/>
          <a:p>
            <a:pPr eaLnBrk="1" hangingPunct="1"/>
            <a:r>
              <a:rPr lang="en-GB" smtClean="0"/>
              <a:t>This patient with psoriatic nail changes of the index finger had a normal x-ray appearance, but significant enhancement on the distal phalange on hrMRI</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9185" name="Rectangle 7"/>
          <p:cNvSpPr>
            <a:spLocks noGrp="1" noChangeArrowheads="1"/>
          </p:cNvSpPr>
          <p:nvPr>
            <p:ph type="sldNum" sz="quarter" idx="5"/>
          </p:nvPr>
        </p:nvSpPr>
        <p:spPr>
          <a:noFill/>
        </p:spPr>
        <p:txBody>
          <a:bodyPr/>
          <a:lstStyle/>
          <a:p>
            <a:fld id="{5A0E1427-5D55-435E-B39F-AF8AFB6B582A}" type="slidenum">
              <a:rPr lang="en-GB" smtClean="0"/>
              <a:pPr/>
              <a:t>39</a:t>
            </a:fld>
            <a:endParaRPr lang="en-GB" smtClean="0"/>
          </a:p>
        </p:txBody>
      </p:sp>
      <p:sp>
        <p:nvSpPr>
          <p:cNvPr id="989186" name="Rectangle 2"/>
          <p:cNvSpPr>
            <a:spLocks noGrp="1" noRot="1" noChangeAspect="1" noChangeArrowheads="1" noTextEdit="1"/>
          </p:cNvSpPr>
          <p:nvPr>
            <p:ph type="sldImg"/>
          </p:nvPr>
        </p:nvSpPr>
        <p:spPr>
          <a:ln/>
        </p:spPr>
      </p:sp>
      <p:sp>
        <p:nvSpPr>
          <p:cNvPr id="989187" name="Rectangle 3"/>
          <p:cNvSpPr>
            <a:spLocks noGrp="1" noChangeArrowheads="1"/>
          </p:cNvSpPr>
          <p:nvPr>
            <p:ph type="body" idx="1"/>
          </p:nvPr>
        </p:nvSpPr>
        <p:spPr>
          <a:xfrm>
            <a:off x="685800" y="4343400"/>
            <a:ext cx="5486400" cy="4114800"/>
          </a:xfrm>
          <a:noFill/>
          <a:ln/>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1233" name="Rectangle 7"/>
          <p:cNvSpPr>
            <a:spLocks noGrp="1" noChangeArrowheads="1"/>
          </p:cNvSpPr>
          <p:nvPr>
            <p:ph type="sldNum" sz="quarter" idx="5"/>
          </p:nvPr>
        </p:nvSpPr>
        <p:spPr>
          <a:noFill/>
        </p:spPr>
        <p:txBody>
          <a:bodyPr/>
          <a:lstStyle/>
          <a:p>
            <a:fld id="{FD1D5BAF-95F1-4962-A765-0C696BC1BF3B}" type="slidenum">
              <a:rPr lang="en-GB" smtClean="0"/>
              <a:pPr/>
              <a:t>40</a:t>
            </a:fld>
            <a:endParaRPr lang="en-GB" smtClean="0"/>
          </a:p>
        </p:txBody>
      </p:sp>
      <p:sp>
        <p:nvSpPr>
          <p:cNvPr id="991234" name="Rectangle 2"/>
          <p:cNvSpPr>
            <a:spLocks noGrp="1" noRot="1" noChangeAspect="1" noChangeArrowheads="1" noTextEdit="1"/>
          </p:cNvSpPr>
          <p:nvPr>
            <p:ph type="sldImg"/>
          </p:nvPr>
        </p:nvSpPr>
        <p:spPr>
          <a:ln/>
        </p:spPr>
      </p:sp>
      <p:sp>
        <p:nvSpPr>
          <p:cNvPr id="991235" name="Rectangle 3"/>
          <p:cNvSpPr>
            <a:spLocks noGrp="1" noChangeArrowheads="1"/>
          </p:cNvSpPr>
          <p:nvPr>
            <p:ph type="body" idx="1"/>
          </p:nvPr>
        </p:nvSpPr>
        <p:spPr>
          <a:xfrm>
            <a:off x="685800" y="4343400"/>
            <a:ext cx="5486400" cy="4114800"/>
          </a:xfrm>
          <a:noFill/>
          <a:ln/>
        </p:spPr>
        <p:txBody>
          <a:bodyPr/>
          <a:lstStyle/>
          <a:p>
            <a:pPr eaLnBrk="1" hangingPunct="1"/>
            <a:r>
              <a:rPr lang="en-GB" dirty="0" smtClean="0"/>
              <a:t>This high-resolution MRI of a PsA DIP joint shows enhancement in both the bone and the soft tissue, especially around the nail bed.</a:t>
            </a:r>
            <a:r>
              <a:rPr lang="en-US" dirty="0" smtClean="0"/>
              <a:t>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81" name="Rectangle 7"/>
          <p:cNvSpPr>
            <a:spLocks noGrp="1" noChangeArrowheads="1"/>
          </p:cNvSpPr>
          <p:nvPr>
            <p:ph type="sldNum" sz="quarter" idx="5"/>
          </p:nvPr>
        </p:nvSpPr>
        <p:spPr>
          <a:noFill/>
        </p:spPr>
        <p:txBody>
          <a:bodyPr/>
          <a:lstStyle/>
          <a:p>
            <a:fld id="{261194FE-5666-4203-B2DC-5429C056BAC2}" type="slidenum">
              <a:rPr lang="en-GB" smtClean="0"/>
              <a:pPr/>
              <a:t>41</a:t>
            </a:fld>
            <a:endParaRPr lang="en-GB" smtClean="0"/>
          </a:p>
        </p:txBody>
      </p:sp>
      <p:sp>
        <p:nvSpPr>
          <p:cNvPr id="993282" name="Rectangle 2"/>
          <p:cNvSpPr>
            <a:spLocks noGrp="1" noRot="1" noChangeAspect="1" noChangeArrowheads="1" noTextEdit="1"/>
          </p:cNvSpPr>
          <p:nvPr>
            <p:ph type="sldImg"/>
          </p:nvPr>
        </p:nvSpPr>
        <p:spPr>
          <a:xfrm>
            <a:off x="1144588" y="685800"/>
            <a:ext cx="4572000" cy="3429000"/>
          </a:xfrm>
          <a:ln/>
        </p:spPr>
      </p:sp>
      <p:sp>
        <p:nvSpPr>
          <p:cNvPr id="993283" name="Rectangle 3"/>
          <p:cNvSpPr>
            <a:spLocks noGrp="1" noChangeArrowheads="1"/>
          </p:cNvSpPr>
          <p:nvPr>
            <p:ph type="body" idx="1"/>
          </p:nvPr>
        </p:nvSpPr>
        <p:spPr>
          <a:xfrm>
            <a:off x="685800" y="4343400"/>
            <a:ext cx="5486400" cy="4114800"/>
          </a:xfrm>
          <a:noFill/>
          <a:ln/>
        </p:spPr>
        <p:txBody>
          <a:bodyPr/>
          <a:lstStyle/>
          <a:p>
            <a:pPr eaLnBrk="1" hangingPunct="1"/>
            <a:r>
              <a:rPr lang="en-GB" dirty="0" smtClean="0"/>
              <a:t>high signal of tissues could be seen in the nail bed. The abnormal extensor tendon enthesis with loss of the low signal is evident, and linear regions with low signal similar to the extensor tendon could be seen enveloping the nail, which could be fibres from the extensor tendon extending towards the nail bed.</a:t>
            </a:r>
            <a:r>
              <a:rPr lang="en-US" dirty="0" smtClean="0"/>
              <a:t>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5329" name="Rectangle 7"/>
          <p:cNvSpPr>
            <a:spLocks noGrp="1" noChangeArrowheads="1"/>
          </p:cNvSpPr>
          <p:nvPr>
            <p:ph type="sldNum" sz="quarter" idx="5"/>
          </p:nvPr>
        </p:nvSpPr>
        <p:spPr>
          <a:noFill/>
        </p:spPr>
        <p:txBody>
          <a:bodyPr/>
          <a:lstStyle/>
          <a:p>
            <a:fld id="{D8F87533-14D0-4F71-ADF9-1C2C98F7F55F}" type="slidenum">
              <a:rPr lang="en-GB" smtClean="0"/>
              <a:pPr/>
              <a:t>42</a:t>
            </a:fld>
            <a:endParaRPr lang="en-GB" smtClean="0"/>
          </a:p>
        </p:txBody>
      </p:sp>
      <p:sp>
        <p:nvSpPr>
          <p:cNvPr id="995330" name="Rectangle 2"/>
          <p:cNvSpPr>
            <a:spLocks noGrp="1" noRot="1" noChangeAspect="1" noChangeArrowheads="1" noTextEdit="1"/>
          </p:cNvSpPr>
          <p:nvPr>
            <p:ph type="sldImg"/>
          </p:nvPr>
        </p:nvSpPr>
        <p:spPr>
          <a:xfrm>
            <a:off x="1144588" y="685800"/>
            <a:ext cx="4572000" cy="3429000"/>
          </a:xfrm>
          <a:ln/>
        </p:spPr>
      </p:sp>
      <p:sp>
        <p:nvSpPr>
          <p:cNvPr id="995331" name="Rectangle 3"/>
          <p:cNvSpPr>
            <a:spLocks noGrp="1" noChangeArrowheads="1"/>
          </p:cNvSpPr>
          <p:nvPr>
            <p:ph type="body" idx="1"/>
          </p:nvPr>
        </p:nvSpPr>
        <p:spPr>
          <a:xfrm>
            <a:off x="685800" y="4343400"/>
            <a:ext cx="5486400" cy="4114800"/>
          </a:xfrm>
          <a:noFill/>
          <a:ln/>
        </p:spPr>
        <p:txBody>
          <a:bodyPr/>
          <a:lstStyle/>
          <a:p>
            <a:pPr eaLnBrk="1" hangingPunct="1"/>
            <a:r>
              <a:rPr lang="en-GB" smtClean="0"/>
              <a:t>This can be explained better on histology. On this sagittal section We see that the extensor tendon is not only attached to the dorsal aspect of the base of the distal phalanx, but also extended more distally as the </a:t>
            </a:r>
            <a:r>
              <a:rPr lang="en-GB" i="1" smtClean="0"/>
              <a:t>superficial lamina</a:t>
            </a:r>
            <a:r>
              <a:rPr lang="en-GB" smtClean="0"/>
              <a:t> of dense fibrous connective tissue to connect with the nail root. </a:t>
            </a:r>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p:spPr>
        <p:txBody>
          <a:bodyPr/>
          <a:lstStyle/>
          <a:p>
            <a:fld id="{C6A0EF7C-C9C8-4373-BFDA-B30B16C853AE}" type="slidenum">
              <a:rPr lang="en-GB" smtClean="0"/>
              <a:pPr/>
              <a:t>43</a:t>
            </a:fld>
            <a:endParaRPr lang="en-GB" smtClean="0"/>
          </a:p>
        </p:txBody>
      </p:sp>
      <p:sp>
        <p:nvSpPr>
          <p:cNvPr id="997378" name="Rectangle 2"/>
          <p:cNvSpPr>
            <a:spLocks noGrp="1" noRot="1" noChangeAspect="1" noChangeArrowheads="1" noTextEdit="1"/>
          </p:cNvSpPr>
          <p:nvPr>
            <p:ph type="sldImg"/>
          </p:nvPr>
        </p:nvSpPr>
        <p:spPr>
          <a:xfrm>
            <a:off x="1144588" y="685800"/>
            <a:ext cx="4572000" cy="3429000"/>
          </a:xfrm>
          <a:ln/>
        </p:spPr>
      </p:sp>
      <p:sp>
        <p:nvSpPr>
          <p:cNvPr id="997379" name="Rectangle 3"/>
          <p:cNvSpPr>
            <a:spLocks noGrp="1" noChangeArrowheads="1"/>
          </p:cNvSpPr>
          <p:nvPr>
            <p:ph type="body" idx="1"/>
          </p:nvPr>
        </p:nvSpPr>
        <p:spPr>
          <a:xfrm>
            <a:off x="685800" y="4343400"/>
            <a:ext cx="5486400" cy="4114800"/>
          </a:xfrm>
          <a:noFill/>
          <a:ln/>
        </p:spPr>
        <p:txBody>
          <a:bodyPr/>
          <a:lstStyle/>
          <a:p>
            <a:pPr eaLnBrk="1" hangingPunct="1"/>
            <a:r>
              <a:rPr lang="en-GB" smtClean="0"/>
              <a:t>the lateral lamina can be found more laterally, formed by the fibrous tissue derived from the flexor tendon indicated by the asterisk </a:t>
            </a:r>
          </a:p>
          <a:p>
            <a:pPr eaLnBrk="1" hangingPunct="1"/>
            <a:r>
              <a:rPr lang="en-GB" smtClean="0"/>
              <a:t>A higher power view of the lateral lamina shows its connection with the nail matrix.</a:t>
            </a:r>
            <a:r>
              <a:rPr lang="en-US" smtClean="0"/>
              <a:t>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p:spPr>
        <p:txBody>
          <a:bodyPr/>
          <a:lstStyle/>
          <a:p>
            <a:fld id="{4C00CBC4-C57C-476A-B7BB-3B93AA295832}" type="slidenum">
              <a:rPr lang="en-GB" smtClean="0"/>
              <a:pPr/>
              <a:t>14</a:t>
            </a:fld>
            <a:endParaRPr lang="en-GB" smtClean="0"/>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xfrm>
            <a:off x="685800" y="4343400"/>
            <a:ext cx="5486400" cy="4114800"/>
          </a:xfrm>
          <a:noFill/>
          <a:ln/>
        </p:spPr>
        <p:txBody>
          <a:bodyPr/>
          <a:lstStyle/>
          <a:p>
            <a:pPr eaLnBrk="1" hangingPunct="1"/>
            <a:r>
              <a:rPr lang="en-GB" smtClean="0"/>
              <a:t>Similar changes can also occur in the feet, with osteolysis and dissolution of bones in the toes.</a:t>
            </a:r>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4545" name="Rectangle 7"/>
          <p:cNvSpPr>
            <a:spLocks noGrp="1" noChangeArrowheads="1"/>
          </p:cNvSpPr>
          <p:nvPr>
            <p:ph type="sldNum" sz="quarter" idx="5"/>
          </p:nvPr>
        </p:nvSpPr>
        <p:spPr>
          <a:noFill/>
        </p:spPr>
        <p:txBody>
          <a:bodyPr/>
          <a:lstStyle/>
          <a:p>
            <a:fld id="{1E1A9AA5-7B5E-456E-B660-C2014C3B1753}" type="slidenum">
              <a:rPr lang="en-GB" smtClean="0"/>
              <a:pPr/>
              <a:t>48</a:t>
            </a:fld>
            <a:endParaRPr lang="en-GB" smtClean="0"/>
          </a:p>
        </p:txBody>
      </p:sp>
      <p:sp>
        <p:nvSpPr>
          <p:cNvPr id="1004546" name="Rectangle 2"/>
          <p:cNvSpPr>
            <a:spLocks noGrp="1" noRot="1" noChangeAspect="1" noChangeArrowheads="1" noTextEdit="1"/>
          </p:cNvSpPr>
          <p:nvPr>
            <p:ph type="sldImg"/>
          </p:nvPr>
        </p:nvSpPr>
        <p:spPr>
          <a:xfrm>
            <a:off x="1144588" y="685800"/>
            <a:ext cx="4572000" cy="3429000"/>
          </a:xfrm>
          <a:ln/>
        </p:spPr>
      </p:sp>
      <p:sp>
        <p:nvSpPr>
          <p:cNvPr id="1004547" name="Rectangle 3"/>
          <p:cNvSpPr>
            <a:spLocks noGrp="1" noChangeArrowheads="1"/>
          </p:cNvSpPr>
          <p:nvPr>
            <p:ph type="body" idx="1"/>
          </p:nvPr>
        </p:nvSpPr>
        <p:spPr>
          <a:xfrm>
            <a:off x="685800" y="4343400"/>
            <a:ext cx="5486400" cy="4114800"/>
          </a:xfrm>
          <a:noFill/>
          <a:ln/>
        </p:spPr>
        <p:txBody>
          <a:bodyPr/>
          <a:lstStyle/>
          <a:p>
            <a:pPr eaLnBrk="1" hangingPunct="1"/>
            <a:r>
              <a:rPr lang="en-GB" smtClean="0"/>
              <a:t>So the finger nail is secured by means of the extension from the extensor tendon dorsally, in fact it is also anchored laterally to fibres from the flexor tendon.</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8641" name="Rectangle 2"/>
          <p:cNvSpPr>
            <a:spLocks noGrp="1" noRot="1" noChangeAspect="1" noChangeArrowheads="1" noTextEdit="1"/>
          </p:cNvSpPr>
          <p:nvPr>
            <p:ph type="sldImg"/>
          </p:nvPr>
        </p:nvSpPr>
        <p:spPr>
          <a:ln/>
        </p:spPr>
      </p:sp>
      <p:sp>
        <p:nvSpPr>
          <p:cNvPr id="1008642" name="Rectangle 3"/>
          <p:cNvSpPr>
            <a:spLocks noGrp="1" noChangeArrowheads="1"/>
          </p:cNvSpPr>
          <p:nvPr>
            <p:ph type="body" idx="1"/>
          </p:nvPr>
        </p:nvSpPr>
        <p:spPr>
          <a:xfrm>
            <a:off x="685800" y="4343400"/>
            <a:ext cx="5486400" cy="4114800"/>
          </a:xfrm>
          <a:noFill/>
          <a:ln/>
        </p:spPr>
        <p:txBody>
          <a:bodyPr/>
          <a:lstStyle/>
          <a:p>
            <a:r>
              <a:rPr lang="en-US" smtClean="0"/>
              <a:t>The DIP joints are also commonly affected in OA, and clinically can be difficult to differentiate from PsA DIP joint disease. Using hrMRI, there appear to be similar anatomical changes in both diseases, but there are distinguishing features. The PsA joint had diffuse bone oedema most prominently in the distal phalange with contrast enhancement in the ligaments, and an associated erosion at the enthesis</a:t>
            </a:r>
          </a:p>
          <a:p>
            <a:r>
              <a:rPr lang="en-US" smtClean="0"/>
              <a:t>The collateral ligaments in the OA joint however were degenerative with little enhancement, but there was a focal bone oedema and loss of cartilage. </a:t>
            </a:r>
          </a:p>
          <a:p>
            <a:r>
              <a:rPr lang="en-US" smtClean="0"/>
              <a:t>Note the characteristic enhancement around the nail bed in the PsA joint which is absent in the OA joint</a:t>
            </a:r>
            <a:endParaRPr lang="en-GB" smtClean="0"/>
          </a:p>
          <a:p>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2737" name="Rectangle 2"/>
          <p:cNvSpPr>
            <a:spLocks noGrp="1" noRot="1" noChangeAspect="1" noChangeArrowheads="1" noTextEdit="1"/>
          </p:cNvSpPr>
          <p:nvPr>
            <p:ph type="sldImg"/>
          </p:nvPr>
        </p:nvSpPr>
        <p:spPr>
          <a:ln/>
        </p:spPr>
      </p:sp>
      <p:sp>
        <p:nvSpPr>
          <p:cNvPr id="1012738" name="Rectangle 3"/>
          <p:cNvSpPr>
            <a:spLocks noGrp="1" noChangeArrowheads="1"/>
          </p:cNvSpPr>
          <p:nvPr>
            <p:ph type="body" idx="1"/>
          </p:nvPr>
        </p:nvSpPr>
        <p:spPr>
          <a:xfrm>
            <a:off x="685800" y="4343400"/>
            <a:ext cx="5486400" cy="4114800"/>
          </a:xfrm>
          <a:noFill/>
          <a:ln/>
        </p:spPr>
        <p:txBody>
          <a:bodyPr/>
          <a:lstStyle/>
          <a:p>
            <a:r>
              <a:rPr lang="en-US" smtClean="0"/>
              <a:t>demonstrating the basis of OA in relationship to the microdamage in the ligaments near the insertions, resulting in inflammation extending inwards and outwards from the sites of ligament insertion (red arrows).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9905" name="Rectangle 7"/>
          <p:cNvSpPr>
            <a:spLocks noGrp="1" noChangeArrowheads="1"/>
          </p:cNvSpPr>
          <p:nvPr>
            <p:ph type="sldNum" sz="quarter" idx="5"/>
          </p:nvPr>
        </p:nvSpPr>
        <p:spPr>
          <a:noFill/>
        </p:spPr>
        <p:txBody>
          <a:bodyPr/>
          <a:lstStyle/>
          <a:p>
            <a:fld id="{662CEEC7-398C-4F13-B281-E31F9FA7DE43}" type="slidenum">
              <a:rPr lang="en-GB" smtClean="0"/>
              <a:pPr/>
              <a:t>60</a:t>
            </a:fld>
            <a:endParaRPr lang="en-GB" smtClean="0"/>
          </a:p>
        </p:txBody>
      </p:sp>
      <p:sp>
        <p:nvSpPr>
          <p:cNvPr id="1019906" name="Rectangle 2"/>
          <p:cNvSpPr>
            <a:spLocks noGrp="1" noRot="1" noChangeAspect="1" noChangeArrowheads="1" noTextEdit="1"/>
          </p:cNvSpPr>
          <p:nvPr>
            <p:ph type="sldImg"/>
          </p:nvPr>
        </p:nvSpPr>
        <p:spPr>
          <a:ln/>
        </p:spPr>
      </p:sp>
      <p:sp>
        <p:nvSpPr>
          <p:cNvPr id="1019907" name="Rectangle 3"/>
          <p:cNvSpPr>
            <a:spLocks noGrp="1" noChangeArrowheads="1"/>
          </p:cNvSpPr>
          <p:nvPr>
            <p:ph type="body" idx="1"/>
          </p:nvPr>
        </p:nvSpPr>
        <p:spPr>
          <a:xfrm>
            <a:off x="685800" y="4343400"/>
            <a:ext cx="5486400" cy="4114800"/>
          </a:xfrm>
          <a:noFill/>
          <a:ln/>
        </p:spPr>
        <p:txBody>
          <a:bodyPr/>
          <a:lstStyle/>
          <a:p>
            <a:pPr eaLnBrk="1" hangingPunct="1"/>
            <a:r>
              <a:rPr lang="en-GB" smtClean="0"/>
              <a:t>In fact similar findings of periarticular uptake have been found using bone scanning over 3 decades ago in patients with skin psoriasis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1953" name="Rectangle 7"/>
          <p:cNvSpPr>
            <a:spLocks noGrp="1" noChangeArrowheads="1"/>
          </p:cNvSpPr>
          <p:nvPr>
            <p:ph type="sldNum" sz="quarter" idx="5"/>
          </p:nvPr>
        </p:nvSpPr>
        <p:spPr>
          <a:noFill/>
        </p:spPr>
        <p:txBody>
          <a:bodyPr/>
          <a:lstStyle/>
          <a:p>
            <a:fld id="{2CE1E35E-A76A-43A2-986C-F3BB25958638}" type="slidenum">
              <a:rPr lang="en-GB" smtClean="0"/>
              <a:pPr/>
              <a:t>61</a:t>
            </a:fld>
            <a:endParaRPr lang="en-GB" smtClean="0"/>
          </a:p>
        </p:txBody>
      </p:sp>
      <p:sp>
        <p:nvSpPr>
          <p:cNvPr id="1021954" name="Rectangle 2"/>
          <p:cNvSpPr>
            <a:spLocks noGrp="1" noRot="1" noChangeAspect="1" noChangeArrowheads="1" noTextEdit="1"/>
          </p:cNvSpPr>
          <p:nvPr>
            <p:ph type="sldImg"/>
          </p:nvPr>
        </p:nvSpPr>
        <p:spPr>
          <a:ln/>
        </p:spPr>
      </p:sp>
      <p:sp>
        <p:nvSpPr>
          <p:cNvPr id="1021955" name="Rectangle 3"/>
          <p:cNvSpPr>
            <a:spLocks noGrp="1" noChangeArrowheads="1"/>
          </p:cNvSpPr>
          <p:nvPr>
            <p:ph type="body" idx="1"/>
          </p:nvPr>
        </p:nvSpPr>
        <p:spPr>
          <a:xfrm>
            <a:off x="685800" y="4343400"/>
            <a:ext cx="5486400" cy="4114800"/>
          </a:xfrm>
          <a:noFill/>
          <a:ln/>
        </p:spPr>
        <p:txBody>
          <a:bodyPr/>
          <a:lstStyle/>
          <a:p>
            <a:pPr eaLnBrk="1" hangingPunct="1"/>
            <a:r>
              <a:rPr lang="en-GB" dirty="0" smtClean="0"/>
              <a:t>A recent study shows detection of possibility of very early PsA changes.</a:t>
            </a:r>
          </a:p>
          <a:p>
            <a:pPr eaLnBrk="1" hangingPunct="1"/>
            <a:r>
              <a:rPr lang="en-GB" dirty="0" smtClean="0"/>
              <a:t>This study shows that </a:t>
            </a:r>
            <a:r>
              <a:rPr lang="en-GB" dirty="0" err="1" smtClean="0"/>
              <a:t>Entheseal</a:t>
            </a:r>
            <a:r>
              <a:rPr lang="en-GB" dirty="0" smtClean="0"/>
              <a:t> abnormalities can be documented by </a:t>
            </a:r>
            <a:r>
              <a:rPr lang="en-GB" dirty="0" err="1" smtClean="0"/>
              <a:t>ultrasonography</a:t>
            </a:r>
            <a:r>
              <a:rPr lang="en-GB" dirty="0" smtClean="0"/>
              <a:t> in clinically asymptomatic patients with psoriasis. These findings could be related to a subclinical </a:t>
            </a:r>
            <a:r>
              <a:rPr lang="en-GB" dirty="0" err="1" smtClean="0"/>
              <a:t>entheseal</a:t>
            </a:r>
            <a:r>
              <a:rPr lang="en-GB" dirty="0" smtClean="0"/>
              <a:t> psoriatic inflammation. Evidence of </a:t>
            </a:r>
            <a:r>
              <a:rPr lang="en-GB" dirty="0" err="1" smtClean="0"/>
              <a:t>enthesophyte</a:t>
            </a:r>
            <a:r>
              <a:rPr lang="en-GB" dirty="0" smtClean="0"/>
              <a:t> and </a:t>
            </a:r>
            <a:r>
              <a:rPr lang="en-GB" dirty="0" err="1" smtClean="0"/>
              <a:t>retrocalcaneal</a:t>
            </a:r>
            <a:r>
              <a:rPr lang="en-GB" dirty="0" smtClean="0"/>
              <a:t> bursa can also be seen in these asymptomatic patients with psoriasis.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01" name="Rectangle 7"/>
          <p:cNvSpPr>
            <a:spLocks noGrp="1" noChangeArrowheads="1"/>
          </p:cNvSpPr>
          <p:nvPr>
            <p:ph type="sldNum" sz="quarter" idx="5"/>
          </p:nvPr>
        </p:nvSpPr>
        <p:spPr>
          <a:noFill/>
        </p:spPr>
        <p:txBody>
          <a:bodyPr/>
          <a:lstStyle/>
          <a:p>
            <a:fld id="{06310066-3109-40E9-B08E-A74C774E8B0F}" type="slidenum">
              <a:rPr lang="en-GB" smtClean="0"/>
              <a:pPr/>
              <a:t>62</a:t>
            </a:fld>
            <a:endParaRPr lang="en-GB" smtClean="0"/>
          </a:p>
        </p:txBody>
      </p:sp>
      <p:sp>
        <p:nvSpPr>
          <p:cNvPr id="1024002" name="Rectangle 2"/>
          <p:cNvSpPr>
            <a:spLocks noGrp="1" noRot="1" noChangeAspect="1" noChangeArrowheads="1" noTextEdit="1"/>
          </p:cNvSpPr>
          <p:nvPr>
            <p:ph type="sldImg"/>
          </p:nvPr>
        </p:nvSpPr>
        <p:spPr>
          <a:ln/>
        </p:spPr>
      </p:sp>
      <p:sp>
        <p:nvSpPr>
          <p:cNvPr id="1024003" name="Rectangle 3"/>
          <p:cNvSpPr>
            <a:spLocks noGrp="1" noChangeArrowheads="1"/>
          </p:cNvSpPr>
          <p:nvPr>
            <p:ph type="body" idx="1"/>
          </p:nvPr>
        </p:nvSpPr>
        <p:spPr>
          <a:xfrm>
            <a:off x="685800" y="4343400"/>
            <a:ext cx="5486400" cy="4114800"/>
          </a:xfrm>
          <a:noFill/>
          <a:ln/>
        </p:spPr>
        <p:txBody>
          <a:bodyPr/>
          <a:lstStyle/>
          <a:p>
            <a:pPr eaLnBrk="1" hangingPunct="1"/>
            <a:r>
              <a:rPr lang="en-US" smtClean="0"/>
              <a:t>A recent study confirms that asymptomatic joints in PsA patients do deomonstrate increased uptake on bone scan, suggesting that bone scan can be useful in detecting possibly very early changes in PsA joints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04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D1344065-26F5-464B-AA27-49208B26C379}" type="slidenum">
              <a:rPr lang="en-US" sz="1200">
                <a:latin typeface="Arial" pitchFamily="34" charset="0"/>
              </a:rPr>
              <a:pPr algn="r"/>
              <a:t>63</a:t>
            </a:fld>
            <a:endParaRPr lang="en-US" sz="1200">
              <a:latin typeface="Arial" pitchFamily="34" charset="0"/>
            </a:endParaRPr>
          </a:p>
        </p:txBody>
      </p:sp>
      <p:sp>
        <p:nvSpPr>
          <p:cNvPr id="102605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7C2AC765-FCC2-425B-A321-F5A6FCCDDCCC}" type="slidenum">
              <a:rPr lang="en-US" sz="1200">
                <a:latin typeface="Arial" pitchFamily="34" charset="0"/>
                <a:cs typeface="Arial" pitchFamily="34" charset="0"/>
              </a:rPr>
              <a:pPr algn="r"/>
              <a:t>63</a:t>
            </a:fld>
            <a:endParaRPr lang="en-US" sz="1200">
              <a:latin typeface="Arial" pitchFamily="34" charset="0"/>
              <a:cs typeface="Arial" pitchFamily="34" charset="0"/>
            </a:endParaRPr>
          </a:p>
        </p:txBody>
      </p:sp>
      <p:sp>
        <p:nvSpPr>
          <p:cNvPr id="1026051" name="Rectangle 2"/>
          <p:cNvSpPr>
            <a:spLocks noGrp="1" noRot="1" noChangeAspect="1" noChangeArrowheads="1" noTextEdit="1"/>
          </p:cNvSpPr>
          <p:nvPr>
            <p:ph type="sldImg"/>
          </p:nvPr>
        </p:nvSpPr>
        <p:spPr>
          <a:ln/>
        </p:spPr>
      </p:sp>
      <p:sp>
        <p:nvSpPr>
          <p:cNvPr id="1026052" name="Rectangle 3"/>
          <p:cNvSpPr>
            <a:spLocks noGrp="1" noChangeArrowheads="1"/>
          </p:cNvSpPr>
          <p:nvPr>
            <p:ph type="body" idx="1"/>
          </p:nvPr>
        </p:nvSpPr>
        <p:spPr>
          <a:xfrm>
            <a:off x="685800" y="4343400"/>
            <a:ext cx="5486400" cy="4114800"/>
          </a:xfrm>
          <a:noFill/>
          <a:ln/>
        </p:spPr>
        <p:txBody>
          <a:bodyPr/>
          <a:lstStyle/>
          <a:p>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145" name="Slide Image Placeholder 1"/>
          <p:cNvSpPr>
            <a:spLocks noGrp="1" noRot="1" noChangeAspect="1" noTextEdit="1"/>
          </p:cNvSpPr>
          <p:nvPr>
            <p:ph type="sldImg"/>
          </p:nvPr>
        </p:nvSpPr>
        <p:spPr>
          <a:ln/>
        </p:spPr>
      </p:sp>
      <p:sp>
        <p:nvSpPr>
          <p:cNvPr id="1030146" name="Notes Placeholder 2"/>
          <p:cNvSpPr>
            <a:spLocks noGrp="1"/>
          </p:cNvSpPr>
          <p:nvPr>
            <p:ph type="body" idx="1"/>
          </p:nvPr>
        </p:nvSpPr>
        <p:spPr>
          <a:xfrm>
            <a:off x="685800" y="4343400"/>
            <a:ext cx="5486400" cy="4114800"/>
          </a:xfrm>
          <a:noFill/>
          <a:ln/>
        </p:spPr>
        <p:txBody>
          <a:bodyPr/>
          <a:lstStyle/>
          <a:p>
            <a:pPr eaLnBrk="1" hangingPunct="1"/>
            <a:r>
              <a:rPr lang="en-GB" smtClean="0"/>
              <a:t>Here you can see much more subtle changes in psoriasis patients</a:t>
            </a:r>
          </a:p>
        </p:txBody>
      </p:sp>
      <p:sp>
        <p:nvSpPr>
          <p:cNvPr id="1030147"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2F7A1B76-6319-45FC-813A-CF94D88A7017}" type="slidenum">
              <a:rPr lang="en-GB" sz="1200">
                <a:latin typeface="Arial" pitchFamily="34" charset="0"/>
                <a:cs typeface="Arial" pitchFamily="34" charset="0"/>
              </a:rPr>
              <a:pPr algn="r"/>
              <a:t>66</a:t>
            </a:fld>
            <a:endParaRPr lang="en-GB" sz="1200">
              <a:latin typeface="Arial" pitchFamily="34" charset="0"/>
              <a:cs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3217" name="Slide Image Placeholder 1"/>
          <p:cNvSpPr>
            <a:spLocks noGrp="1" noRot="1" noChangeAspect="1" noTextEdit="1"/>
          </p:cNvSpPr>
          <p:nvPr>
            <p:ph type="sldImg"/>
          </p:nvPr>
        </p:nvSpPr>
        <p:spPr>
          <a:ln/>
        </p:spPr>
      </p:sp>
      <p:sp>
        <p:nvSpPr>
          <p:cNvPr id="1033218" name="Notes Placeholder 2"/>
          <p:cNvSpPr>
            <a:spLocks noGrp="1"/>
          </p:cNvSpPr>
          <p:nvPr>
            <p:ph type="body" idx="1"/>
          </p:nvPr>
        </p:nvSpPr>
        <p:spPr>
          <a:xfrm>
            <a:off x="685800" y="4343400"/>
            <a:ext cx="5486400" cy="4114800"/>
          </a:xfrm>
          <a:noFill/>
          <a:ln/>
        </p:spPr>
        <p:txBody>
          <a:bodyPr/>
          <a:lstStyle/>
          <a:p>
            <a:endParaRPr lang="en-US" smtClean="0"/>
          </a:p>
        </p:txBody>
      </p:sp>
      <p:sp>
        <p:nvSpPr>
          <p:cNvPr id="1033219"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723C00F4-27A6-4454-859A-70E0FD731173}" type="slidenum">
              <a:rPr lang="en-US" sz="1200">
                <a:latin typeface="Arial" pitchFamily="34" charset="0"/>
                <a:cs typeface="Arial" pitchFamily="34" charset="0"/>
              </a:rPr>
              <a:pPr algn="r"/>
              <a:t>68</a:t>
            </a:fld>
            <a:endParaRPr lang="en-US" sz="1200">
              <a:latin typeface="Arial" pitchFamily="34" charset="0"/>
              <a:cs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9361" name="Rectangle 7"/>
          <p:cNvSpPr>
            <a:spLocks noGrp="1" noChangeArrowheads="1"/>
          </p:cNvSpPr>
          <p:nvPr>
            <p:ph type="sldNum" sz="quarter" idx="5"/>
          </p:nvPr>
        </p:nvSpPr>
        <p:spPr>
          <a:noFill/>
        </p:spPr>
        <p:txBody>
          <a:bodyPr/>
          <a:lstStyle/>
          <a:p>
            <a:fld id="{B94DA6FF-32FF-44F0-8CB7-295E42214DB6}" type="slidenum">
              <a:rPr lang="en-GB" smtClean="0"/>
              <a:pPr/>
              <a:t>73</a:t>
            </a:fld>
            <a:endParaRPr lang="en-GB" smtClean="0"/>
          </a:p>
        </p:txBody>
      </p:sp>
      <p:sp>
        <p:nvSpPr>
          <p:cNvPr id="1039362" name="Slide Image Placeholder 1"/>
          <p:cNvSpPr>
            <a:spLocks noGrp="1" noRot="1" noChangeAspect="1" noTextEdit="1"/>
          </p:cNvSpPr>
          <p:nvPr>
            <p:ph type="sldImg"/>
          </p:nvPr>
        </p:nvSpPr>
        <p:spPr>
          <a:ln/>
        </p:spPr>
      </p:sp>
      <p:sp>
        <p:nvSpPr>
          <p:cNvPr id="1039363" name="Notes Placeholder 2"/>
          <p:cNvSpPr>
            <a:spLocks noGrp="1"/>
          </p:cNvSpPr>
          <p:nvPr>
            <p:ph type="body" idx="1"/>
          </p:nvPr>
        </p:nvSpPr>
        <p:spPr>
          <a:xfrm>
            <a:off x="685800" y="4343400"/>
            <a:ext cx="5486400" cy="4114800"/>
          </a:xfrm>
          <a:noFill/>
          <a:ln/>
        </p:spPr>
        <p:txBody>
          <a:bodyPr/>
          <a:lstStyle/>
          <a:p>
            <a:pPr eaLnBrk="1" hangingPunct="1"/>
            <a:endParaRPr lang="en-US" smtClean="0"/>
          </a:p>
        </p:txBody>
      </p:sp>
      <p:sp>
        <p:nvSpPr>
          <p:cNvPr id="1039364"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00861E9E-823F-49D6-B28B-7FEBC988760E}" type="slidenum">
              <a:rPr lang="en-GB" sz="1200">
                <a:latin typeface="Arial" pitchFamily="34" charset="0"/>
                <a:cs typeface="Arial" pitchFamily="34" charset="0"/>
              </a:rPr>
              <a:pPr algn="r"/>
              <a:t>73</a:t>
            </a:fld>
            <a:endParaRPr lang="en-GB" sz="1200">
              <a:latin typeface="Arial" pitchFamily="34" charset="0"/>
              <a:cs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p:spPr>
        <p:txBody>
          <a:bodyPr/>
          <a:lstStyle/>
          <a:p>
            <a:fld id="{7A49AEFB-F380-4E90-834E-86835E2DD340}" type="slidenum">
              <a:rPr lang="en-GB" smtClean="0"/>
              <a:pPr/>
              <a:t>15</a:t>
            </a:fld>
            <a:endParaRPr lang="en-GB" smtClean="0"/>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xfrm>
            <a:off x="685800" y="4343400"/>
            <a:ext cx="5486400" cy="4114800"/>
          </a:xfrm>
          <a:noFill/>
          <a:ln/>
        </p:spPr>
        <p:txBody>
          <a:bodyPr/>
          <a:lstStyle/>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505" name="Rectangle 7"/>
          <p:cNvSpPr>
            <a:spLocks noGrp="1" noChangeArrowheads="1"/>
          </p:cNvSpPr>
          <p:nvPr>
            <p:ph type="sldNum" sz="quarter" idx="5"/>
          </p:nvPr>
        </p:nvSpPr>
        <p:spPr>
          <a:noFill/>
        </p:spPr>
        <p:txBody>
          <a:bodyPr/>
          <a:lstStyle/>
          <a:p>
            <a:fld id="{14D6FB93-5954-4ED5-B2DF-FD989938A2F2}" type="slidenum">
              <a:rPr lang="en-GB" smtClean="0"/>
              <a:pPr/>
              <a:t>78</a:t>
            </a:fld>
            <a:endParaRPr lang="en-GB" smtClean="0"/>
          </a:p>
        </p:txBody>
      </p:sp>
      <p:sp>
        <p:nvSpPr>
          <p:cNvPr id="1045506" name="Slide Image Placeholder 1"/>
          <p:cNvSpPr>
            <a:spLocks noGrp="1" noRot="1" noChangeAspect="1" noTextEdit="1"/>
          </p:cNvSpPr>
          <p:nvPr>
            <p:ph type="sldImg"/>
          </p:nvPr>
        </p:nvSpPr>
        <p:spPr>
          <a:ln/>
        </p:spPr>
      </p:sp>
      <p:sp>
        <p:nvSpPr>
          <p:cNvPr id="1045507" name="Notes Placeholder 2"/>
          <p:cNvSpPr>
            <a:spLocks noGrp="1"/>
          </p:cNvSpPr>
          <p:nvPr>
            <p:ph type="body" idx="1"/>
          </p:nvPr>
        </p:nvSpPr>
        <p:spPr>
          <a:xfrm>
            <a:off x="685800" y="4343400"/>
            <a:ext cx="5486400" cy="4114800"/>
          </a:xfrm>
          <a:noFill/>
          <a:ln/>
        </p:spPr>
        <p:txBody>
          <a:bodyPr/>
          <a:lstStyle/>
          <a:p>
            <a:pPr eaLnBrk="1" hangingPunct="1"/>
            <a:endParaRPr lang="en-US" smtClean="0"/>
          </a:p>
        </p:txBody>
      </p:sp>
      <p:sp>
        <p:nvSpPr>
          <p:cNvPr id="1045508"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CFC008C6-472D-4076-82C7-659E75419830}" type="slidenum">
              <a:rPr lang="en-GB" sz="1200">
                <a:latin typeface="Arial" pitchFamily="34" charset="0"/>
                <a:cs typeface="Arial" pitchFamily="34" charset="0"/>
              </a:rPr>
              <a:pPr algn="r"/>
              <a:t>78</a:t>
            </a:fld>
            <a:endParaRPr lang="en-GB" sz="1200">
              <a:latin typeface="Arial" pitchFamily="34" charset="0"/>
              <a:cs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77" name="Rectangle 7"/>
          <p:cNvSpPr>
            <a:spLocks noGrp="1" noChangeArrowheads="1"/>
          </p:cNvSpPr>
          <p:nvPr>
            <p:ph type="sldNum" sz="quarter" idx="5"/>
          </p:nvPr>
        </p:nvSpPr>
        <p:spPr>
          <a:noFill/>
        </p:spPr>
        <p:txBody>
          <a:bodyPr/>
          <a:lstStyle/>
          <a:p>
            <a:fld id="{A36B7FA9-7671-48E3-BFB0-895DAC54718C}" type="slidenum">
              <a:rPr lang="en-GB" smtClean="0"/>
              <a:pPr/>
              <a:t>80</a:t>
            </a:fld>
            <a:endParaRPr lang="en-GB" smtClean="0"/>
          </a:p>
        </p:txBody>
      </p:sp>
      <p:sp>
        <p:nvSpPr>
          <p:cNvPr id="1048578" name="Rectangle 2"/>
          <p:cNvSpPr>
            <a:spLocks noGrp="1" noRot="1" noChangeAspect="1" noChangeArrowheads="1" noTextEdit="1"/>
          </p:cNvSpPr>
          <p:nvPr>
            <p:ph type="sldImg"/>
          </p:nvPr>
        </p:nvSpPr>
        <p:spPr>
          <a:ln/>
        </p:spPr>
      </p:sp>
      <p:sp>
        <p:nvSpPr>
          <p:cNvPr id="1048579" name="Rectangle 3"/>
          <p:cNvSpPr>
            <a:spLocks noGrp="1" noChangeArrowheads="1"/>
          </p:cNvSpPr>
          <p:nvPr>
            <p:ph type="body" idx="1"/>
          </p:nvPr>
        </p:nvSpPr>
        <p:spPr>
          <a:xfrm>
            <a:off x="685800" y="4343400"/>
            <a:ext cx="5486400" cy="4114800"/>
          </a:xfrm>
          <a:noFill/>
          <a:ln/>
        </p:spPr>
        <p:txBody>
          <a:bodyPr/>
          <a:lstStyle/>
          <a:p>
            <a:pPr eaLnBrk="1" hangingPunct="1"/>
            <a:r>
              <a:rPr lang="en-GB" dirty="0" smtClean="0"/>
              <a:t>A diagrammatic representation of the </a:t>
            </a:r>
            <a:r>
              <a:rPr lang="en-GB" dirty="0" err="1" smtClean="0"/>
              <a:t>synovio-entheseal</a:t>
            </a:r>
            <a:r>
              <a:rPr lang="en-GB" dirty="0" smtClean="0"/>
              <a:t> complex with the Achilles tendon enthesis organ being used to illustrate the concept.  The synovial membrane (SM) that is intimately related to the enthesis (E) itself lines much of the </a:t>
            </a:r>
            <a:r>
              <a:rPr lang="en-GB" dirty="0" err="1" smtClean="0"/>
              <a:t>retrocalcaneal</a:t>
            </a:r>
            <a:r>
              <a:rPr lang="en-GB" dirty="0" smtClean="0"/>
              <a:t> bursa (B), except in the region where the </a:t>
            </a:r>
            <a:r>
              <a:rPr lang="en-GB" dirty="0" err="1" smtClean="0"/>
              <a:t>sesamoid</a:t>
            </a:r>
            <a:r>
              <a:rPr lang="en-GB" dirty="0" smtClean="0"/>
              <a:t> </a:t>
            </a:r>
            <a:r>
              <a:rPr lang="en-GB" dirty="0" err="1" smtClean="0"/>
              <a:t>fibrocartilage</a:t>
            </a:r>
            <a:r>
              <a:rPr lang="en-GB" dirty="0" smtClean="0"/>
              <a:t> (SF) in the deep part of the tendon presses against the </a:t>
            </a:r>
            <a:r>
              <a:rPr lang="en-GB" dirty="0" err="1" smtClean="0"/>
              <a:t>periosteal</a:t>
            </a:r>
            <a:r>
              <a:rPr lang="en-GB" dirty="0" smtClean="0"/>
              <a:t> </a:t>
            </a:r>
            <a:r>
              <a:rPr lang="en-GB" dirty="0" err="1" smtClean="0"/>
              <a:t>fibrocartilage</a:t>
            </a:r>
            <a:r>
              <a:rPr lang="en-GB" dirty="0" smtClean="0"/>
              <a:t> (PF) covering the superior </a:t>
            </a:r>
            <a:r>
              <a:rPr lang="en-GB" dirty="0" err="1" smtClean="0"/>
              <a:t>tuberosity</a:t>
            </a:r>
            <a:r>
              <a:rPr lang="en-GB" dirty="0" smtClean="0"/>
              <a:t>.  Macrophages (M) are an integral part of the </a:t>
            </a:r>
            <a:r>
              <a:rPr lang="en-GB" dirty="0" err="1" smtClean="0"/>
              <a:t>synovium</a:t>
            </a:r>
            <a:r>
              <a:rPr lang="en-GB" dirty="0" smtClean="0"/>
              <a:t> and it is hypothesised that they could contribute to an inflammatory response in relation to the necrosis ensuing from degenerative changes (DC) in the </a:t>
            </a:r>
            <a:r>
              <a:rPr lang="en-GB" dirty="0" err="1" smtClean="0"/>
              <a:t>fibrocartilages</a:t>
            </a:r>
            <a:r>
              <a:rPr lang="en-GB" dirty="0" smtClean="0"/>
              <a:t> lining the walls of the bursa or at the enthesis itself.   Although a young healthy enthesis is probably </a:t>
            </a:r>
            <a:r>
              <a:rPr lang="en-GB" dirty="0" err="1" smtClean="0"/>
              <a:t>avascular</a:t>
            </a:r>
            <a:r>
              <a:rPr lang="en-GB" dirty="0" smtClean="0"/>
              <a:t>, blood vessel invasion (VI) of the enthesis is common in older individuals</a:t>
            </a:r>
            <a:r>
              <a:rPr lang="en-US" dirty="0" smtClean="0"/>
              <a:t> </a:t>
            </a:r>
          </a:p>
          <a:p>
            <a:pPr eaLnBrk="1" hangingPunct="1"/>
            <a:r>
              <a:rPr lang="en-GB" dirty="0" smtClean="0"/>
              <a:t>The blood vessels may come from the underlying bone at sites of focal absence of the </a:t>
            </a:r>
            <a:r>
              <a:rPr lang="en-GB" dirty="0" err="1" smtClean="0"/>
              <a:t>subchondral</a:t>
            </a:r>
            <a:r>
              <a:rPr lang="en-GB" dirty="0" smtClean="0"/>
              <a:t> bone plate (FAB) as depicted here or they may invade from tissues on the surface of the tendon – including </a:t>
            </a:r>
            <a:r>
              <a:rPr lang="en-GB" dirty="0" err="1" smtClean="0"/>
              <a:t>synovium</a:t>
            </a:r>
            <a:r>
              <a:rPr lang="en-GB" dirty="0" smtClean="0"/>
              <a:t>.</a:t>
            </a:r>
            <a:endParaRPr lang="en-US" dirty="0" smtClean="0"/>
          </a:p>
          <a:p>
            <a:pPr eaLnBrk="1" hangingPunct="1"/>
            <a:endParaRPr lang="en-US"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4657" name="Rectangle 7"/>
          <p:cNvSpPr>
            <a:spLocks noGrp="1" noChangeArrowheads="1"/>
          </p:cNvSpPr>
          <p:nvPr>
            <p:ph type="sldNum" sz="quarter" idx="5"/>
          </p:nvPr>
        </p:nvSpPr>
        <p:spPr>
          <a:noFill/>
        </p:spPr>
        <p:txBody>
          <a:bodyPr/>
          <a:lstStyle/>
          <a:p>
            <a:fld id="{4A84156F-97F5-4531-AC2C-03D286C42EDA}" type="slidenum">
              <a:rPr lang="en-GB" smtClean="0"/>
              <a:pPr/>
              <a:t>85</a:t>
            </a:fld>
            <a:endParaRPr lang="en-GB" smtClean="0"/>
          </a:p>
        </p:txBody>
      </p:sp>
      <p:sp>
        <p:nvSpPr>
          <p:cNvPr id="1094658" name="Slide Image Placeholder 1"/>
          <p:cNvSpPr>
            <a:spLocks noGrp="1" noRot="1" noChangeAspect="1" noTextEdit="1"/>
          </p:cNvSpPr>
          <p:nvPr>
            <p:ph type="sldImg"/>
          </p:nvPr>
        </p:nvSpPr>
        <p:spPr>
          <a:ln/>
        </p:spPr>
      </p:sp>
      <p:sp>
        <p:nvSpPr>
          <p:cNvPr id="1094659" name="Notes Placeholder 2"/>
          <p:cNvSpPr>
            <a:spLocks noGrp="1"/>
          </p:cNvSpPr>
          <p:nvPr>
            <p:ph type="body" idx="1"/>
          </p:nvPr>
        </p:nvSpPr>
        <p:spPr>
          <a:xfrm>
            <a:off x="685800" y="4343400"/>
            <a:ext cx="5486400" cy="4114800"/>
          </a:xfrm>
          <a:noFill/>
          <a:ln/>
        </p:spPr>
        <p:txBody>
          <a:bodyPr/>
          <a:lstStyle/>
          <a:p>
            <a:pPr eaLnBrk="1" hangingPunct="1"/>
            <a:endParaRPr lang="en-US" smtClean="0"/>
          </a:p>
        </p:txBody>
      </p:sp>
      <p:sp>
        <p:nvSpPr>
          <p:cNvPr id="1094660"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130781B-8466-4143-842E-415467C21AF5}" type="slidenum">
              <a:rPr lang="en-GB" sz="1200">
                <a:latin typeface="Arial" pitchFamily="34" charset="0"/>
                <a:cs typeface="Arial" pitchFamily="34" charset="0"/>
              </a:rPr>
              <a:pPr algn="r"/>
              <a:t>85</a:t>
            </a:fld>
            <a:endParaRPr lang="en-GB" sz="1200">
              <a:latin typeface="Arial" pitchFamily="34" charset="0"/>
              <a:cs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705" name="Rectangle 7"/>
          <p:cNvSpPr>
            <a:spLocks noGrp="1" noChangeArrowheads="1"/>
          </p:cNvSpPr>
          <p:nvPr>
            <p:ph type="sldNum" sz="quarter" idx="5"/>
          </p:nvPr>
        </p:nvSpPr>
        <p:spPr>
          <a:noFill/>
        </p:spPr>
        <p:txBody>
          <a:bodyPr/>
          <a:lstStyle/>
          <a:p>
            <a:fld id="{039A391F-A5B3-406F-9AB0-4E5B562ED70C}" type="slidenum">
              <a:rPr lang="en-GB" smtClean="0"/>
              <a:pPr/>
              <a:t>86</a:t>
            </a:fld>
            <a:endParaRPr lang="en-GB" smtClean="0"/>
          </a:p>
        </p:txBody>
      </p:sp>
      <p:sp>
        <p:nvSpPr>
          <p:cNvPr id="1096706" name="Slide Image Placeholder 1"/>
          <p:cNvSpPr>
            <a:spLocks noGrp="1" noRot="1" noChangeAspect="1" noTextEdit="1"/>
          </p:cNvSpPr>
          <p:nvPr>
            <p:ph type="sldImg"/>
          </p:nvPr>
        </p:nvSpPr>
        <p:spPr>
          <a:ln/>
        </p:spPr>
      </p:sp>
      <p:sp>
        <p:nvSpPr>
          <p:cNvPr id="1096707" name="Notes Placeholder 2"/>
          <p:cNvSpPr>
            <a:spLocks noGrp="1"/>
          </p:cNvSpPr>
          <p:nvPr>
            <p:ph type="body" idx="1"/>
          </p:nvPr>
        </p:nvSpPr>
        <p:spPr>
          <a:xfrm>
            <a:off x="685800" y="4343400"/>
            <a:ext cx="5486400" cy="4114800"/>
          </a:xfrm>
          <a:noFill/>
          <a:ln/>
        </p:spPr>
        <p:txBody>
          <a:bodyPr/>
          <a:lstStyle/>
          <a:p>
            <a:pPr eaLnBrk="1" hangingPunct="1"/>
            <a:endParaRPr lang="en-US" smtClean="0"/>
          </a:p>
        </p:txBody>
      </p:sp>
      <p:sp>
        <p:nvSpPr>
          <p:cNvPr id="1096708"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1510079C-6686-479F-ADB3-572BBBF906FD}" type="slidenum">
              <a:rPr lang="en-GB" sz="1200">
                <a:latin typeface="Arial" pitchFamily="34" charset="0"/>
                <a:cs typeface="Arial" pitchFamily="34" charset="0"/>
              </a:rPr>
              <a:pPr algn="r"/>
              <a:t>86</a:t>
            </a:fld>
            <a:endParaRPr lang="en-GB" sz="1200">
              <a:latin typeface="Arial" pitchFamily="34" charset="0"/>
              <a:cs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9777" name="Rectangle 7"/>
          <p:cNvSpPr>
            <a:spLocks noGrp="1" noChangeArrowheads="1"/>
          </p:cNvSpPr>
          <p:nvPr>
            <p:ph type="sldNum" sz="quarter" idx="5"/>
          </p:nvPr>
        </p:nvSpPr>
        <p:spPr>
          <a:noFill/>
        </p:spPr>
        <p:txBody>
          <a:bodyPr/>
          <a:lstStyle/>
          <a:p>
            <a:fld id="{CDC0D932-75DB-4A0B-BB17-CFAB374A0E62}" type="slidenum">
              <a:rPr lang="en-GB" smtClean="0"/>
              <a:pPr/>
              <a:t>88</a:t>
            </a:fld>
            <a:endParaRPr lang="en-GB" smtClean="0"/>
          </a:p>
        </p:txBody>
      </p:sp>
      <p:sp>
        <p:nvSpPr>
          <p:cNvPr id="1099778" name="Slide Image Placeholder 1"/>
          <p:cNvSpPr>
            <a:spLocks noGrp="1" noRot="1" noChangeAspect="1" noTextEdit="1"/>
          </p:cNvSpPr>
          <p:nvPr>
            <p:ph type="sldImg"/>
          </p:nvPr>
        </p:nvSpPr>
        <p:spPr>
          <a:ln/>
        </p:spPr>
      </p:sp>
      <p:sp>
        <p:nvSpPr>
          <p:cNvPr id="1099779" name="Notes Placeholder 2"/>
          <p:cNvSpPr>
            <a:spLocks noGrp="1"/>
          </p:cNvSpPr>
          <p:nvPr>
            <p:ph type="body" idx="1"/>
          </p:nvPr>
        </p:nvSpPr>
        <p:spPr>
          <a:xfrm>
            <a:off x="685800" y="4343400"/>
            <a:ext cx="5486400" cy="4114800"/>
          </a:xfrm>
          <a:noFill/>
          <a:ln/>
        </p:spPr>
        <p:txBody>
          <a:bodyPr/>
          <a:lstStyle/>
          <a:p>
            <a:pPr eaLnBrk="1" hangingPunct="1"/>
            <a:r>
              <a:rPr lang="en-US" smtClean="0"/>
              <a:t>Nail psoriasis is one of several clinical predictors of PsA as psoriasis patients with nail psoriasis have a higher risk for developing PsA. In a population-based study of 1593 subjects with psoriasis, less than 10% of the patients developed clinically recognised PsA in follow-up. In both a multivariable and a univariate model, the clinical characteristics significantly associated with a higher risk of PsA were scalp lesions, nail dystrophy and intergluteal/perianal lesions, with a 3.89-fold, 2.93-fold and 2.35-fold higher risk, respectively, compared with those individuals who did not have the characteristics. Additionally, the risk of PsA increased with the number of affected sites, with patients affected with ≥3 sites having a 2.24-fold risk of developing PsA.  </a:t>
            </a:r>
          </a:p>
          <a:p>
            <a:pPr eaLnBrk="1" hangingPunct="1"/>
            <a:endParaRPr lang="en-US" b="1" smtClean="0"/>
          </a:p>
          <a:p>
            <a:pPr eaLnBrk="1" hangingPunct="1"/>
            <a:r>
              <a:rPr lang="en-US" sz="1000" b="1" smtClean="0"/>
              <a:t>Reference</a:t>
            </a:r>
          </a:p>
          <a:p>
            <a:pPr eaLnBrk="1" hangingPunct="1"/>
            <a:r>
              <a:rPr lang="en-US" sz="1000" smtClean="0"/>
              <a:t>Wilson FC, Icen M, Crowson CS, et al. Incidence and clinical predictors of psoriatic arthritis in patients with psoriasis: a population-based study.  </a:t>
            </a:r>
            <a:r>
              <a:rPr lang="en-US" sz="1000" i="1" smtClean="0"/>
              <a:t>Arthritis Rheum</a:t>
            </a:r>
            <a:r>
              <a:rPr lang="en-US" sz="1000" smtClean="0"/>
              <a:t>. 2009;61(2):233-239.</a:t>
            </a:r>
          </a:p>
          <a:p>
            <a:pPr eaLnBrk="1" hangingPunct="1"/>
            <a:endParaRPr lang="en-US" smtClean="0"/>
          </a:p>
        </p:txBody>
      </p:sp>
      <p:sp>
        <p:nvSpPr>
          <p:cNvPr id="1099780"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6AABE910-D509-481D-ADD8-F9727162DB90}" type="slidenum">
              <a:rPr lang="en-US" sz="1200">
                <a:latin typeface="Arial" pitchFamily="34" charset="0"/>
                <a:cs typeface="Arial" pitchFamily="34" charset="0"/>
              </a:rPr>
              <a:pPr algn="r"/>
              <a:t>88</a:t>
            </a:fld>
            <a:endParaRPr lang="en-US" sz="1200">
              <a:latin typeface="Arial" pitchFamily="34" charset="0"/>
              <a:cs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25" name="Rectangle 7"/>
          <p:cNvSpPr>
            <a:spLocks noGrp="1" noChangeArrowheads="1"/>
          </p:cNvSpPr>
          <p:nvPr>
            <p:ph type="sldNum" sz="quarter" idx="5"/>
          </p:nvPr>
        </p:nvSpPr>
        <p:spPr>
          <a:noFill/>
        </p:spPr>
        <p:txBody>
          <a:bodyPr/>
          <a:lstStyle/>
          <a:p>
            <a:fld id="{8AE28159-DC47-4A9E-B75B-8AA391553A54}" type="slidenum">
              <a:rPr lang="en-GB" smtClean="0"/>
              <a:pPr/>
              <a:t>89</a:t>
            </a:fld>
            <a:endParaRPr lang="en-GB" smtClean="0"/>
          </a:p>
        </p:txBody>
      </p:sp>
      <p:sp>
        <p:nvSpPr>
          <p:cNvPr id="1101826" name="Slide Image Placeholder 1"/>
          <p:cNvSpPr>
            <a:spLocks noGrp="1" noRot="1" noChangeAspect="1" noTextEdit="1"/>
          </p:cNvSpPr>
          <p:nvPr>
            <p:ph type="sldImg"/>
          </p:nvPr>
        </p:nvSpPr>
        <p:spPr>
          <a:ln/>
        </p:spPr>
      </p:sp>
      <p:sp>
        <p:nvSpPr>
          <p:cNvPr id="1101827" name="Notes Placeholder 2"/>
          <p:cNvSpPr>
            <a:spLocks noGrp="1"/>
          </p:cNvSpPr>
          <p:nvPr>
            <p:ph type="body" idx="1"/>
          </p:nvPr>
        </p:nvSpPr>
        <p:spPr>
          <a:xfrm>
            <a:off x="685800" y="4343400"/>
            <a:ext cx="5486400" cy="4114800"/>
          </a:xfrm>
          <a:noFill/>
          <a:ln/>
        </p:spPr>
        <p:txBody>
          <a:bodyPr/>
          <a:lstStyle/>
          <a:p>
            <a:pPr eaLnBrk="1" hangingPunct="1"/>
            <a:endParaRPr lang="en-US" smtClean="0"/>
          </a:p>
        </p:txBody>
      </p:sp>
      <p:sp>
        <p:nvSpPr>
          <p:cNvPr id="1101828"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2A7F94CB-DCCA-424E-84B3-F288C3648114}" type="slidenum">
              <a:rPr lang="en-GB" sz="1200">
                <a:latin typeface="Arial" pitchFamily="34" charset="0"/>
                <a:cs typeface="Arial" pitchFamily="34" charset="0"/>
              </a:rPr>
              <a:pPr algn="r"/>
              <a:t>89</a:t>
            </a:fld>
            <a:endParaRPr lang="en-GB" sz="1200">
              <a:latin typeface="Arial" pitchFamily="34" charset="0"/>
              <a:cs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4897" name="Rectangle 7"/>
          <p:cNvSpPr>
            <a:spLocks noGrp="1" noChangeArrowheads="1"/>
          </p:cNvSpPr>
          <p:nvPr>
            <p:ph type="sldNum" sz="quarter" idx="5"/>
          </p:nvPr>
        </p:nvSpPr>
        <p:spPr>
          <a:noFill/>
        </p:spPr>
        <p:txBody>
          <a:bodyPr/>
          <a:lstStyle/>
          <a:p>
            <a:fld id="{9E84ED35-8602-4BE9-826B-E560A99D3371}" type="slidenum">
              <a:rPr lang="en-GB" smtClean="0"/>
              <a:pPr/>
              <a:t>91</a:t>
            </a:fld>
            <a:endParaRPr lang="en-GB" smtClean="0"/>
          </a:p>
        </p:txBody>
      </p:sp>
      <p:sp>
        <p:nvSpPr>
          <p:cNvPr id="1104898" name="Slide Image Placeholder 1"/>
          <p:cNvSpPr>
            <a:spLocks noGrp="1" noRot="1" noChangeAspect="1" noTextEdit="1"/>
          </p:cNvSpPr>
          <p:nvPr>
            <p:ph type="sldImg"/>
          </p:nvPr>
        </p:nvSpPr>
        <p:spPr>
          <a:ln/>
        </p:spPr>
      </p:sp>
      <p:sp>
        <p:nvSpPr>
          <p:cNvPr id="1104899" name="Notes Placeholder 2"/>
          <p:cNvSpPr>
            <a:spLocks noGrp="1"/>
          </p:cNvSpPr>
          <p:nvPr>
            <p:ph type="body" idx="1"/>
          </p:nvPr>
        </p:nvSpPr>
        <p:spPr>
          <a:xfrm>
            <a:off x="685800" y="4343400"/>
            <a:ext cx="5486400" cy="4114800"/>
          </a:xfrm>
          <a:noFill/>
          <a:ln/>
        </p:spPr>
        <p:txBody>
          <a:bodyPr/>
          <a:lstStyle/>
          <a:p>
            <a:pPr eaLnBrk="1" hangingPunct="1"/>
            <a:endParaRPr lang="en-US" smtClean="0"/>
          </a:p>
        </p:txBody>
      </p:sp>
      <p:sp>
        <p:nvSpPr>
          <p:cNvPr id="1104900"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6E63ACC8-07F0-4B13-8905-7E058A55D2BD}" type="slidenum">
              <a:rPr lang="en-GB" sz="1200">
                <a:latin typeface="Arial" pitchFamily="34" charset="0"/>
                <a:cs typeface="Arial" pitchFamily="34" charset="0"/>
              </a:rPr>
              <a:pPr algn="r"/>
              <a:t>91</a:t>
            </a:fld>
            <a:endParaRPr lang="en-GB" sz="1200">
              <a:latin typeface="Arial" pitchFamily="34" charset="0"/>
              <a:cs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6945" name="Rectangle 7"/>
          <p:cNvSpPr>
            <a:spLocks noGrp="1" noChangeArrowheads="1"/>
          </p:cNvSpPr>
          <p:nvPr>
            <p:ph type="sldNum" sz="quarter" idx="5"/>
          </p:nvPr>
        </p:nvSpPr>
        <p:spPr>
          <a:noFill/>
        </p:spPr>
        <p:txBody>
          <a:bodyPr/>
          <a:lstStyle/>
          <a:p>
            <a:fld id="{B0D45A6C-DB28-4A26-BC10-70BAAE74513F}" type="slidenum">
              <a:rPr lang="en-GB" smtClean="0"/>
              <a:pPr/>
              <a:t>92</a:t>
            </a:fld>
            <a:endParaRPr lang="en-GB" smtClean="0"/>
          </a:p>
        </p:txBody>
      </p:sp>
      <p:sp>
        <p:nvSpPr>
          <p:cNvPr id="1106946" name="Slide Image Placeholder 1"/>
          <p:cNvSpPr>
            <a:spLocks noGrp="1" noRot="1" noChangeAspect="1" noTextEdit="1"/>
          </p:cNvSpPr>
          <p:nvPr>
            <p:ph type="sldImg"/>
          </p:nvPr>
        </p:nvSpPr>
        <p:spPr>
          <a:ln/>
        </p:spPr>
      </p:sp>
      <p:sp>
        <p:nvSpPr>
          <p:cNvPr id="1106947" name="Notes Placeholder 2"/>
          <p:cNvSpPr>
            <a:spLocks noGrp="1"/>
          </p:cNvSpPr>
          <p:nvPr>
            <p:ph type="body" idx="1"/>
          </p:nvPr>
        </p:nvSpPr>
        <p:spPr>
          <a:xfrm>
            <a:off x="685800" y="4343400"/>
            <a:ext cx="5486400" cy="4114800"/>
          </a:xfrm>
          <a:noFill/>
          <a:ln/>
        </p:spPr>
        <p:txBody>
          <a:bodyPr/>
          <a:lstStyle/>
          <a:p>
            <a:pPr eaLnBrk="1" hangingPunct="1"/>
            <a:endParaRPr lang="en-US" smtClean="0"/>
          </a:p>
        </p:txBody>
      </p:sp>
      <p:sp>
        <p:nvSpPr>
          <p:cNvPr id="1106948"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270CB0BC-6F38-4824-92DB-3C7B524EA6B4}" type="slidenum">
              <a:rPr lang="en-GB" sz="1200">
                <a:latin typeface="Arial" pitchFamily="34" charset="0"/>
                <a:cs typeface="Arial" pitchFamily="34" charset="0"/>
              </a:rPr>
              <a:pPr algn="r"/>
              <a:t>92</a:t>
            </a:fld>
            <a:endParaRPr lang="en-GB" sz="1200">
              <a:latin typeface="Arial" pitchFamily="34" charset="0"/>
              <a:cs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8993" name="Rectangle 7"/>
          <p:cNvSpPr txBox="1">
            <a:spLocks noGrp="1" noChangeArrowheads="1"/>
          </p:cNvSpPr>
          <p:nvPr/>
        </p:nvSpPr>
        <p:spPr bwMode="auto">
          <a:xfrm>
            <a:off x="3883025" y="8685213"/>
            <a:ext cx="2973388" cy="457200"/>
          </a:xfrm>
          <a:prstGeom prst="rect">
            <a:avLst/>
          </a:prstGeom>
          <a:noFill/>
          <a:ln w="9525">
            <a:noFill/>
            <a:miter lim="800000"/>
            <a:headEnd/>
            <a:tailEnd/>
          </a:ln>
        </p:spPr>
        <p:txBody>
          <a:bodyPr anchor="b"/>
          <a:lstStyle/>
          <a:p>
            <a:pPr algn="r"/>
            <a:fld id="{9FBB1DC6-B31E-4CDC-9020-1CB2F5DB3C06}" type="slidenum">
              <a:rPr lang="en-US" sz="1200">
                <a:latin typeface="Arial" pitchFamily="34" charset="0"/>
                <a:cs typeface="Arial" pitchFamily="34" charset="0"/>
              </a:rPr>
              <a:pPr algn="r"/>
              <a:t>93</a:t>
            </a:fld>
            <a:endParaRPr lang="en-US" sz="1200">
              <a:latin typeface="Arial" pitchFamily="34" charset="0"/>
              <a:cs typeface="Arial" pitchFamily="34" charset="0"/>
            </a:endParaRPr>
          </a:p>
        </p:txBody>
      </p:sp>
      <p:sp>
        <p:nvSpPr>
          <p:cNvPr id="1108994" name="Rectangle 2"/>
          <p:cNvSpPr>
            <a:spLocks noGrp="1" noRot="1" noChangeAspect="1" noChangeArrowheads="1" noTextEdit="1"/>
          </p:cNvSpPr>
          <p:nvPr>
            <p:ph type="sldImg"/>
          </p:nvPr>
        </p:nvSpPr>
        <p:spPr>
          <a:ln/>
        </p:spPr>
      </p:sp>
      <p:sp>
        <p:nvSpPr>
          <p:cNvPr id="1108995" name="Rectangle 3"/>
          <p:cNvSpPr>
            <a:spLocks noGrp="1" noChangeArrowheads="1"/>
          </p:cNvSpPr>
          <p:nvPr>
            <p:ph type="body" idx="1"/>
          </p:nvPr>
        </p:nvSpPr>
        <p:spPr>
          <a:xfrm>
            <a:off x="685800" y="4343400"/>
            <a:ext cx="5486400" cy="4114800"/>
          </a:xfrm>
          <a:noFill/>
          <a:ln/>
        </p:spPr>
        <p:txBody>
          <a:bodyPr/>
          <a:lstStyle/>
          <a:p>
            <a:pPr eaLnBrk="1" hangingPunct="1"/>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1041" name="Rectangle 7"/>
          <p:cNvSpPr>
            <a:spLocks noGrp="1" noChangeArrowheads="1"/>
          </p:cNvSpPr>
          <p:nvPr>
            <p:ph type="sldNum" sz="quarter" idx="5"/>
          </p:nvPr>
        </p:nvSpPr>
        <p:spPr>
          <a:noFill/>
        </p:spPr>
        <p:txBody>
          <a:bodyPr/>
          <a:lstStyle/>
          <a:p>
            <a:fld id="{5EF60F45-4637-4D71-B2DF-7BEEBDBD3831}" type="slidenum">
              <a:rPr lang="en-GB" smtClean="0"/>
              <a:pPr/>
              <a:t>94</a:t>
            </a:fld>
            <a:endParaRPr lang="en-GB" smtClean="0"/>
          </a:p>
        </p:txBody>
      </p:sp>
      <p:sp>
        <p:nvSpPr>
          <p:cNvPr id="111104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E3654481-A272-4FBD-94EE-8D2E108ADE0C}" type="slidenum">
              <a:rPr lang="en-US" sz="1200">
                <a:latin typeface="Arial" pitchFamily="34" charset="0"/>
                <a:cs typeface="Arial" pitchFamily="34" charset="0"/>
              </a:rPr>
              <a:pPr algn="r"/>
              <a:t>94</a:t>
            </a:fld>
            <a:endParaRPr lang="en-US" sz="1200">
              <a:latin typeface="Arial" pitchFamily="34" charset="0"/>
              <a:cs typeface="Arial" pitchFamily="34" charset="0"/>
            </a:endParaRPr>
          </a:p>
        </p:txBody>
      </p:sp>
      <p:sp>
        <p:nvSpPr>
          <p:cNvPr id="1111043" name="Rectangle 2"/>
          <p:cNvSpPr>
            <a:spLocks noGrp="1" noRot="1" noChangeAspect="1" noChangeArrowheads="1" noTextEdit="1"/>
          </p:cNvSpPr>
          <p:nvPr>
            <p:ph type="sldImg"/>
          </p:nvPr>
        </p:nvSpPr>
        <p:spPr>
          <a:ln/>
        </p:spPr>
      </p:sp>
      <p:sp>
        <p:nvSpPr>
          <p:cNvPr id="11110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p:spPr>
        <p:txBody>
          <a:bodyPr/>
          <a:lstStyle/>
          <a:p>
            <a:fld id="{DFC1E9CB-2D27-44FA-8435-E937D34E1B3F}" type="slidenum">
              <a:rPr lang="en-GB" smtClean="0"/>
              <a:pPr/>
              <a:t>16</a:t>
            </a:fld>
            <a:endParaRPr lang="en-GB" smtClean="0"/>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xfrm>
            <a:off x="685800" y="4343400"/>
            <a:ext cx="5486400" cy="4114800"/>
          </a:xfrm>
          <a:noFill/>
          <a:ln/>
        </p:spPr>
        <p:txBody>
          <a:bodyPr/>
          <a:lstStyle/>
          <a:p>
            <a:pPr eaLnBrk="1" hangingPunct="1"/>
            <a:r>
              <a:rPr lang="en-US" smtClean="0"/>
              <a:t>We have seen that new bone formation can occur in the spine. Unlike classical AS spine, the syndesmophytes in PsA tend to be sparse, chunky and asymmetrically distributed</a:t>
            </a:r>
          </a:p>
          <a:p>
            <a:pPr eaLnBrk="1" hangingPunct="1"/>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3089" name="Rectangle 7"/>
          <p:cNvSpPr>
            <a:spLocks noGrp="1" noChangeArrowheads="1"/>
          </p:cNvSpPr>
          <p:nvPr>
            <p:ph type="sldNum" sz="quarter" idx="5"/>
          </p:nvPr>
        </p:nvSpPr>
        <p:spPr>
          <a:noFill/>
        </p:spPr>
        <p:txBody>
          <a:bodyPr/>
          <a:lstStyle/>
          <a:p>
            <a:fld id="{EE81BC63-75B2-4629-B4C2-712144E56177}" type="slidenum">
              <a:rPr lang="en-GB" smtClean="0"/>
              <a:pPr/>
              <a:t>95</a:t>
            </a:fld>
            <a:endParaRPr lang="en-GB" smtClean="0"/>
          </a:p>
        </p:txBody>
      </p:sp>
      <p:sp>
        <p:nvSpPr>
          <p:cNvPr id="111309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CB53D375-218D-4724-A079-80BA44EB7949}" type="slidenum">
              <a:rPr lang="en-US" sz="1200">
                <a:latin typeface="Arial" pitchFamily="34" charset="0"/>
                <a:cs typeface="Arial" pitchFamily="34" charset="0"/>
              </a:rPr>
              <a:pPr algn="r"/>
              <a:t>95</a:t>
            </a:fld>
            <a:endParaRPr lang="en-US" sz="1200">
              <a:latin typeface="Arial" pitchFamily="34" charset="0"/>
              <a:cs typeface="Arial" pitchFamily="34" charset="0"/>
            </a:endParaRPr>
          </a:p>
        </p:txBody>
      </p:sp>
      <p:sp>
        <p:nvSpPr>
          <p:cNvPr id="1113091" name="Rectangle 2"/>
          <p:cNvSpPr>
            <a:spLocks noGrp="1" noRot="1" noChangeAspect="1" noChangeArrowheads="1" noTextEdit="1"/>
          </p:cNvSpPr>
          <p:nvPr>
            <p:ph type="sldImg"/>
          </p:nvPr>
        </p:nvSpPr>
        <p:spPr>
          <a:ln/>
        </p:spPr>
      </p:sp>
      <p:sp>
        <p:nvSpPr>
          <p:cNvPr id="1113092" name="Rectangle 3"/>
          <p:cNvSpPr>
            <a:spLocks noGrp="1" noChangeArrowheads="1"/>
          </p:cNvSpPr>
          <p:nvPr>
            <p:ph type="body" idx="1"/>
          </p:nvPr>
        </p:nvSpPr>
        <p:spPr>
          <a:xfrm>
            <a:off x="685800" y="4343400"/>
            <a:ext cx="5486400" cy="4114800"/>
          </a:xfrm>
          <a:noFill/>
          <a:ln/>
        </p:spPr>
        <p:txBody>
          <a:bodyPr/>
          <a:lstStyle/>
          <a:p>
            <a:pPr eaLnBrk="1" hangingPunct="1"/>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7185" name="Rectangle 7"/>
          <p:cNvSpPr>
            <a:spLocks noGrp="1" noChangeArrowheads="1"/>
          </p:cNvSpPr>
          <p:nvPr>
            <p:ph type="sldNum" sz="quarter" idx="5"/>
          </p:nvPr>
        </p:nvSpPr>
        <p:spPr>
          <a:noFill/>
        </p:spPr>
        <p:txBody>
          <a:bodyPr/>
          <a:lstStyle/>
          <a:p>
            <a:fld id="{95118C35-F9D2-4793-B56B-DA0B612BD923}" type="slidenum">
              <a:rPr lang="en-GB" smtClean="0"/>
              <a:pPr/>
              <a:t>97</a:t>
            </a:fld>
            <a:endParaRPr lang="en-GB" smtClean="0"/>
          </a:p>
        </p:txBody>
      </p:sp>
      <p:sp>
        <p:nvSpPr>
          <p:cNvPr id="1117186" name="Rectangle 2"/>
          <p:cNvSpPr>
            <a:spLocks noGrp="1" noRot="1" noChangeAspect="1" noChangeArrowheads="1" noTextEdit="1"/>
          </p:cNvSpPr>
          <p:nvPr>
            <p:ph type="sldImg"/>
          </p:nvPr>
        </p:nvSpPr>
        <p:spPr>
          <a:ln/>
        </p:spPr>
      </p:sp>
      <p:sp>
        <p:nvSpPr>
          <p:cNvPr id="1117187" name="Rectangle 3"/>
          <p:cNvSpPr>
            <a:spLocks noGrp="1" noChangeArrowheads="1"/>
          </p:cNvSpPr>
          <p:nvPr>
            <p:ph type="body" idx="1"/>
          </p:nvPr>
        </p:nvSpPr>
        <p:spPr>
          <a:xfrm>
            <a:off x="685800" y="4343400"/>
            <a:ext cx="5486400" cy="4114800"/>
          </a:xfrm>
          <a:noFill/>
          <a:ln/>
        </p:spPr>
        <p:txBody>
          <a:bodyPr/>
          <a:lstStyle/>
          <a:p>
            <a:pPr eaLnBrk="1" hangingPunct="1"/>
            <a:r>
              <a:rPr lang="en-US" smtClean="0"/>
              <a:t>In fact the skin and the enthesis share microanatomical similarities. This cartoon compares the interface between the epidermis and dermis of the skin, and a fibrocartilaginous tendon or ligament insertion on bone. In both cases an avascular tissue (epidermis; fibrocartilage) is attached to a vascular tissue (dermis; bone) at an irregular interface that protects against shear. </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6578" name="Slide Image Placeholder 1"/>
          <p:cNvSpPr>
            <a:spLocks noGrp="1" noRot="1" noChangeAspect="1" noTextEdit="1"/>
          </p:cNvSpPr>
          <p:nvPr>
            <p:ph type="sldImg"/>
          </p:nvPr>
        </p:nvSpPr>
        <p:spPr>
          <a:ln/>
        </p:spPr>
      </p:sp>
      <p:sp>
        <p:nvSpPr>
          <p:cNvPr id="1176579" name="Notes Placeholder 2"/>
          <p:cNvSpPr>
            <a:spLocks noGrp="1"/>
          </p:cNvSpPr>
          <p:nvPr>
            <p:ph type="body" idx="1"/>
          </p:nvPr>
        </p:nvSpPr>
        <p:spPr>
          <a:xfrm>
            <a:off x="685800" y="4343400"/>
            <a:ext cx="5486400" cy="4114800"/>
          </a:xfrm>
          <a:noFill/>
          <a:ln/>
        </p:spPr>
        <p:txBody>
          <a:bodyPr/>
          <a:lstStyle/>
          <a:p>
            <a:pPr>
              <a:spcBef>
                <a:spcPct val="0"/>
              </a:spcBef>
              <a:spcAft>
                <a:spcPts val="288"/>
              </a:spcAft>
            </a:pPr>
            <a:r>
              <a:rPr lang="en-US" sz="1100" smtClean="0"/>
              <a:t>All patients on placebo received golimumab 50 mg from weeks 24 through 52; therefore, no placebo group is available for comparison at week 52. With monthly SC injections of golimumab 50 or 100 mg, the percentage of patients having an ACR20, ACR50 and ACR70 response continued to increase from week 24 to week 52, and this response was sustained through 104 weeks.</a:t>
            </a:r>
            <a:r>
              <a:rPr lang="en-US" sz="1100" baseline="30000" smtClean="0"/>
              <a:t>1-3</a:t>
            </a:r>
            <a:endParaRPr lang="en-US" sz="1100" smtClean="0"/>
          </a:p>
          <a:p>
            <a:pPr>
              <a:spcBef>
                <a:spcPct val="0"/>
              </a:spcBef>
              <a:spcAft>
                <a:spcPts val="288"/>
              </a:spcAft>
            </a:pPr>
            <a:r>
              <a:rPr lang="en-US" sz="1100" smtClean="0"/>
              <a:t>Significant improvement in skin psoriasis as measured by PASI 75 achievement was seen in the 50-mg golimumab (55.9%*) and 100-mg golimumab (66.0%*) groups compared with placebo (1.4%) at week 24. The PASI 75 response in both golimumab groups was sustained through week 104.</a:t>
            </a:r>
            <a:r>
              <a:rPr lang="en-US" sz="1100" baseline="30000" smtClean="0"/>
              <a:t>1-3</a:t>
            </a:r>
          </a:p>
          <a:p>
            <a:pPr>
              <a:spcBef>
                <a:spcPct val="0"/>
              </a:spcBef>
              <a:spcAft>
                <a:spcPts val="288"/>
              </a:spcAft>
            </a:pPr>
            <a:r>
              <a:rPr lang="en-US" sz="1000" smtClean="0"/>
              <a:t>* </a:t>
            </a:r>
            <a:r>
              <a:rPr lang="en-US" sz="1000" i="1" smtClean="0"/>
              <a:t>P</a:t>
            </a:r>
            <a:r>
              <a:rPr lang="en-US" sz="1000" smtClean="0"/>
              <a:t>&lt;0.001 versus placebo</a:t>
            </a:r>
            <a:endParaRPr lang="en-US" sz="1000" baseline="30000" smtClean="0"/>
          </a:p>
          <a:p>
            <a:pPr>
              <a:spcBef>
                <a:spcPct val="0"/>
              </a:spcBef>
            </a:pPr>
            <a:endParaRPr lang="en-US" altLang="ja-JP" sz="1000" b="1" smtClean="0"/>
          </a:p>
          <a:p>
            <a:pPr>
              <a:spcBef>
                <a:spcPct val="0"/>
              </a:spcBef>
            </a:pPr>
            <a:r>
              <a:rPr lang="en-US" altLang="ja-JP" sz="1000" b="1" smtClean="0"/>
              <a:t>References</a:t>
            </a:r>
          </a:p>
          <a:p>
            <a:pPr>
              <a:spcBef>
                <a:spcPct val="0"/>
              </a:spcBef>
            </a:pPr>
            <a:r>
              <a:rPr lang="en-US" sz="1000" smtClean="0"/>
              <a:t>1. Kavanaugh A, Mease P, Krueger GG, et al. Golimumab, a new, human, TNF-alpha antibody administered subcutaneously every 4 weeks in psoriatic arthritis patients: 52-week efficacy and safety results of the randomized, placebo-controlled GO-REVEAL Study. </a:t>
            </a:r>
            <a:r>
              <a:rPr lang="en-US" sz="1000" i="1" smtClean="0"/>
              <a:t>Ann Rheum Dis. </a:t>
            </a:r>
            <a:r>
              <a:rPr lang="en-US" sz="1000" smtClean="0"/>
              <a:t>2008;67(suppl ll):99.</a:t>
            </a:r>
          </a:p>
          <a:p>
            <a:pPr>
              <a:spcBef>
                <a:spcPct val="0"/>
              </a:spcBef>
            </a:pPr>
            <a:r>
              <a:rPr lang="en-US" sz="1000" smtClean="0"/>
              <a:t>2. Kavanaugh A, McInnes I, Mease P, et al. Golimumab, a new human tumor necrosis factor </a:t>
            </a:r>
            <a:r>
              <a:rPr lang="en-US" sz="1000" smtClean="0">
                <a:sym typeface="Symbol" pitchFamily="18" charset="2"/>
              </a:rPr>
              <a:t></a:t>
            </a:r>
            <a:r>
              <a:rPr lang="en-US" sz="1000" smtClean="0"/>
              <a:t> antibody, administered every four weeks as a subcutaneous injection in psoriatic arthritis: twenty-four-week efficacy and safety results of a randomized, placebo-controlled study. </a:t>
            </a:r>
            <a:r>
              <a:rPr lang="en-US" sz="1000" i="1" smtClean="0"/>
              <a:t>Arthritis Rheum. </a:t>
            </a:r>
            <a:r>
              <a:rPr lang="en-US" sz="1000" smtClean="0"/>
              <a:t>2009;60:976-986.</a:t>
            </a:r>
          </a:p>
          <a:p>
            <a:pPr>
              <a:spcBef>
                <a:spcPct val="0"/>
              </a:spcBef>
            </a:pPr>
            <a:r>
              <a:rPr lang="en-US" sz="1000" smtClean="0">
                <a:solidFill>
                  <a:srgbClr val="000000"/>
                </a:solidFill>
              </a:rPr>
              <a:t>3. Kavanaugh A, Mease P, Krueger GG, et al</a:t>
            </a:r>
            <a:r>
              <a:rPr lang="en-US" sz="1000" i="1" smtClean="0">
                <a:solidFill>
                  <a:srgbClr val="000000"/>
                </a:solidFill>
              </a:rPr>
              <a:t>. </a:t>
            </a:r>
            <a:r>
              <a:rPr lang="en-US" sz="1000" smtClean="0"/>
              <a:t>Golimumab, a new, human, TNF alpha antibody, administered subcutaneously every 4 weeks in psoriatic arthritis patients: 104-week efficacy and safety results of the randomized, placebo-controlled GO-REVEAL </a:t>
            </a:r>
            <a:r>
              <a:rPr lang="en-US" sz="1000" smtClean="0">
                <a:solidFill>
                  <a:srgbClr val="000000"/>
                </a:solidFill>
              </a:rPr>
              <a:t>study. </a:t>
            </a:r>
            <a:r>
              <a:rPr lang="en-US" sz="1000" i="1" smtClean="0">
                <a:solidFill>
                  <a:srgbClr val="000000"/>
                </a:solidFill>
              </a:rPr>
              <a:t>Ann Rheum Dis. </a:t>
            </a:r>
            <a:r>
              <a:rPr lang="en-US" sz="1000" smtClean="0">
                <a:solidFill>
                  <a:srgbClr val="000000"/>
                </a:solidFill>
              </a:rPr>
              <a:t>2009;68(suppl 3):136.</a:t>
            </a:r>
            <a:endParaRPr lang="en-US" sz="1000" b="1" smtClean="0">
              <a:solidFill>
                <a:srgbClr val="000000"/>
              </a:solidFill>
            </a:endParaRPr>
          </a:p>
          <a:p>
            <a:pPr>
              <a:spcBef>
                <a:spcPct val="0"/>
              </a:spcBef>
            </a:pPr>
            <a:endParaRPr lang="en-US" sz="1000" smtClean="0"/>
          </a:p>
        </p:txBody>
      </p:sp>
      <p:sp>
        <p:nvSpPr>
          <p:cNvPr id="1176580"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0FD277E4-F465-4FFC-AAC5-BAF3F6C21D9A}" type="slidenum">
              <a:rPr lang="en-GB" sz="1200">
                <a:solidFill>
                  <a:srgbClr val="000000"/>
                </a:solidFill>
                <a:latin typeface="Calibri" pitchFamily="34" charset="0"/>
                <a:cs typeface="Arial" pitchFamily="34" charset="0"/>
              </a:rPr>
              <a:pPr algn="r"/>
              <a:t>100</a:t>
            </a:fld>
            <a:endParaRPr lang="en-GB" sz="1200">
              <a:solidFill>
                <a:srgbClr val="000000"/>
              </a:solidFill>
              <a:latin typeface="Calibri" pitchFamily="34" charset="0"/>
              <a:cs typeface="Arial"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0674" name="Slide Image Placeholder 1"/>
          <p:cNvSpPr>
            <a:spLocks noGrp="1" noRot="1" noChangeAspect="1" noTextEdit="1"/>
          </p:cNvSpPr>
          <p:nvPr>
            <p:ph type="sldImg"/>
          </p:nvPr>
        </p:nvSpPr>
        <p:spPr>
          <a:ln/>
        </p:spPr>
      </p:sp>
      <p:sp>
        <p:nvSpPr>
          <p:cNvPr id="1180675" name="Notes Placeholder 2"/>
          <p:cNvSpPr>
            <a:spLocks noGrp="1"/>
          </p:cNvSpPr>
          <p:nvPr>
            <p:ph type="body" idx="1"/>
          </p:nvPr>
        </p:nvSpPr>
        <p:spPr>
          <a:xfrm>
            <a:off x="685800" y="4343400"/>
            <a:ext cx="5486400" cy="4114800"/>
          </a:xfrm>
          <a:noFill/>
          <a:ln/>
        </p:spPr>
        <p:txBody>
          <a:bodyPr/>
          <a:lstStyle/>
          <a:p>
            <a:pPr>
              <a:spcBef>
                <a:spcPct val="0"/>
              </a:spcBef>
            </a:pPr>
            <a:r>
              <a:rPr lang="en-US" sz="1100" smtClean="0">
                <a:latin typeface="Arial" pitchFamily="34" charset="0"/>
                <a:cs typeface="Arial" pitchFamily="34" charset="0"/>
              </a:rPr>
              <a:t>In the GO-REVEAL study, additional end points of the ITT analysis at week 24 included improvements in the NAPSI, dactylitis and PsA-modified Maastricht Ankylosing Spondylitis Enthesitis Score (MASES). For the NAPSI, nails are divided into quadrants and graded 0 to 4 for nail matrix psoriasis and 0 to 4 for nail bed psoriasis, for a total score of 0 to 8. The PsA-modified MASES is determined by palpation of entheses most likely to be inflamed in PsA patients for tenderness. With the exception of the median percent change in dactylitis score with golimumab 50 mg (</a:t>
            </a:r>
            <a:r>
              <a:rPr lang="en-US" sz="1100" i="1" smtClean="0">
                <a:latin typeface="Arial" pitchFamily="34" charset="0"/>
                <a:cs typeface="Arial" pitchFamily="34" charset="0"/>
              </a:rPr>
              <a:t>P</a:t>
            </a:r>
            <a:r>
              <a:rPr lang="en-US" sz="1100" smtClean="0">
                <a:latin typeface="Arial" pitchFamily="34" charset="0"/>
                <a:cs typeface="Arial" pitchFamily="34" charset="0"/>
              </a:rPr>
              <a:t>=0.09), significantly more median improvement in nail symptoms, enthesitis and dactylitis measures was found in patients treated with golimumab than in placebo patients (</a:t>
            </a:r>
            <a:r>
              <a:rPr lang="en-US" sz="1100" i="1" smtClean="0">
                <a:latin typeface="Arial" pitchFamily="34" charset="0"/>
                <a:cs typeface="Arial" pitchFamily="34" charset="0"/>
              </a:rPr>
              <a:t>P</a:t>
            </a:r>
            <a:r>
              <a:rPr lang="en-US" sz="1100" smtClean="0">
                <a:latin typeface="Arial" pitchFamily="34" charset="0"/>
                <a:cs typeface="Arial" pitchFamily="34" charset="0"/>
              </a:rPr>
              <a:t>&lt;0.001).</a:t>
            </a:r>
          </a:p>
          <a:p>
            <a:pPr>
              <a:spcBef>
                <a:spcPct val="0"/>
              </a:spcBef>
            </a:pPr>
            <a:endParaRPr lang="en-US" sz="1000" smtClean="0">
              <a:latin typeface="Arial" pitchFamily="34" charset="0"/>
              <a:cs typeface="Arial" pitchFamily="34" charset="0"/>
            </a:endParaRPr>
          </a:p>
          <a:p>
            <a:pPr>
              <a:spcBef>
                <a:spcPct val="0"/>
              </a:spcBef>
            </a:pPr>
            <a:r>
              <a:rPr lang="en-US" sz="1000" b="1" smtClean="0">
                <a:latin typeface="Arial" pitchFamily="34" charset="0"/>
                <a:cs typeface="Arial" pitchFamily="34" charset="0"/>
              </a:rPr>
              <a:t>Reference</a:t>
            </a:r>
          </a:p>
          <a:p>
            <a:pPr>
              <a:spcBef>
                <a:spcPct val="0"/>
              </a:spcBef>
            </a:pPr>
            <a:r>
              <a:rPr lang="en-US" sz="1000" smtClean="0">
                <a:latin typeface="Arial" pitchFamily="34" charset="0"/>
                <a:cs typeface="Arial" pitchFamily="34" charset="0"/>
              </a:rPr>
              <a:t>Kavanaugh A, McInnes I, Mease P, et al. Golimumab, a new human tumor necrosis factor </a:t>
            </a:r>
            <a:r>
              <a:rPr lang="en-US" sz="1000" smtClean="0">
                <a:latin typeface="Arial" pitchFamily="34" charset="0"/>
                <a:cs typeface="Arial" pitchFamily="34" charset="0"/>
                <a:sym typeface="Symbol" pitchFamily="18" charset="2"/>
              </a:rPr>
              <a:t></a:t>
            </a:r>
            <a:r>
              <a:rPr lang="en-US" sz="1000" smtClean="0">
                <a:latin typeface="Arial" pitchFamily="34" charset="0"/>
                <a:cs typeface="Arial" pitchFamily="34" charset="0"/>
              </a:rPr>
              <a:t> antibody, administered every four weeks as a subcutaneous injection in psoriatic arthritis: twenty-four-week efficacy and safety results of a randomized, placebo-controlled study. </a:t>
            </a:r>
            <a:r>
              <a:rPr lang="en-US" sz="1000" i="1" smtClean="0">
                <a:latin typeface="Arial" pitchFamily="34" charset="0"/>
                <a:cs typeface="Arial" pitchFamily="34" charset="0"/>
              </a:rPr>
              <a:t>Arthritis Rheum. </a:t>
            </a:r>
            <a:r>
              <a:rPr lang="en-US" sz="1000" smtClean="0">
                <a:latin typeface="Arial" pitchFamily="34" charset="0"/>
                <a:cs typeface="Arial" pitchFamily="34" charset="0"/>
              </a:rPr>
              <a:t>2009;60:976-986.</a:t>
            </a:r>
          </a:p>
        </p:txBody>
      </p:sp>
      <p:sp>
        <p:nvSpPr>
          <p:cNvPr id="1180676"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D0914889-DCD5-42A9-8B9A-FF3B73F89EA5}" type="slidenum">
              <a:rPr lang="en-GB" sz="1200">
                <a:solidFill>
                  <a:srgbClr val="000000"/>
                </a:solidFill>
                <a:latin typeface="Calibri" pitchFamily="34" charset="0"/>
                <a:cs typeface="Arial" pitchFamily="34" charset="0"/>
              </a:rPr>
              <a:pPr algn="r"/>
              <a:t>101</a:t>
            </a:fld>
            <a:endParaRPr lang="en-GB" sz="1200">
              <a:solidFill>
                <a:srgbClr val="000000"/>
              </a:solidFill>
              <a:latin typeface="Calibri" pitchFamily="34" charset="0"/>
              <a:cs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2722" name="Slide Image Placeholder 1"/>
          <p:cNvSpPr>
            <a:spLocks noGrp="1" noRot="1" noChangeAspect="1" noTextEdit="1"/>
          </p:cNvSpPr>
          <p:nvPr>
            <p:ph type="sldImg"/>
          </p:nvPr>
        </p:nvSpPr>
        <p:spPr>
          <a:ln/>
        </p:spPr>
      </p:sp>
      <p:sp>
        <p:nvSpPr>
          <p:cNvPr id="1182723" name="Notes Placeholder 2"/>
          <p:cNvSpPr>
            <a:spLocks noGrp="1"/>
          </p:cNvSpPr>
          <p:nvPr>
            <p:ph type="body" idx="1"/>
          </p:nvPr>
        </p:nvSpPr>
        <p:spPr>
          <a:xfrm>
            <a:off x="685800" y="4343400"/>
            <a:ext cx="5486400" cy="4114800"/>
          </a:xfrm>
          <a:noFill/>
          <a:ln/>
        </p:spPr>
        <p:txBody>
          <a:bodyPr/>
          <a:lstStyle/>
          <a:p>
            <a:pPr>
              <a:spcBef>
                <a:spcPct val="0"/>
              </a:spcBef>
            </a:pPr>
            <a:r>
              <a:rPr lang="en-US" sz="1100" smtClean="0">
                <a:latin typeface="Arial" pitchFamily="34" charset="0"/>
                <a:cs typeface="Arial" pitchFamily="34" charset="0"/>
              </a:rPr>
              <a:t>Another end point of the ITT analysis at week 24 was improvement in the Physician’s Global Assessment (PGA) of the target nail (most affected at baseline). Significantly more patients treated with golimumab––60% for 50-mg golimumab and 63% for 100-mg golimumab––improved in their target nail PGA than patients treated with placebo (18%; </a:t>
            </a:r>
            <a:r>
              <a:rPr lang="en-US" sz="1100" i="1" smtClean="0">
                <a:latin typeface="Arial" pitchFamily="34" charset="0"/>
                <a:cs typeface="Arial" pitchFamily="34" charset="0"/>
              </a:rPr>
              <a:t>P</a:t>
            </a:r>
            <a:r>
              <a:rPr lang="en-US" sz="1100" smtClean="0">
                <a:latin typeface="Arial" pitchFamily="34" charset="0"/>
                <a:cs typeface="Arial" pitchFamily="34" charset="0"/>
              </a:rPr>
              <a:t>&lt;0.001).</a:t>
            </a:r>
          </a:p>
          <a:p>
            <a:pPr>
              <a:spcBef>
                <a:spcPct val="0"/>
              </a:spcBef>
            </a:pPr>
            <a:endParaRPr lang="en-US" sz="1000" smtClean="0">
              <a:latin typeface="Arial" pitchFamily="34" charset="0"/>
              <a:cs typeface="Arial" pitchFamily="34" charset="0"/>
            </a:endParaRPr>
          </a:p>
          <a:p>
            <a:pPr>
              <a:spcBef>
                <a:spcPct val="0"/>
              </a:spcBef>
            </a:pPr>
            <a:r>
              <a:rPr lang="en-US" sz="1000" b="1" smtClean="0">
                <a:latin typeface="Arial" pitchFamily="34" charset="0"/>
                <a:cs typeface="Arial" pitchFamily="34" charset="0"/>
              </a:rPr>
              <a:t>Reference</a:t>
            </a:r>
          </a:p>
          <a:p>
            <a:pPr>
              <a:spcBef>
                <a:spcPct val="0"/>
              </a:spcBef>
            </a:pPr>
            <a:r>
              <a:rPr lang="en-US" sz="1000" smtClean="0">
                <a:latin typeface="Arial" pitchFamily="34" charset="0"/>
                <a:cs typeface="Arial" pitchFamily="34" charset="0"/>
              </a:rPr>
              <a:t>Kavanaugh A, McInnes I, Mease P, et al. Golimumab, a new human tumor necrosis factor </a:t>
            </a:r>
            <a:r>
              <a:rPr lang="en-US" sz="1000" smtClean="0">
                <a:latin typeface="Arial" pitchFamily="34" charset="0"/>
                <a:cs typeface="Arial" pitchFamily="34" charset="0"/>
                <a:sym typeface="Symbol" pitchFamily="18" charset="2"/>
              </a:rPr>
              <a:t></a:t>
            </a:r>
            <a:r>
              <a:rPr lang="en-US" sz="1000" smtClean="0">
                <a:latin typeface="Arial" pitchFamily="34" charset="0"/>
                <a:cs typeface="Arial" pitchFamily="34" charset="0"/>
              </a:rPr>
              <a:t> antibody, administered every four weeks as a subcutaneous injection in psoriatic arthritis: twenty-four-week efficacy and safety results of a randomized, placebo-controlled study. </a:t>
            </a:r>
            <a:r>
              <a:rPr lang="en-US" sz="1000" i="1" smtClean="0">
                <a:latin typeface="Arial" pitchFamily="34" charset="0"/>
                <a:cs typeface="Arial" pitchFamily="34" charset="0"/>
              </a:rPr>
              <a:t>Arthritis Rheum. </a:t>
            </a:r>
            <a:r>
              <a:rPr lang="en-US" sz="1000" smtClean="0">
                <a:latin typeface="Arial" pitchFamily="34" charset="0"/>
                <a:cs typeface="Arial" pitchFamily="34" charset="0"/>
              </a:rPr>
              <a:t>2009;60:976-986.</a:t>
            </a:r>
          </a:p>
        </p:txBody>
      </p:sp>
      <p:sp>
        <p:nvSpPr>
          <p:cNvPr id="1182724"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CA3D4931-1258-4705-83B9-1DDA202CBB61}" type="slidenum">
              <a:rPr lang="en-GB" sz="1200">
                <a:solidFill>
                  <a:srgbClr val="000000"/>
                </a:solidFill>
                <a:latin typeface="Calibri" pitchFamily="34" charset="0"/>
                <a:cs typeface="Arial" pitchFamily="34" charset="0"/>
              </a:rPr>
              <a:pPr algn="r"/>
              <a:t>102</a:t>
            </a:fld>
            <a:endParaRPr lang="en-GB" sz="1200">
              <a:solidFill>
                <a:srgbClr val="000000"/>
              </a:solidFill>
              <a:latin typeface="Calibri" pitchFamily="34" charset="0"/>
              <a:cs typeface="Arial"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8690" name="Slide Image Placeholder 1"/>
          <p:cNvSpPr>
            <a:spLocks noGrp="1" noRot="1" noChangeAspect="1" noTextEdit="1"/>
          </p:cNvSpPr>
          <p:nvPr>
            <p:ph type="sldImg"/>
          </p:nvPr>
        </p:nvSpPr>
        <p:spPr>
          <a:ln/>
        </p:spPr>
      </p:sp>
      <p:sp>
        <p:nvSpPr>
          <p:cNvPr id="1138691" name="Notes Placeholder 2"/>
          <p:cNvSpPr>
            <a:spLocks noGrp="1"/>
          </p:cNvSpPr>
          <p:nvPr>
            <p:ph type="body" idx="1"/>
          </p:nvPr>
        </p:nvSpPr>
        <p:spPr>
          <a:xfrm>
            <a:off x="685800" y="4343400"/>
            <a:ext cx="5486400" cy="4114800"/>
          </a:xfrm>
          <a:noFill/>
          <a:ln/>
        </p:spPr>
        <p:txBody>
          <a:bodyPr/>
          <a:lstStyle/>
          <a:p>
            <a:pPr>
              <a:spcBef>
                <a:spcPct val="0"/>
              </a:spcBef>
            </a:pPr>
            <a:r>
              <a:rPr lang="en-US" sz="800" smtClean="0"/>
              <a:t>	</a:t>
            </a:r>
          </a:p>
          <a:p>
            <a:pPr>
              <a:spcBef>
                <a:spcPct val="0"/>
              </a:spcBef>
            </a:pPr>
            <a:r>
              <a:rPr lang="en-US" sz="800" b="1" smtClean="0"/>
              <a:t>#### PLEASE DO NOT DELETE CONTENT BELOW THIS LINE ! ####</a:t>
            </a:r>
          </a:p>
          <a:p>
            <a:pPr>
              <a:spcBef>
                <a:spcPct val="0"/>
              </a:spcBef>
            </a:pPr>
            <a:r>
              <a:rPr lang="en-US" sz="800" smtClean="0"/>
              <a:t>			</a:t>
            </a:r>
          </a:p>
          <a:p>
            <a:pPr>
              <a:spcBef>
                <a:spcPct val="0"/>
              </a:spcBef>
            </a:pPr>
            <a:r>
              <a:rPr lang="en-US" sz="800" b="1" smtClean="0"/>
              <a:t>###########  Presentation 'GLM_OPT02_GLM Optimize PsA_r00_05AUG10.ppt' created on Wednesday, 4 August, 2010 ###########</a:t>
            </a:r>
          </a:p>
          <a:p>
            <a:pPr>
              <a:spcBef>
                <a:spcPct val="0"/>
              </a:spcBef>
            </a:pPr>
            <a:r>
              <a:rPr lang="en-US" sz="800" b="1" smtClean="0"/>
              <a:t>Author:</a:t>
            </a:r>
            <a:r>
              <a:rPr lang="en-US" sz="800" smtClean="0"/>
              <a:t> GIB1     </a:t>
            </a:r>
            <a:r>
              <a:rPr lang="en-US" sz="800" b="1" smtClean="0"/>
              <a:t>Purpose:</a:t>
            </a:r>
            <a:r>
              <a:rPr lang="en-US" sz="800" smtClean="0"/>
              <a:t> Optimize slide decks     </a:t>
            </a:r>
            <a:r>
              <a:rPr lang="en-US" sz="800" b="1" smtClean="0"/>
              <a:t>QA:</a:t>
            </a:r>
            <a:r>
              <a:rPr lang="en-US" sz="800" smtClean="0"/>
              <a:t> 04-Aug-10     </a:t>
            </a:r>
            <a:r>
              <a:rPr lang="en-US" sz="800" b="1" smtClean="0"/>
              <a:t>Review By:</a:t>
            </a:r>
            <a:r>
              <a:rPr lang="en-US" sz="800" smtClean="0"/>
              <a:t> 04-Feb-11</a:t>
            </a:r>
          </a:p>
          <a:p>
            <a:pPr>
              <a:spcBef>
                <a:spcPct val="0"/>
              </a:spcBef>
            </a:pPr>
            <a:r>
              <a:rPr lang="en-US" sz="800" b="1" smtClean="0"/>
              <a:t>Review Type:</a:t>
            </a:r>
            <a:r>
              <a:rPr lang="en-US" sz="800" smtClean="0"/>
              <a:t> Scientific, Reference Check, Compliance Review and HCC Office     </a:t>
            </a:r>
            <a:r>
              <a:rPr lang="en-US" sz="800" b="1" smtClean="0"/>
              <a:t>Slide:</a:t>
            </a:r>
            <a:r>
              <a:rPr lang="en-US" sz="800" smtClean="0"/>
              <a:t> 57/108     </a:t>
            </a:r>
            <a:r>
              <a:rPr lang="en-US" sz="800" b="1" smtClean="0"/>
              <a:t>Golimumab-Specific Deck:</a:t>
            </a:r>
            <a:r>
              <a:rPr lang="en-US" sz="800" smtClean="0"/>
              <a:t> Yes     </a:t>
            </a:r>
          </a:p>
          <a:p>
            <a:pPr>
              <a:spcBef>
                <a:spcPct val="0"/>
              </a:spcBef>
            </a:pPr>
            <a:endParaRPr lang="en-US" sz="800" smtClean="0"/>
          </a:p>
        </p:txBody>
      </p:sp>
      <p:sp>
        <p:nvSpPr>
          <p:cNvPr id="1138692"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23DE432E-D23F-4FA7-8381-791B695356C0}" type="slidenum">
              <a:rPr lang="en-US" sz="1200">
                <a:latin typeface="Calibri" pitchFamily="34" charset="0"/>
              </a:rPr>
              <a:pPr algn="r"/>
              <a:t>103</a:t>
            </a:fld>
            <a:endParaRPr lang="en-US" sz="1200">
              <a:latin typeface="Calibri"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1521" name="Rectangle 7"/>
          <p:cNvSpPr>
            <a:spLocks noGrp="1" noChangeArrowheads="1"/>
          </p:cNvSpPr>
          <p:nvPr>
            <p:ph type="sldNum" sz="quarter" idx="5"/>
          </p:nvPr>
        </p:nvSpPr>
        <p:spPr>
          <a:noFill/>
        </p:spPr>
        <p:txBody>
          <a:bodyPr/>
          <a:lstStyle/>
          <a:p>
            <a:fld id="{C6BF09C5-FDEB-4FEC-8E1C-BFC86AE4CC44}" type="slidenum">
              <a:rPr lang="en-GB" smtClean="0"/>
              <a:pPr/>
              <a:t>107</a:t>
            </a:fld>
            <a:endParaRPr lang="en-GB" smtClean="0"/>
          </a:p>
        </p:txBody>
      </p:sp>
      <p:sp>
        <p:nvSpPr>
          <p:cNvPr id="1131522" name="Rectangle 2"/>
          <p:cNvSpPr>
            <a:spLocks noGrp="1" noRot="1" noChangeAspect="1" noChangeArrowheads="1" noTextEdit="1"/>
          </p:cNvSpPr>
          <p:nvPr>
            <p:ph type="sldImg"/>
          </p:nvPr>
        </p:nvSpPr>
        <p:spPr>
          <a:ln/>
        </p:spPr>
      </p:sp>
      <p:sp>
        <p:nvSpPr>
          <p:cNvPr id="1131523" name="Rectangle 3"/>
          <p:cNvSpPr>
            <a:spLocks noGrp="1" noChangeArrowheads="1"/>
          </p:cNvSpPr>
          <p:nvPr>
            <p:ph type="body" idx="1"/>
          </p:nvPr>
        </p:nvSpPr>
        <p:spPr>
          <a:xfrm>
            <a:off x="685800" y="4343400"/>
            <a:ext cx="5486400" cy="4114800"/>
          </a:xfrm>
          <a:noFill/>
          <a:ln/>
        </p:spPr>
        <p:txBody>
          <a:bodyPr/>
          <a:lstStyle/>
          <a:p>
            <a:pPr eaLnBrk="1" hangingPunct="1"/>
            <a:r>
              <a:rPr lang="en-GB" dirty="0" smtClean="0"/>
              <a:t>Finally I would like to acknowledge everyone listed here whom I’ve worked with in Imaging in </a:t>
            </a:r>
            <a:r>
              <a:rPr lang="en-GB" dirty="0" err="1" smtClean="0"/>
              <a:t>PsA.</a:t>
            </a:r>
            <a:r>
              <a:rPr lang="en-GB" dirty="0" smtClean="0"/>
              <a:t> Thank you.</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7F31729-E509-457C-B3D9-235478590997}" type="slidenum">
              <a:rPr lang="en-GB" sz="1200">
                <a:latin typeface="Arial" pitchFamily="34" charset="0"/>
                <a:cs typeface="Arial" pitchFamily="34" charset="0"/>
              </a:rPr>
              <a:pPr algn="r"/>
              <a:t>19</a:t>
            </a:fld>
            <a:endParaRPr lang="en-GB" sz="1200">
              <a:latin typeface="Arial" pitchFamily="34" charset="0"/>
              <a:cs typeface="Arial" pitchFamily="34" charset="0"/>
            </a:endParaRPr>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p:spPr>
        <p:txBody>
          <a:bodyPr/>
          <a:lstStyle/>
          <a:p>
            <a:r>
              <a:rPr lang="en-US" smtClean="0"/>
              <a:t>This data was published in A&amp;R a few years back. These are two sagittal views from patients with SPA on your left hand side and RA on your R. You can see the different pattern, with abundant bone oedema in the SpA patient but not in the RA.</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F2CFDE66-EFE4-4A7F-B626-5D3A5635B100}" type="slidenum">
              <a:rPr lang="en-GB" sz="1200"/>
              <a:pPr algn="r"/>
              <a:t>20</a:t>
            </a:fld>
            <a:endParaRPr lang="en-GB" sz="1200"/>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xfrm>
            <a:off x="685800" y="4343400"/>
            <a:ext cx="5486400" cy="4114800"/>
          </a:xfrm>
          <a:noFill/>
          <a:ln/>
        </p:spPr>
        <p:txBody>
          <a:bodyPr/>
          <a:lstStyle/>
          <a:p>
            <a:pPr eaLnBrk="1" hangingPunct="1"/>
            <a:r>
              <a:rPr lang="en-GB" dirty="0" err="1" smtClean="0"/>
              <a:t>Sagittal</a:t>
            </a:r>
            <a:r>
              <a:rPr lang="en-GB" dirty="0" smtClean="0"/>
              <a:t> images of the knee on MRI of a patient with 5 month history of psoriatic arthritis. This T2-weighted fat suppressed MRI show high signal in the bone where the posterior </a:t>
            </a:r>
            <a:r>
              <a:rPr lang="en-GB" dirty="0" err="1" smtClean="0"/>
              <a:t>cruciate</a:t>
            </a:r>
            <a:r>
              <a:rPr lang="en-GB" dirty="0" smtClean="0"/>
              <a:t> ligament attached commonly seen in PsA</a:t>
            </a:r>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xfrm>
            <a:off x="914400" y="4343400"/>
            <a:ext cx="5029200" cy="4208463"/>
          </a:xfrm>
          <a:noFill/>
          <a:ln/>
        </p:spPr>
        <p:txBody>
          <a:bodyPr wrap="none" anchor="ctr"/>
          <a:lstStyle/>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3" name="Rectangle 7"/>
          <p:cNvSpPr>
            <a:spLocks noGrp="1" noChangeArrowheads="1"/>
          </p:cNvSpPr>
          <p:nvPr>
            <p:ph type="sldNum" sz="quarter" idx="5"/>
          </p:nvPr>
        </p:nvSpPr>
        <p:spPr>
          <a:noFill/>
        </p:spPr>
        <p:txBody>
          <a:bodyPr/>
          <a:lstStyle/>
          <a:p>
            <a:fld id="{2AEB8C04-D057-46A5-8A6F-A22D2D2EC404}" type="slidenum">
              <a:rPr lang="en-GB" smtClean="0"/>
              <a:pPr/>
              <a:t>23</a:t>
            </a:fld>
            <a:endParaRPr lang="en-GB" smtClean="0"/>
          </a:p>
        </p:txBody>
      </p:sp>
      <p:sp>
        <p:nvSpPr>
          <p:cNvPr id="965634" name="Rectangle 2"/>
          <p:cNvSpPr>
            <a:spLocks noGrp="1" noRot="1" noChangeAspect="1" noChangeArrowheads="1" noTextEdit="1"/>
          </p:cNvSpPr>
          <p:nvPr>
            <p:ph type="sldImg"/>
          </p:nvPr>
        </p:nvSpPr>
        <p:spPr>
          <a:ln/>
        </p:spPr>
      </p:sp>
      <p:sp>
        <p:nvSpPr>
          <p:cNvPr id="965635" name="Rectangle 3"/>
          <p:cNvSpPr>
            <a:spLocks noGrp="1" noChangeArrowheads="1"/>
          </p:cNvSpPr>
          <p:nvPr>
            <p:ph type="body" idx="1"/>
          </p:nvPr>
        </p:nvSpPr>
        <p:spPr>
          <a:xfrm>
            <a:off x="685800" y="4343400"/>
            <a:ext cx="5486400" cy="4114800"/>
          </a:xfrm>
          <a:noFill/>
          <a:ln/>
        </p:spPr>
        <p:txBody>
          <a:bodyPr/>
          <a:lstStyle/>
          <a:p>
            <a:pPr eaLnBrk="1" hangingPunct="1"/>
            <a:r>
              <a:rPr lang="en-GB" smtClean="0"/>
              <a:t>It has also been reported  that HLA-B27 is related to severity of osteitis in the axial and peripheral skeleton</a:t>
            </a:r>
          </a:p>
          <a:p>
            <a:pPr eaLnBrk="1" hangingPunct="1"/>
            <a:endParaRPr lang="en-GB" smtClean="0"/>
          </a:p>
          <a:p>
            <a:pPr eaLnBrk="1" hangingPunct="1"/>
            <a:r>
              <a:rPr lang="en-GB" smtClean="0"/>
              <a:t>The genral feeling amongst clinicians is that more severe osteitis ismore predicitive of future radiographic damage  but this has not previously been repoted/proven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8705" name="Rectangle 7"/>
          <p:cNvSpPr>
            <a:spLocks noGrp="1" noChangeArrowheads="1"/>
          </p:cNvSpPr>
          <p:nvPr>
            <p:ph type="sldNum" sz="quarter" idx="5"/>
          </p:nvPr>
        </p:nvSpPr>
        <p:spPr>
          <a:noFill/>
        </p:spPr>
        <p:txBody>
          <a:bodyPr/>
          <a:lstStyle/>
          <a:p>
            <a:fld id="{4FDFE016-7E5F-42D0-9AAA-9CC463D452B9}" type="slidenum">
              <a:rPr lang="en-GB" smtClean="0"/>
              <a:pPr/>
              <a:t>25</a:t>
            </a:fld>
            <a:endParaRPr lang="en-GB" smtClean="0"/>
          </a:p>
        </p:txBody>
      </p:sp>
      <p:sp>
        <p:nvSpPr>
          <p:cNvPr id="968706" name="Rectangle 2"/>
          <p:cNvSpPr>
            <a:spLocks noGrp="1" noRot="1" noChangeAspect="1" noChangeArrowheads="1" noTextEdit="1"/>
          </p:cNvSpPr>
          <p:nvPr>
            <p:ph type="sldImg"/>
          </p:nvPr>
        </p:nvSpPr>
        <p:spPr>
          <a:ln/>
        </p:spPr>
      </p:sp>
      <p:sp>
        <p:nvSpPr>
          <p:cNvPr id="968707" name="Rectangle 3"/>
          <p:cNvSpPr>
            <a:spLocks noGrp="1" noChangeArrowheads="1"/>
          </p:cNvSpPr>
          <p:nvPr>
            <p:ph type="body" idx="1"/>
          </p:nvPr>
        </p:nvSpPr>
        <p:spPr>
          <a:xfrm>
            <a:off x="685800" y="4343400"/>
            <a:ext cx="5486400" cy="4114800"/>
          </a:xfrm>
          <a:noFill/>
          <a:ln/>
        </p:spPr>
        <p:txBody>
          <a:bodyPr/>
          <a:lstStyle/>
          <a:p>
            <a:pPr eaLnBrk="1" hangingPunct="1"/>
            <a:r>
              <a:rPr lang="en-GB" dirty="0" smtClean="0"/>
              <a:t>In light of the rapid advancement in biological therapy in the effective treatment for PsA, it is now relevant and important to be able to diagnose PsA early.</a:t>
            </a:r>
          </a:p>
          <a:p>
            <a:pPr eaLnBrk="1" hangingPunct="1"/>
            <a:r>
              <a:rPr lang="en-US" dirty="0" smtClean="0"/>
              <a:t>This figure shows </a:t>
            </a:r>
            <a:r>
              <a:rPr lang="en-US" dirty="0" err="1" smtClean="0"/>
              <a:t>enthesitis</a:t>
            </a:r>
            <a:r>
              <a:rPr lang="en-US" dirty="0" smtClean="0"/>
              <a:t> within a synovial joint in </a:t>
            </a:r>
            <a:r>
              <a:rPr lang="en-US" dirty="0" err="1" smtClean="0"/>
              <a:t>PsA</a:t>
            </a:r>
            <a:r>
              <a:rPr lang="en-US" dirty="0" smtClean="0"/>
              <a:t> that is not clinically apparent. There is extensive </a:t>
            </a:r>
            <a:r>
              <a:rPr lang="en-US" dirty="0" err="1" smtClean="0"/>
              <a:t>perientheseal</a:t>
            </a:r>
            <a:r>
              <a:rPr lang="en-US" dirty="0" smtClean="0"/>
              <a:t> </a:t>
            </a:r>
            <a:r>
              <a:rPr lang="en-US" dirty="0" err="1" smtClean="0"/>
              <a:t>osteitis</a:t>
            </a:r>
            <a:r>
              <a:rPr lang="en-US" dirty="0" smtClean="0"/>
              <a:t> adjacent to the </a:t>
            </a:r>
            <a:r>
              <a:rPr lang="en-US" dirty="0" err="1" smtClean="0"/>
              <a:t>semimembranosus</a:t>
            </a:r>
            <a:r>
              <a:rPr lang="en-US" dirty="0" smtClean="0"/>
              <a:t> insertion. Knee </a:t>
            </a:r>
            <a:r>
              <a:rPr lang="en-US" dirty="0" err="1" smtClean="0"/>
              <a:t>synovitis</a:t>
            </a:r>
            <a:r>
              <a:rPr lang="en-US" dirty="0" smtClean="0"/>
              <a:t> and effusion is also present (asterisks).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1F3C3615-A323-4A94-B398-0DEE246EAFF1}" type="slidenum">
              <a:rPr lang="en-GB"/>
              <a:pPr>
                <a:defRPr/>
              </a:pPr>
              <a:t>‹#›</a:t>
            </a:fld>
            <a:endParaRPr lang="en-GB"/>
          </a:p>
        </p:txBody>
      </p:sp>
    </p:spTree>
  </p:cSld>
  <p:clrMapOvr>
    <a:masterClrMapping/>
  </p:clrMapOvr>
  <p:transition>
    <p:pull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9D7AD99E-4977-4633-A3B3-5F3599106B14}" type="slidenum">
              <a:rPr lang="en-GB"/>
              <a:pPr>
                <a:defRPr/>
              </a:pPr>
              <a:t>‹#›</a:t>
            </a:fld>
            <a:endParaRPr lang="en-GB"/>
          </a:p>
        </p:txBody>
      </p:sp>
    </p:spTree>
  </p:cSld>
  <p:clrMapOvr>
    <a:masterClrMapping/>
  </p:clrMapOvr>
  <p:transition>
    <p:pull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B0BAE55C-52BB-49F3-ACCD-7748AE4496C2}" type="slidenum">
              <a:rPr lang="en-GB"/>
              <a:pPr>
                <a:defRPr/>
              </a:pPr>
              <a:t>‹#›</a:t>
            </a:fld>
            <a:endParaRPr lang="en-GB"/>
          </a:p>
        </p:txBody>
      </p:sp>
    </p:spTree>
  </p:cSld>
  <p:clrMapOvr>
    <a:masterClrMapping/>
  </p:clrMapOvr>
  <p:transition>
    <p:pull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685800" y="609600"/>
            <a:ext cx="7772400" cy="1143000"/>
          </a:xfrm>
          <a:prstGeom prst="rect">
            <a:avLst/>
          </a:prstGeom>
        </p:spPr>
        <p:txBody>
          <a:bodyPr anchor="ctr"/>
          <a:lstStyle/>
          <a:p>
            <a:pPr algn="ctr">
              <a:defRPr/>
            </a:pPr>
            <a:endParaRPr lang="en-US" sz="4400">
              <a:solidFill>
                <a:srgbClr val="FFFF00"/>
              </a:solidFill>
              <a:latin typeface="Arial" charset="0"/>
            </a:endParaRPr>
          </a:p>
        </p:txBody>
      </p:sp>
      <p:sp>
        <p:nvSpPr>
          <p:cNvPr id="3" name="Rectangle 3"/>
          <p:cNvSpPr>
            <a:spLocks noGrp="1" noChangeArrowheads="1"/>
          </p:cNvSpPr>
          <p:nvPr/>
        </p:nvSpPr>
        <p:spPr bwMode="auto">
          <a:xfrm>
            <a:off x="685800" y="1981200"/>
            <a:ext cx="7772400" cy="4114800"/>
          </a:xfrm>
          <a:prstGeom prst="rect">
            <a:avLst/>
          </a:prstGeom>
        </p:spPr>
        <p:txBody>
          <a:bodyPr/>
          <a:lstStyle/>
          <a:p>
            <a:pPr marL="342900" indent="-342900">
              <a:spcBef>
                <a:spcPct val="20000"/>
              </a:spcBef>
              <a:buClr>
                <a:schemeClr val="bg2"/>
              </a:buClr>
              <a:buFont typeface="Wingdings 2" pitchFamily="18" charset="2"/>
              <a:buChar char="U"/>
              <a:defRPr/>
            </a:pPr>
            <a:endParaRPr lang="en-US" sz="3200">
              <a:solidFill>
                <a:schemeClr val="bg1"/>
              </a:solidFill>
              <a:latin typeface="Tahoma" pitchFamily="34" charset="0"/>
            </a:endParaRPr>
          </a:p>
        </p:txBody>
      </p:sp>
    </p:spTree>
  </p:cSld>
  <p:clrMapOvr>
    <a:masterClrMapping/>
  </p:clrMapOvr>
  <p:transition>
    <p:pull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285750" y="1643063"/>
            <a:ext cx="4171950" cy="45481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10100" y="1643063"/>
            <a:ext cx="4173538" cy="45481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6CC207F2-5C36-4EDA-BB0A-C8C43E88D6D4}" type="slidenum">
              <a:rPr lang="en-GB"/>
              <a:pPr>
                <a:defRPr/>
              </a:pPr>
              <a:t>‹#›</a:t>
            </a:fld>
            <a:endParaRPr lang="en-GB"/>
          </a:p>
        </p:txBody>
      </p:sp>
    </p:spTree>
  </p:cSld>
  <p:clrMapOvr>
    <a:masterClrMapping/>
  </p:clrMapOvr>
  <p:transition>
    <p:pull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3" y="0"/>
            <a:ext cx="2124075" cy="619125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285750" y="0"/>
            <a:ext cx="6221413" cy="61912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0235E5F7-1303-4B0A-ABAF-1CA9E49139A2}" type="slidenum">
              <a:rPr lang="en-GB"/>
              <a:pPr>
                <a:defRPr/>
              </a:pPr>
              <a:t>‹#›</a:t>
            </a:fld>
            <a:endParaRPr lang="en-GB"/>
          </a:p>
        </p:txBody>
      </p:sp>
    </p:spTree>
  </p:cSld>
  <p:clrMapOvr>
    <a:masterClrMapping/>
  </p:clrMapOvr>
  <p:transition>
    <p:pull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97C7D818-13D0-4990-A937-3AC15464F41B}" type="slidenum">
              <a:rPr lang="en-GB"/>
              <a:pPr>
                <a:defRPr/>
              </a:pPr>
              <a:t>‹#›</a:t>
            </a:fld>
            <a:endParaRPr lang="en-GB"/>
          </a:p>
        </p:txBody>
      </p:sp>
    </p:spTree>
  </p:cSld>
  <p:clrMapOvr>
    <a:masterClrMapping/>
  </p:clrMapOvr>
  <p:transition>
    <p:pull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ED99478D-47A7-4DD0-8882-1979E3BD45AE}" type="slidenum">
              <a:rPr lang="en-GB"/>
              <a:pPr>
                <a:defRPr/>
              </a:pPr>
              <a:t>‹#›</a:t>
            </a:fld>
            <a:endParaRPr lang="en-GB"/>
          </a:p>
        </p:txBody>
      </p:sp>
    </p:spTree>
  </p:cSld>
  <p:clrMapOvr>
    <a:masterClrMapping/>
  </p:clrMapOvr>
  <p:transition>
    <p:pull dir="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7D7C5659-5306-4276-9575-BFDF20C1E051}" type="slidenum">
              <a:rPr lang="en-GB"/>
              <a:pPr>
                <a:defRPr/>
              </a:pPr>
              <a:t>‹#›</a:t>
            </a:fld>
            <a:endParaRPr lang="en-GB"/>
          </a:p>
        </p:txBody>
      </p:sp>
    </p:spTree>
  </p:cSld>
  <p:clrMapOvr>
    <a:masterClrMapping/>
  </p:clrMapOvr>
  <p:transition>
    <p:pull dir="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F51A2871-D42A-4F8A-8752-2A1BB1D64BA6}" type="slidenum">
              <a:rPr lang="en-GB"/>
              <a:pPr>
                <a:defRPr/>
              </a:pPr>
              <a:t>‹#›</a:t>
            </a:fld>
            <a:endParaRPr lang="en-GB"/>
          </a:p>
        </p:txBody>
      </p:sp>
    </p:spTree>
  </p:cSld>
  <p:clrMapOvr>
    <a:masterClrMapping/>
  </p:clrMapOvr>
  <p:transition>
    <p:pull dir="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E0C15D93-5D3C-4EE4-9A14-145660D6B57E}" type="slidenum">
              <a:rPr lang="en-GB"/>
              <a:pPr>
                <a:defRPr/>
              </a:pPr>
              <a:t>‹#›</a:t>
            </a:fld>
            <a:endParaRPr lang="en-GB"/>
          </a:p>
        </p:txBody>
      </p:sp>
    </p:spTree>
  </p:cSld>
  <p:clrMapOvr>
    <a:masterClrMapping/>
  </p:clrMapOvr>
  <p:transition>
    <p:pull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B3BA6E3C-48F2-4683-BDFA-B04A01B724CD}" type="slidenum">
              <a:rPr lang="en-GB"/>
              <a:pPr>
                <a:defRPr/>
              </a:pPr>
              <a:t>‹#›</a:t>
            </a:fld>
            <a:endParaRPr lang="en-GB"/>
          </a:p>
        </p:txBody>
      </p:sp>
    </p:spTree>
  </p:cSld>
  <p:clrMapOvr>
    <a:masterClrMapping/>
  </p:clrMapOvr>
  <p:transition>
    <p:pull dir="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2C9E7EDA-EF46-49D6-8D2A-C1235557AD64}" type="slidenum">
              <a:rPr lang="en-GB"/>
              <a:pPr>
                <a:defRPr/>
              </a:pPr>
              <a:t>‹#›</a:t>
            </a:fld>
            <a:endParaRPr lang="en-GB"/>
          </a:p>
        </p:txBody>
      </p:sp>
    </p:spTree>
  </p:cSld>
  <p:clrMapOvr>
    <a:masterClrMapping/>
  </p:clrMapOvr>
  <p:transition>
    <p:pull dir="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4025FB64-E41D-4BAF-B20E-BB5CEFEE9B5A}" type="slidenum">
              <a:rPr lang="en-GB"/>
              <a:pPr>
                <a:defRPr/>
              </a:pPr>
              <a:t>‹#›</a:t>
            </a:fld>
            <a:endParaRPr lang="en-GB"/>
          </a:p>
        </p:txBody>
      </p:sp>
    </p:spTree>
  </p:cSld>
  <p:clrMapOvr>
    <a:masterClrMapping/>
  </p:clrMapOvr>
  <p:transition>
    <p:pull dir="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F4EF669E-4B9E-44AD-B6F8-7159FD2B4279}" type="slidenum">
              <a:rPr lang="en-GB"/>
              <a:pPr>
                <a:defRPr/>
              </a:pPr>
              <a:t>‹#›</a:t>
            </a:fld>
            <a:endParaRPr lang="en-GB"/>
          </a:p>
        </p:txBody>
      </p:sp>
    </p:spTree>
  </p:cSld>
  <p:clrMapOvr>
    <a:masterClrMapping/>
  </p:clrMapOvr>
  <p:transition>
    <p:pull dir="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DBD86818-E507-48D4-B84D-39C5BDEE67C0}" type="slidenum">
              <a:rPr lang="en-GB"/>
              <a:pPr>
                <a:defRPr/>
              </a:pPr>
              <a:t>‹#›</a:t>
            </a:fld>
            <a:endParaRPr lang="en-GB"/>
          </a:p>
        </p:txBody>
      </p:sp>
    </p:spTree>
  </p:cSld>
  <p:clrMapOvr>
    <a:masterClrMapping/>
  </p:clrMapOvr>
  <p:transition>
    <p:pull dir="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5C397DA3-BDE9-42CB-BD68-276FE9937BD0}" type="slidenum">
              <a:rPr lang="en-GB"/>
              <a:pPr>
                <a:defRPr/>
              </a:pPr>
              <a:t>‹#›</a:t>
            </a:fld>
            <a:endParaRPr lang="en-GB"/>
          </a:p>
        </p:txBody>
      </p:sp>
    </p:spTree>
  </p:cSld>
  <p:clrMapOvr>
    <a:masterClrMapping/>
  </p:clrMapOvr>
  <p:transition>
    <p:pull dir="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85750" y="1643063"/>
            <a:ext cx="4171950" cy="45481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643063"/>
            <a:ext cx="4173538" cy="45481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823B84EF-76C0-45AA-A2BB-41B39E855277}" type="slidenum">
              <a:rPr lang="en-GB"/>
              <a:pPr>
                <a:defRPr/>
              </a:pPr>
              <a:t>‹#›</a:t>
            </a:fld>
            <a:endParaRPr lang="en-GB"/>
          </a:p>
        </p:txBody>
      </p:sp>
    </p:spTree>
  </p:cSld>
  <p:clrMapOvr>
    <a:masterClrMapping/>
  </p:clrMapOvr>
  <p:transition>
    <p:pull dir="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3" y="0"/>
            <a:ext cx="2124075" cy="61912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85750" y="0"/>
            <a:ext cx="6221413" cy="61912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lvl1pPr>
              <a:defRPr/>
            </a:lvl1pPr>
          </a:lstStyle>
          <a:p>
            <a:pPr>
              <a:defRPr/>
            </a:pPr>
            <a:fld id="{E13857A9-3E69-4DB6-9EF3-934DDA89B0AE}" type="datetimeFigureOut">
              <a:rPr lang="en-US"/>
              <a:pPr>
                <a:defRPr/>
              </a:pPr>
              <a:t>10/31/2011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626455D-7BDA-4DE6-87B6-1436D6275552}" type="slidenum">
              <a:rPr lang="en-US"/>
              <a:pPr>
                <a:defRPr/>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pPr>
              <a:defRPr/>
            </a:pPr>
            <a:fld id="{EB52F91F-2EBA-4F4B-9C73-166CDA5787AB}" type="datetimeFigureOut">
              <a:rPr lang="en-US"/>
              <a:pPr>
                <a:defRPr/>
              </a:pPr>
              <a:t>10/31/2011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67B4E92-B6CB-467A-BE2D-A55B8277BD0C}" type="slidenum">
              <a:rPr lang="en-US"/>
              <a:pPr>
                <a:defRPr/>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D928E00-BC5E-47C1-9789-B04427B407CF}" type="datetimeFigureOut">
              <a:rPr lang="en-US"/>
              <a:pPr>
                <a:defRPr/>
              </a:pPr>
              <a:t>10/31/2011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28EEF6F-410D-4728-A08A-6FB33BDDCFE6}" type="slidenum">
              <a:rPr lang="en-US"/>
              <a:pPr>
                <a:defRPr/>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lvl1pPr>
              <a:defRPr/>
            </a:lvl1pPr>
          </a:lstStyle>
          <a:p>
            <a:pPr>
              <a:defRPr/>
            </a:pPr>
            <a:fld id="{44EA6AF9-BB8D-4E0E-AF49-17360FF155BA}" type="datetimeFigureOut">
              <a:rPr lang="en-US"/>
              <a:pPr>
                <a:defRPr/>
              </a:pPr>
              <a:t>10/31/2011</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0003D23D-FFB4-4359-8B3E-1F90249E1ACF}"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1950A124-C28A-4EEA-94F6-AEEFE21CD31B}" type="slidenum">
              <a:rPr lang="en-GB"/>
              <a:pPr>
                <a:defRPr/>
              </a:pPr>
              <a:t>‹#›</a:t>
            </a:fld>
            <a:endParaRPr lang="en-GB"/>
          </a:p>
        </p:txBody>
      </p:sp>
    </p:spTree>
  </p:cSld>
  <p:clrMapOvr>
    <a:masterClrMapping/>
  </p:clrMapOvr>
  <p:transition>
    <p:pull dir="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lvl1pPr>
              <a:defRPr/>
            </a:lvl1pPr>
          </a:lstStyle>
          <a:p>
            <a:pPr>
              <a:defRPr/>
            </a:pPr>
            <a:fld id="{7DBC6970-77AA-40CE-B436-86AE12EF09F1}" type="datetimeFigureOut">
              <a:rPr lang="en-US"/>
              <a:pPr>
                <a:defRPr/>
              </a:pPr>
              <a:t>10/31/2011</a:t>
            </a:fld>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410D0246-582D-42CD-9555-DAA89A193701}" type="slidenum">
              <a:rPr lang="en-US"/>
              <a:pPr>
                <a:defRPr/>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lvl1pPr>
              <a:defRPr/>
            </a:lvl1pPr>
          </a:lstStyle>
          <a:p>
            <a:pPr>
              <a:defRPr/>
            </a:pPr>
            <a:fld id="{DACEA254-8953-4B68-9247-BF3368D1C0D9}" type="datetimeFigureOut">
              <a:rPr lang="en-US"/>
              <a:pPr>
                <a:defRPr/>
              </a:pPr>
              <a:t>10/31/2011</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F9B2F47E-D78F-4F32-8496-7996A7F4BC83}" type="slidenum">
              <a:rPr lang="en-US"/>
              <a:pPr>
                <a:defRPr/>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90F589AF-990C-4667-9F3E-BD00A2D943BD}" type="datetimeFigureOut">
              <a:rPr lang="en-US"/>
              <a:pPr>
                <a:defRPr/>
              </a:pPr>
              <a:t>10/31/2011</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C3CA16B0-B7A6-4B42-9587-1C35707F1616}" type="slidenum">
              <a:rPr lang="en-US"/>
              <a:pPr>
                <a:defRPr/>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53017470-3378-4CE2-B6B1-5E7A1C2A8468}" type="datetimeFigureOut">
              <a:rPr lang="en-US"/>
              <a:pPr>
                <a:defRPr/>
              </a:pPr>
              <a:t>10/31/2011</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38AA0739-3ED6-4643-A9E4-29A37E497840}" type="slidenum">
              <a:rPr lang="en-US"/>
              <a:pPr>
                <a:defRPr/>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3BB59731-FC42-438C-994D-72169B7EABAD}" type="datetimeFigureOut">
              <a:rPr lang="en-US"/>
              <a:pPr>
                <a:defRPr/>
              </a:pPr>
              <a:t>10/31/2011</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B50470EA-D92B-4EF1-BB2E-5AE200DC74B9}" type="slidenum">
              <a:rPr lang="en-US"/>
              <a:pPr>
                <a:defRPr/>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pPr>
              <a:defRPr/>
            </a:pPr>
            <a:fld id="{61154D4F-DABC-42F3-854B-2A19158F5494}" type="datetimeFigureOut">
              <a:rPr lang="en-US"/>
              <a:pPr>
                <a:defRPr/>
              </a:pPr>
              <a:t>10/31/2011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2574641-56F7-49D7-A3D1-B6E748F69E7A}" type="slidenum">
              <a:rPr lang="en-US"/>
              <a:pPr>
                <a:defRPr/>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pPr>
              <a:defRPr/>
            </a:pPr>
            <a:fld id="{737CBE5A-9C78-4442-B072-541E02F9987E}" type="datetimeFigureOut">
              <a:rPr lang="en-US"/>
              <a:pPr>
                <a:defRPr/>
              </a:pPr>
              <a:t>10/31/2011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6784FEE-09F7-453C-A2A0-D67CA2157AA8}"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6B22DF2C-FBC5-4851-8696-BF834F736F96}" type="slidenum">
              <a:rPr lang="en-GB"/>
              <a:pPr>
                <a:defRPr/>
              </a:pPr>
              <a:t>‹#›</a:t>
            </a:fld>
            <a:endParaRPr lang="en-GB"/>
          </a:p>
        </p:txBody>
      </p:sp>
    </p:spTree>
  </p:cSld>
  <p:clrMapOvr>
    <a:masterClrMapping/>
  </p:clrMapOvr>
  <p:transition>
    <p:pull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61F99743-F35B-4945-895D-DE6D3855399E}" type="slidenum">
              <a:rPr lang="en-GB"/>
              <a:pPr>
                <a:defRPr/>
              </a:pPr>
              <a:t>‹#›</a:t>
            </a:fld>
            <a:endParaRPr lang="en-GB"/>
          </a:p>
        </p:txBody>
      </p:sp>
    </p:spTree>
  </p:cSld>
  <p:clrMapOvr>
    <a:masterClrMapping/>
  </p:clrMapOvr>
  <p:transition>
    <p:pull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0C48D676-8943-4586-9428-6D3827AA289A}" type="slidenum">
              <a:rPr lang="en-GB"/>
              <a:pPr>
                <a:defRPr/>
              </a:pPr>
              <a:t>‹#›</a:t>
            </a:fld>
            <a:endParaRPr lang="en-GB"/>
          </a:p>
        </p:txBody>
      </p:sp>
    </p:spTree>
  </p:cSld>
  <p:clrMapOvr>
    <a:masterClrMapping/>
  </p:clrMapOvr>
  <p:transition>
    <p:pull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A885C7ED-1BCF-49F1-9993-E2134453D866}" type="slidenum">
              <a:rPr lang="en-GB"/>
              <a:pPr>
                <a:defRPr/>
              </a:pPr>
              <a:t>‹#›</a:t>
            </a:fld>
            <a:endParaRPr lang="en-GB"/>
          </a:p>
        </p:txBody>
      </p:sp>
    </p:spTree>
  </p:cSld>
  <p:clrMapOvr>
    <a:masterClrMapping/>
  </p:clrMapOvr>
  <p:transition>
    <p:pull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D7DF51E8-70B5-4668-9274-5903D9400D5A}"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710" r:id="rId12"/>
  </p:sldLayoutIdLst>
  <p:transition>
    <p:pull dir="r"/>
  </p:transition>
  <p:txStyles>
    <p:titleStyle>
      <a:lvl1pPr algn="ctr" rtl="0" eaLnBrk="0" fontAlgn="base" hangingPunct="0">
        <a:spcBef>
          <a:spcPct val="0"/>
        </a:spcBef>
        <a:spcAft>
          <a:spcPct val="0"/>
        </a:spcAft>
        <a:defRPr sz="4400">
          <a:solidFill>
            <a:srgbClr val="FFFF00"/>
          </a:solidFill>
          <a:latin typeface="+mj-lt"/>
          <a:ea typeface="+mj-ea"/>
          <a:cs typeface="+mj-cs"/>
        </a:defRPr>
      </a:lvl1pPr>
      <a:lvl2pPr algn="ctr" rtl="0" eaLnBrk="0" fontAlgn="base" hangingPunct="0">
        <a:spcBef>
          <a:spcPct val="0"/>
        </a:spcBef>
        <a:spcAft>
          <a:spcPct val="0"/>
        </a:spcAft>
        <a:defRPr sz="4400">
          <a:solidFill>
            <a:srgbClr val="FFFF00"/>
          </a:solidFill>
          <a:latin typeface="Arial" charset="0"/>
        </a:defRPr>
      </a:lvl2pPr>
      <a:lvl3pPr algn="ctr" rtl="0" eaLnBrk="0" fontAlgn="base" hangingPunct="0">
        <a:spcBef>
          <a:spcPct val="0"/>
        </a:spcBef>
        <a:spcAft>
          <a:spcPct val="0"/>
        </a:spcAft>
        <a:defRPr sz="4400">
          <a:solidFill>
            <a:srgbClr val="FFFF00"/>
          </a:solidFill>
          <a:latin typeface="Arial" charset="0"/>
        </a:defRPr>
      </a:lvl3pPr>
      <a:lvl4pPr algn="ctr" rtl="0" eaLnBrk="0" fontAlgn="base" hangingPunct="0">
        <a:spcBef>
          <a:spcPct val="0"/>
        </a:spcBef>
        <a:spcAft>
          <a:spcPct val="0"/>
        </a:spcAft>
        <a:defRPr sz="4400">
          <a:solidFill>
            <a:srgbClr val="FFFF00"/>
          </a:solidFill>
          <a:latin typeface="Arial" charset="0"/>
        </a:defRPr>
      </a:lvl4pPr>
      <a:lvl5pPr algn="ctr" rtl="0" eaLnBrk="0" fontAlgn="base" hangingPunct="0">
        <a:spcBef>
          <a:spcPct val="0"/>
        </a:spcBef>
        <a:spcAft>
          <a:spcPct val="0"/>
        </a:spcAft>
        <a:defRPr sz="4400">
          <a:solidFill>
            <a:srgbClr val="FFFF00"/>
          </a:solidFill>
          <a:latin typeface="Arial" charset="0"/>
        </a:defRPr>
      </a:lvl5pPr>
      <a:lvl6pPr marL="457200" algn="ctr" rtl="0" fontAlgn="base">
        <a:spcBef>
          <a:spcPct val="0"/>
        </a:spcBef>
        <a:spcAft>
          <a:spcPct val="0"/>
        </a:spcAft>
        <a:defRPr sz="4400">
          <a:solidFill>
            <a:srgbClr val="FFFF00"/>
          </a:solidFill>
          <a:latin typeface="Arial" charset="0"/>
        </a:defRPr>
      </a:lvl6pPr>
      <a:lvl7pPr marL="914400" algn="ctr" rtl="0" fontAlgn="base">
        <a:spcBef>
          <a:spcPct val="0"/>
        </a:spcBef>
        <a:spcAft>
          <a:spcPct val="0"/>
        </a:spcAft>
        <a:defRPr sz="4400">
          <a:solidFill>
            <a:srgbClr val="FFFF00"/>
          </a:solidFill>
          <a:latin typeface="Arial" charset="0"/>
        </a:defRPr>
      </a:lvl7pPr>
      <a:lvl8pPr marL="1371600" algn="ctr" rtl="0" fontAlgn="base">
        <a:spcBef>
          <a:spcPct val="0"/>
        </a:spcBef>
        <a:spcAft>
          <a:spcPct val="0"/>
        </a:spcAft>
        <a:defRPr sz="4400">
          <a:solidFill>
            <a:srgbClr val="FFFF00"/>
          </a:solidFill>
          <a:latin typeface="Arial" charset="0"/>
        </a:defRPr>
      </a:lvl8pPr>
      <a:lvl9pPr marL="1828800" algn="ctr" rtl="0" fontAlgn="base">
        <a:spcBef>
          <a:spcPct val="0"/>
        </a:spcBef>
        <a:spcAft>
          <a:spcPct val="0"/>
        </a:spcAft>
        <a:defRPr sz="4400">
          <a:solidFill>
            <a:srgbClr val="FFFF00"/>
          </a:solidFill>
          <a:latin typeface="Arial" charset="0"/>
        </a:defRPr>
      </a:lvl9pPr>
    </p:titleStyle>
    <p:bodyStyle>
      <a:lvl1pPr marL="342900" indent="-342900" algn="l" rtl="0" eaLnBrk="0" fontAlgn="base" hangingPunct="0">
        <a:spcBef>
          <a:spcPct val="20000"/>
        </a:spcBef>
        <a:spcAft>
          <a:spcPct val="0"/>
        </a:spcAft>
        <a:buClr>
          <a:schemeClr val="bg2"/>
        </a:buClr>
        <a:buFont typeface="Wingdings 2" pitchFamily="18" charset="2"/>
        <a:buChar char="U"/>
        <a:defRPr sz="3200">
          <a:solidFill>
            <a:schemeClr val="bg1"/>
          </a:solidFill>
          <a:latin typeface="+mn-lt"/>
          <a:ea typeface="+mn-ea"/>
          <a:cs typeface="+mn-cs"/>
        </a:defRPr>
      </a:lvl1pPr>
      <a:lvl2pPr marL="742950" indent="-285750" algn="l" rtl="0" eaLnBrk="0" fontAlgn="base" hangingPunct="0">
        <a:spcBef>
          <a:spcPct val="20000"/>
        </a:spcBef>
        <a:spcAft>
          <a:spcPct val="0"/>
        </a:spcAft>
        <a:buClr>
          <a:schemeClr val="bg2"/>
        </a:buClr>
        <a:buFont typeface="Wingdings 2" pitchFamily="18" charset="2"/>
        <a:buChar char="U"/>
        <a:defRPr sz="2800">
          <a:solidFill>
            <a:schemeClr val="bg1"/>
          </a:solidFill>
          <a:latin typeface="+mn-lt"/>
        </a:defRPr>
      </a:lvl2pPr>
      <a:lvl3pPr marL="1143000" indent="-228600" algn="l" rtl="0" eaLnBrk="0" fontAlgn="base" hangingPunct="0">
        <a:spcBef>
          <a:spcPct val="20000"/>
        </a:spcBef>
        <a:spcAft>
          <a:spcPct val="0"/>
        </a:spcAft>
        <a:buClr>
          <a:schemeClr val="bg2"/>
        </a:buClr>
        <a:buFont typeface="Wingdings 2" pitchFamily="18" charset="2"/>
        <a:buChar char="U"/>
        <a:defRPr sz="2400">
          <a:solidFill>
            <a:schemeClr val="bg1"/>
          </a:solidFill>
          <a:latin typeface="+mn-lt"/>
        </a:defRPr>
      </a:lvl3pPr>
      <a:lvl4pPr marL="1600200" indent="-228600" algn="l" rtl="0" eaLnBrk="0" fontAlgn="base" hangingPunct="0">
        <a:spcBef>
          <a:spcPct val="20000"/>
        </a:spcBef>
        <a:spcAft>
          <a:spcPct val="0"/>
        </a:spcAft>
        <a:buClr>
          <a:schemeClr val="bg2"/>
        </a:buClr>
        <a:buFont typeface="Wingdings 2" pitchFamily="18" charset="2"/>
        <a:buChar char="U"/>
        <a:defRPr sz="2000">
          <a:solidFill>
            <a:schemeClr val="bg1"/>
          </a:solidFill>
          <a:latin typeface="+mn-lt"/>
        </a:defRPr>
      </a:lvl4pPr>
      <a:lvl5pPr marL="2057400" indent="-228600" algn="l" rtl="0" eaLnBrk="0" fontAlgn="base" hangingPunct="0">
        <a:spcBef>
          <a:spcPct val="20000"/>
        </a:spcBef>
        <a:spcAft>
          <a:spcPct val="0"/>
        </a:spcAft>
        <a:buClr>
          <a:schemeClr val="bg2"/>
        </a:buClr>
        <a:buFont typeface="Wingdings 2" pitchFamily="18" charset="2"/>
        <a:buChar char="U"/>
        <a:defRPr sz="2000">
          <a:solidFill>
            <a:schemeClr val="bg1"/>
          </a:solidFill>
          <a:latin typeface="+mn-lt"/>
        </a:defRPr>
      </a:lvl5pPr>
      <a:lvl6pPr marL="2514600" indent="-228600" algn="l" rtl="0" fontAlgn="base">
        <a:spcBef>
          <a:spcPct val="20000"/>
        </a:spcBef>
        <a:spcAft>
          <a:spcPct val="0"/>
        </a:spcAft>
        <a:buClr>
          <a:schemeClr val="bg2"/>
        </a:buClr>
        <a:buFont typeface="Wingdings 2" pitchFamily="18" charset="2"/>
        <a:buChar char="U"/>
        <a:defRPr sz="2000">
          <a:solidFill>
            <a:schemeClr val="bg1"/>
          </a:solidFill>
          <a:latin typeface="+mn-lt"/>
        </a:defRPr>
      </a:lvl6pPr>
      <a:lvl7pPr marL="2971800" indent="-228600" algn="l" rtl="0" fontAlgn="base">
        <a:spcBef>
          <a:spcPct val="20000"/>
        </a:spcBef>
        <a:spcAft>
          <a:spcPct val="0"/>
        </a:spcAft>
        <a:buClr>
          <a:schemeClr val="bg2"/>
        </a:buClr>
        <a:buFont typeface="Wingdings 2" pitchFamily="18" charset="2"/>
        <a:buChar char="U"/>
        <a:defRPr sz="2000">
          <a:solidFill>
            <a:schemeClr val="bg1"/>
          </a:solidFill>
          <a:latin typeface="+mn-lt"/>
        </a:defRPr>
      </a:lvl7pPr>
      <a:lvl8pPr marL="3429000" indent="-228600" algn="l" rtl="0" fontAlgn="base">
        <a:spcBef>
          <a:spcPct val="20000"/>
        </a:spcBef>
        <a:spcAft>
          <a:spcPct val="0"/>
        </a:spcAft>
        <a:buClr>
          <a:schemeClr val="bg2"/>
        </a:buClr>
        <a:buFont typeface="Wingdings 2" pitchFamily="18" charset="2"/>
        <a:buChar char="U"/>
        <a:defRPr sz="2000">
          <a:solidFill>
            <a:schemeClr val="bg1"/>
          </a:solidFill>
          <a:latin typeface="+mn-lt"/>
        </a:defRPr>
      </a:lvl8pPr>
      <a:lvl9pPr marL="3886200" indent="-228600" algn="l" rtl="0" fontAlgn="base">
        <a:spcBef>
          <a:spcPct val="20000"/>
        </a:spcBef>
        <a:spcAft>
          <a:spcPct val="0"/>
        </a:spcAft>
        <a:buClr>
          <a:schemeClr val="bg2"/>
        </a:buClr>
        <a:buFont typeface="Wingdings 2" pitchFamily="18" charset="2"/>
        <a:buChar char="U"/>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Rectangle 3"/>
          <p:cNvSpPr>
            <a:spLocks noGrp="1" noChangeArrowheads="1"/>
          </p:cNvSpPr>
          <p:nvPr>
            <p:ph type="title"/>
          </p:nvPr>
        </p:nvSpPr>
        <p:spPr bwMode="auto">
          <a:xfrm>
            <a:off x="323850" y="0"/>
            <a:ext cx="8428038" cy="1109663"/>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smtClean="0"/>
              <a:t>Click to edit Master title style</a:t>
            </a:r>
          </a:p>
        </p:txBody>
      </p:sp>
      <p:sp>
        <p:nvSpPr>
          <p:cNvPr id="14339" name="Rectangle 4"/>
          <p:cNvSpPr>
            <a:spLocks noGrp="1" noChangeArrowheads="1"/>
          </p:cNvSpPr>
          <p:nvPr>
            <p:ph type="body" idx="1"/>
          </p:nvPr>
        </p:nvSpPr>
        <p:spPr bwMode="auto">
          <a:xfrm>
            <a:off x="285750" y="1643063"/>
            <a:ext cx="8497888" cy="454818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Tree>
  </p:cSld>
  <p:clrMap bg1="dk2" tx1="lt1" bg2="dk1"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ransition/>
  <p:timing>
    <p:tnLst>
      <p:par>
        <p:cTn id="1" dur="indefinite" restart="never" nodeType="tmRoot"/>
      </p:par>
    </p:tnLst>
  </p:timing>
  <p:txStyles>
    <p:titleStyle>
      <a:lvl1pPr algn="l" rtl="0" eaLnBrk="0" fontAlgn="base" hangingPunct="0">
        <a:lnSpc>
          <a:spcPct val="90000"/>
        </a:lnSpc>
        <a:spcBef>
          <a:spcPct val="0"/>
        </a:spcBef>
        <a:spcAft>
          <a:spcPct val="0"/>
        </a:spcAft>
        <a:defRPr sz="3600" b="1">
          <a:solidFill>
            <a:schemeClr val="accent2"/>
          </a:solidFill>
          <a:latin typeface="+mj-lt"/>
          <a:ea typeface="+mj-ea"/>
          <a:cs typeface="+mj-cs"/>
        </a:defRPr>
      </a:lvl1pPr>
      <a:lvl2pPr algn="l" rtl="0" eaLnBrk="0" fontAlgn="base" hangingPunct="0">
        <a:lnSpc>
          <a:spcPct val="90000"/>
        </a:lnSpc>
        <a:spcBef>
          <a:spcPct val="0"/>
        </a:spcBef>
        <a:spcAft>
          <a:spcPct val="0"/>
        </a:spcAft>
        <a:defRPr sz="3600" b="1">
          <a:solidFill>
            <a:schemeClr val="accent2"/>
          </a:solidFill>
          <a:latin typeface="Calibri" pitchFamily="34" charset="0"/>
          <a:cs typeface="Arial" charset="0"/>
        </a:defRPr>
      </a:lvl2pPr>
      <a:lvl3pPr algn="l" rtl="0" eaLnBrk="0" fontAlgn="base" hangingPunct="0">
        <a:lnSpc>
          <a:spcPct val="90000"/>
        </a:lnSpc>
        <a:spcBef>
          <a:spcPct val="0"/>
        </a:spcBef>
        <a:spcAft>
          <a:spcPct val="0"/>
        </a:spcAft>
        <a:defRPr sz="3600" b="1">
          <a:solidFill>
            <a:schemeClr val="accent2"/>
          </a:solidFill>
          <a:latin typeface="Calibri" pitchFamily="34" charset="0"/>
          <a:cs typeface="Arial" charset="0"/>
        </a:defRPr>
      </a:lvl3pPr>
      <a:lvl4pPr algn="l" rtl="0" eaLnBrk="0" fontAlgn="base" hangingPunct="0">
        <a:lnSpc>
          <a:spcPct val="90000"/>
        </a:lnSpc>
        <a:spcBef>
          <a:spcPct val="0"/>
        </a:spcBef>
        <a:spcAft>
          <a:spcPct val="0"/>
        </a:spcAft>
        <a:defRPr sz="3600" b="1">
          <a:solidFill>
            <a:schemeClr val="accent2"/>
          </a:solidFill>
          <a:latin typeface="Calibri" pitchFamily="34" charset="0"/>
          <a:cs typeface="Arial" charset="0"/>
        </a:defRPr>
      </a:lvl4pPr>
      <a:lvl5pPr algn="l" rtl="0" eaLnBrk="0" fontAlgn="base" hangingPunct="0">
        <a:lnSpc>
          <a:spcPct val="90000"/>
        </a:lnSpc>
        <a:spcBef>
          <a:spcPct val="0"/>
        </a:spcBef>
        <a:spcAft>
          <a:spcPct val="0"/>
        </a:spcAft>
        <a:defRPr sz="3600" b="1">
          <a:solidFill>
            <a:schemeClr val="accent2"/>
          </a:solidFill>
          <a:latin typeface="Calibri" pitchFamily="34" charset="0"/>
          <a:cs typeface="Arial" charset="0"/>
        </a:defRPr>
      </a:lvl5pPr>
      <a:lvl6pPr marL="457200" algn="l" rtl="0" fontAlgn="base">
        <a:lnSpc>
          <a:spcPct val="90000"/>
        </a:lnSpc>
        <a:spcBef>
          <a:spcPct val="0"/>
        </a:spcBef>
        <a:spcAft>
          <a:spcPct val="0"/>
        </a:spcAft>
        <a:defRPr sz="3600" b="1">
          <a:solidFill>
            <a:schemeClr val="accent2"/>
          </a:solidFill>
          <a:latin typeface="Calibri" pitchFamily="34" charset="0"/>
          <a:cs typeface="Arial" charset="0"/>
        </a:defRPr>
      </a:lvl6pPr>
      <a:lvl7pPr marL="914400" algn="l" rtl="0" fontAlgn="base">
        <a:lnSpc>
          <a:spcPct val="90000"/>
        </a:lnSpc>
        <a:spcBef>
          <a:spcPct val="0"/>
        </a:spcBef>
        <a:spcAft>
          <a:spcPct val="0"/>
        </a:spcAft>
        <a:defRPr sz="3600" b="1">
          <a:solidFill>
            <a:schemeClr val="accent2"/>
          </a:solidFill>
          <a:latin typeface="Calibri" pitchFamily="34" charset="0"/>
          <a:cs typeface="Arial" charset="0"/>
        </a:defRPr>
      </a:lvl7pPr>
      <a:lvl8pPr marL="1371600" algn="l" rtl="0" fontAlgn="base">
        <a:lnSpc>
          <a:spcPct val="90000"/>
        </a:lnSpc>
        <a:spcBef>
          <a:spcPct val="0"/>
        </a:spcBef>
        <a:spcAft>
          <a:spcPct val="0"/>
        </a:spcAft>
        <a:defRPr sz="3600" b="1">
          <a:solidFill>
            <a:schemeClr val="accent2"/>
          </a:solidFill>
          <a:latin typeface="Calibri" pitchFamily="34" charset="0"/>
          <a:cs typeface="Arial" charset="0"/>
        </a:defRPr>
      </a:lvl8pPr>
      <a:lvl9pPr marL="1828800" algn="l" rtl="0" fontAlgn="base">
        <a:lnSpc>
          <a:spcPct val="90000"/>
        </a:lnSpc>
        <a:spcBef>
          <a:spcPct val="0"/>
        </a:spcBef>
        <a:spcAft>
          <a:spcPct val="0"/>
        </a:spcAft>
        <a:defRPr sz="3600" b="1">
          <a:solidFill>
            <a:schemeClr val="accent2"/>
          </a:solidFill>
          <a:latin typeface="Calibri" pitchFamily="34" charset="0"/>
          <a:cs typeface="Arial" charset="0"/>
        </a:defRPr>
      </a:lvl9pPr>
    </p:titleStyle>
    <p:bodyStyle>
      <a:lvl1pPr marL="398463" indent="-398463" algn="l" rtl="0" eaLnBrk="0" fontAlgn="base" hangingPunct="0">
        <a:spcBef>
          <a:spcPct val="20000"/>
        </a:spcBef>
        <a:spcAft>
          <a:spcPct val="0"/>
        </a:spcAft>
        <a:buClr>
          <a:srgbClr val="993366"/>
        </a:buClr>
        <a:buFont typeface="Wingdings" pitchFamily="2" charset="2"/>
        <a:buChar char="n"/>
        <a:defRPr sz="2800">
          <a:solidFill>
            <a:srgbClr val="321900"/>
          </a:solidFill>
          <a:latin typeface="+mn-lt"/>
          <a:ea typeface="+mn-ea"/>
          <a:cs typeface="+mn-cs"/>
        </a:defRPr>
      </a:lvl1pPr>
      <a:lvl2pPr marL="855663" indent="-342900" algn="l" rtl="0" eaLnBrk="0" fontAlgn="base" hangingPunct="0">
        <a:spcBef>
          <a:spcPct val="20000"/>
        </a:spcBef>
        <a:spcAft>
          <a:spcPct val="0"/>
        </a:spcAft>
        <a:buClr>
          <a:srgbClr val="993366"/>
        </a:buClr>
        <a:buChar char="–"/>
        <a:defRPr sz="2800">
          <a:solidFill>
            <a:srgbClr val="321900"/>
          </a:solidFill>
          <a:latin typeface="+mn-lt"/>
          <a:cs typeface="+mn-cs"/>
        </a:defRPr>
      </a:lvl2pPr>
      <a:lvl3pPr marL="1254125" indent="-284163" algn="l" rtl="0" eaLnBrk="0" fontAlgn="base" hangingPunct="0">
        <a:spcBef>
          <a:spcPct val="20000"/>
        </a:spcBef>
        <a:spcAft>
          <a:spcPct val="0"/>
        </a:spcAft>
        <a:buClr>
          <a:srgbClr val="993366"/>
        </a:buClr>
        <a:buChar char="•"/>
        <a:defRPr sz="2400">
          <a:solidFill>
            <a:srgbClr val="321900"/>
          </a:solidFill>
          <a:latin typeface="+mn-lt"/>
          <a:cs typeface="+mn-cs"/>
        </a:defRPr>
      </a:lvl3pPr>
      <a:lvl4pPr marL="1706563" indent="-338138" algn="l" rtl="0" eaLnBrk="0" fontAlgn="base" hangingPunct="0">
        <a:spcBef>
          <a:spcPct val="20000"/>
        </a:spcBef>
        <a:spcAft>
          <a:spcPct val="0"/>
        </a:spcAft>
        <a:buClr>
          <a:srgbClr val="993366"/>
        </a:buClr>
        <a:buChar char="–"/>
        <a:defRPr sz="2400">
          <a:solidFill>
            <a:srgbClr val="321900"/>
          </a:solidFill>
          <a:latin typeface="+mn-lt"/>
          <a:cs typeface="+mn-cs"/>
        </a:defRPr>
      </a:lvl4pPr>
      <a:lvl5pPr marL="1989138" indent="-168275" algn="l" rtl="0" eaLnBrk="0" fontAlgn="base" hangingPunct="0">
        <a:spcBef>
          <a:spcPct val="20000"/>
        </a:spcBef>
        <a:spcAft>
          <a:spcPct val="0"/>
        </a:spcAft>
        <a:buClr>
          <a:srgbClr val="993366"/>
        </a:buClr>
        <a:buChar char="•"/>
        <a:defRPr sz="2400">
          <a:solidFill>
            <a:srgbClr val="321900"/>
          </a:solidFill>
          <a:latin typeface="+mn-lt"/>
          <a:cs typeface="+mn-cs"/>
        </a:defRPr>
      </a:lvl5pPr>
      <a:lvl6pPr marL="2446338" indent="-168275" algn="l" rtl="0" fontAlgn="base">
        <a:spcBef>
          <a:spcPct val="20000"/>
        </a:spcBef>
        <a:spcAft>
          <a:spcPct val="0"/>
        </a:spcAft>
        <a:buClr>
          <a:srgbClr val="993366"/>
        </a:buClr>
        <a:buChar char="•"/>
        <a:defRPr sz="2400">
          <a:solidFill>
            <a:srgbClr val="321900"/>
          </a:solidFill>
          <a:latin typeface="+mn-lt"/>
          <a:cs typeface="+mn-cs"/>
        </a:defRPr>
      </a:lvl6pPr>
      <a:lvl7pPr marL="2903538" indent="-168275" algn="l" rtl="0" fontAlgn="base">
        <a:spcBef>
          <a:spcPct val="20000"/>
        </a:spcBef>
        <a:spcAft>
          <a:spcPct val="0"/>
        </a:spcAft>
        <a:buClr>
          <a:srgbClr val="993366"/>
        </a:buClr>
        <a:buChar char="•"/>
        <a:defRPr sz="2400">
          <a:solidFill>
            <a:srgbClr val="321900"/>
          </a:solidFill>
          <a:latin typeface="+mn-lt"/>
          <a:cs typeface="+mn-cs"/>
        </a:defRPr>
      </a:lvl7pPr>
      <a:lvl8pPr marL="3360738" indent="-168275" algn="l" rtl="0" fontAlgn="base">
        <a:spcBef>
          <a:spcPct val="20000"/>
        </a:spcBef>
        <a:spcAft>
          <a:spcPct val="0"/>
        </a:spcAft>
        <a:buClr>
          <a:srgbClr val="993366"/>
        </a:buClr>
        <a:buChar char="•"/>
        <a:defRPr sz="2400">
          <a:solidFill>
            <a:srgbClr val="321900"/>
          </a:solidFill>
          <a:latin typeface="+mn-lt"/>
          <a:cs typeface="+mn-cs"/>
        </a:defRPr>
      </a:lvl8pPr>
      <a:lvl9pPr marL="3817938" indent="-168275" algn="l" rtl="0" fontAlgn="base">
        <a:spcBef>
          <a:spcPct val="20000"/>
        </a:spcBef>
        <a:spcAft>
          <a:spcPct val="0"/>
        </a:spcAft>
        <a:buClr>
          <a:srgbClr val="993366"/>
        </a:buClr>
        <a:buChar char="•"/>
        <a:defRPr sz="2400">
          <a:solidFill>
            <a:srgbClr val="32190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266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4CFD629-4DF9-4F01-A1E7-D53E9A2A83A3}"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ransition>
    <p:pull dir="r"/>
  </p:transition>
  <p:txStyles>
    <p:titleStyle>
      <a:lvl1pPr algn="ctr" rtl="0" eaLnBrk="0" fontAlgn="base" hangingPunct="0">
        <a:spcBef>
          <a:spcPct val="0"/>
        </a:spcBef>
        <a:spcAft>
          <a:spcPct val="0"/>
        </a:spcAft>
        <a:defRPr sz="4400">
          <a:solidFill>
            <a:srgbClr val="FFFF00"/>
          </a:solidFill>
          <a:latin typeface="+mj-lt"/>
          <a:ea typeface="+mj-ea"/>
          <a:cs typeface="+mj-cs"/>
        </a:defRPr>
      </a:lvl1pPr>
      <a:lvl2pPr algn="ctr" rtl="0" eaLnBrk="0" fontAlgn="base" hangingPunct="0">
        <a:spcBef>
          <a:spcPct val="0"/>
        </a:spcBef>
        <a:spcAft>
          <a:spcPct val="0"/>
        </a:spcAft>
        <a:defRPr sz="4400">
          <a:solidFill>
            <a:srgbClr val="FFFF00"/>
          </a:solidFill>
          <a:latin typeface="Arial" charset="0"/>
        </a:defRPr>
      </a:lvl2pPr>
      <a:lvl3pPr algn="ctr" rtl="0" eaLnBrk="0" fontAlgn="base" hangingPunct="0">
        <a:spcBef>
          <a:spcPct val="0"/>
        </a:spcBef>
        <a:spcAft>
          <a:spcPct val="0"/>
        </a:spcAft>
        <a:defRPr sz="4400">
          <a:solidFill>
            <a:srgbClr val="FFFF00"/>
          </a:solidFill>
          <a:latin typeface="Arial" charset="0"/>
        </a:defRPr>
      </a:lvl3pPr>
      <a:lvl4pPr algn="ctr" rtl="0" eaLnBrk="0" fontAlgn="base" hangingPunct="0">
        <a:spcBef>
          <a:spcPct val="0"/>
        </a:spcBef>
        <a:spcAft>
          <a:spcPct val="0"/>
        </a:spcAft>
        <a:defRPr sz="4400">
          <a:solidFill>
            <a:srgbClr val="FFFF00"/>
          </a:solidFill>
          <a:latin typeface="Arial" charset="0"/>
        </a:defRPr>
      </a:lvl4pPr>
      <a:lvl5pPr algn="ctr" rtl="0" eaLnBrk="0" fontAlgn="base" hangingPunct="0">
        <a:spcBef>
          <a:spcPct val="0"/>
        </a:spcBef>
        <a:spcAft>
          <a:spcPct val="0"/>
        </a:spcAft>
        <a:defRPr sz="4400">
          <a:solidFill>
            <a:srgbClr val="FFFF00"/>
          </a:solidFill>
          <a:latin typeface="Arial" charset="0"/>
        </a:defRPr>
      </a:lvl5pPr>
      <a:lvl6pPr marL="457200" algn="ctr" rtl="0" fontAlgn="base">
        <a:spcBef>
          <a:spcPct val="0"/>
        </a:spcBef>
        <a:spcAft>
          <a:spcPct val="0"/>
        </a:spcAft>
        <a:defRPr sz="4400">
          <a:solidFill>
            <a:srgbClr val="FFFF00"/>
          </a:solidFill>
          <a:latin typeface="Arial" charset="0"/>
        </a:defRPr>
      </a:lvl6pPr>
      <a:lvl7pPr marL="914400" algn="ctr" rtl="0" fontAlgn="base">
        <a:spcBef>
          <a:spcPct val="0"/>
        </a:spcBef>
        <a:spcAft>
          <a:spcPct val="0"/>
        </a:spcAft>
        <a:defRPr sz="4400">
          <a:solidFill>
            <a:srgbClr val="FFFF00"/>
          </a:solidFill>
          <a:latin typeface="Arial" charset="0"/>
        </a:defRPr>
      </a:lvl7pPr>
      <a:lvl8pPr marL="1371600" algn="ctr" rtl="0" fontAlgn="base">
        <a:spcBef>
          <a:spcPct val="0"/>
        </a:spcBef>
        <a:spcAft>
          <a:spcPct val="0"/>
        </a:spcAft>
        <a:defRPr sz="4400">
          <a:solidFill>
            <a:srgbClr val="FFFF00"/>
          </a:solidFill>
          <a:latin typeface="Arial" charset="0"/>
        </a:defRPr>
      </a:lvl8pPr>
      <a:lvl9pPr marL="1828800" algn="ctr" rtl="0" fontAlgn="base">
        <a:spcBef>
          <a:spcPct val="0"/>
        </a:spcBef>
        <a:spcAft>
          <a:spcPct val="0"/>
        </a:spcAft>
        <a:defRPr sz="4400">
          <a:solidFill>
            <a:srgbClr val="FFFF00"/>
          </a:solidFill>
          <a:latin typeface="Arial" charset="0"/>
        </a:defRPr>
      </a:lvl9pPr>
    </p:titleStyle>
    <p:bodyStyle>
      <a:lvl1pPr marL="342900" indent="-342900" algn="l" rtl="0" eaLnBrk="0" fontAlgn="base" hangingPunct="0">
        <a:spcBef>
          <a:spcPct val="20000"/>
        </a:spcBef>
        <a:spcAft>
          <a:spcPct val="0"/>
        </a:spcAft>
        <a:buClr>
          <a:schemeClr val="bg2"/>
        </a:buClr>
        <a:buFont typeface="Wingdings 2" pitchFamily="18" charset="2"/>
        <a:buChar char="U"/>
        <a:defRPr sz="3200">
          <a:solidFill>
            <a:schemeClr val="bg1"/>
          </a:solidFill>
          <a:latin typeface="+mn-lt"/>
          <a:ea typeface="+mn-ea"/>
          <a:cs typeface="+mn-cs"/>
        </a:defRPr>
      </a:lvl1pPr>
      <a:lvl2pPr marL="742950" indent="-285750" algn="l" rtl="0" eaLnBrk="0" fontAlgn="base" hangingPunct="0">
        <a:spcBef>
          <a:spcPct val="20000"/>
        </a:spcBef>
        <a:spcAft>
          <a:spcPct val="0"/>
        </a:spcAft>
        <a:buClr>
          <a:schemeClr val="bg2"/>
        </a:buClr>
        <a:buFont typeface="Wingdings 2" pitchFamily="18" charset="2"/>
        <a:buChar char="U"/>
        <a:defRPr sz="2800">
          <a:solidFill>
            <a:schemeClr val="bg1"/>
          </a:solidFill>
          <a:latin typeface="+mn-lt"/>
        </a:defRPr>
      </a:lvl2pPr>
      <a:lvl3pPr marL="1143000" indent="-228600" algn="l" rtl="0" eaLnBrk="0" fontAlgn="base" hangingPunct="0">
        <a:spcBef>
          <a:spcPct val="20000"/>
        </a:spcBef>
        <a:spcAft>
          <a:spcPct val="0"/>
        </a:spcAft>
        <a:buClr>
          <a:schemeClr val="bg2"/>
        </a:buClr>
        <a:buFont typeface="Wingdings 2" pitchFamily="18" charset="2"/>
        <a:buChar char="U"/>
        <a:defRPr sz="2400">
          <a:solidFill>
            <a:schemeClr val="bg1"/>
          </a:solidFill>
          <a:latin typeface="+mn-lt"/>
        </a:defRPr>
      </a:lvl3pPr>
      <a:lvl4pPr marL="1600200" indent="-228600" algn="l" rtl="0" eaLnBrk="0" fontAlgn="base" hangingPunct="0">
        <a:spcBef>
          <a:spcPct val="20000"/>
        </a:spcBef>
        <a:spcAft>
          <a:spcPct val="0"/>
        </a:spcAft>
        <a:buClr>
          <a:schemeClr val="bg2"/>
        </a:buClr>
        <a:buFont typeface="Wingdings 2" pitchFamily="18" charset="2"/>
        <a:buChar char="U"/>
        <a:defRPr sz="2000">
          <a:solidFill>
            <a:schemeClr val="bg1"/>
          </a:solidFill>
          <a:latin typeface="+mn-lt"/>
        </a:defRPr>
      </a:lvl4pPr>
      <a:lvl5pPr marL="2057400" indent="-228600" algn="l" rtl="0" eaLnBrk="0" fontAlgn="base" hangingPunct="0">
        <a:spcBef>
          <a:spcPct val="20000"/>
        </a:spcBef>
        <a:spcAft>
          <a:spcPct val="0"/>
        </a:spcAft>
        <a:buClr>
          <a:schemeClr val="bg2"/>
        </a:buClr>
        <a:buFont typeface="Wingdings 2" pitchFamily="18" charset="2"/>
        <a:buChar char="U"/>
        <a:defRPr sz="2000">
          <a:solidFill>
            <a:schemeClr val="bg1"/>
          </a:solidFill>
          <a:latin typeface="+mn-lt"/>
        </a:defRPr>
      </a:lvl5pPr>
      <a:lvl6pPr marL="2514600" indent="-228600" algn="l" rtl="0" fontAlgn="base">
        <a:spcBef>
          <a:spcPct val="20000"/>
        </a:spcBef>
        <a:spcAft>
          <a:spcPct val="0"/>
        </a:spcAft>
        <a:buClr>
          <a:schemeClr val="bg2"/>
        </a:buClr>
        <a:buFont typeface="Wingdings 2" pitchFamily="18" charset="2"/>
        <a:buChar char="U"/>
        <a:defRPr sz="2000">
          <a:solidFill>
            <a:schemeClr val="bg1"/>
          </a:solidFill>
          <a:latin typeface="+mn-lt"/>
        </a:defRPr>
      </a:lvl6pPr>
      <a:lvl7pPr marL="2971800" indent="-228600" algn="l" rtl="0" fontAlgn="base">
        <a:spcBef>
          <a:spcPct val="20000"/>
        </a:spcBef>
        <a:spcAft>
          <a:spcPct val="0"/>
        </a:spcAft>
        <a:buClr>
          <a:schemeClr val="bg2"/>
        </a:buClr>
        <a:buFont typeface="Wingdings 2" pitchFamily="18" charset="2"/>
        <a:buChar char="U"/>
        <a:defRPr sz="2000">
          <a:solidFill>
            <a:schemeClr val="bg1"/>
          </a:solidFill>
          <a:latin typeface="+mn-lt"/>
        </a:defRPr>
      </a:lvl7pPr>
      <a:lvl8pPr marL="3429000" indent="-228600" algn="l" rtl="0" fontAlgn="base">
        <a:spcBef>
          <a:spcPct val="20000"/>
        </a:spcBef>
        <a:spcAft>
          <a:spcPct val="0"/>
        </a:spcAft>
        <a:buClr>
          <a:schemeClr val="bg2"/>
        </a:buClr>
        <a:buFont typeface="Wingdings 2" pitchFamily="18" charset="2"/>
        <a:buChar char="U"/>
        <a:defRPr sz="2000">
          <a:solidFill>
            <a:schemeClr val="bg1"/>
          </a:solidFill>
          <a:latin typeface="+mn-lt"/>
        </a:defRPr>
      </a:lvl8pPr>
      <a:lvl9pPr marL="3886200" indent="-228600" algn="l" rtl="0" fontAlgn="base">
        <a:spcBef>
          <a:spcPct val="20000"/>
        </a:spcBef>
        <a:spcAft>
          <a:spcPct val="0"/>
        </a:spcAft>
        <a:buClr>
          <a:schemeClr val="bg2"/>
        </a:buClr>
        <a:buFont typeface="Wingdings 2" pitchFamily="18" charset="2"/>
        <a:buChar char="U"/>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8914" name="Picture 8" descr="sup1a"/>
          <p:cNvPicPr>
            <a:picLocks noChangeAspect="1" noChangeArrowheads="1"/>
          </p:cNvPicPr>
          <p:nvPr/>
        </p:nvPicPr>
        <p:blipFill>
          <a:blip r:embed="rId13" cstate="print"/>
          <a:srcRect t="11111" b="10210"/>
          <a:stretch>
            <a:fillRect/>
          </a:stretch>
        </p:blipFill>
        <p:spPr bwMode="auto">
          <a:xfrm>
            <a:off x="323850" y="6411913"/>
            <a:ext cx="1254125" cy="446087"/>
          </a:xfrm>
          <a:prstGeom prst="rect">
            <a:avLst/>
          </a:prstGeom>
          <a:noFill/>
          <a:ln w="9525">
            <a:noFill/>
            <a:miter lim="800000"/>
            <a:headEnd/>
            <a:tailEnd/>
          </a:ln>
        </p:spPr>
      </p:pic>
      <p:sp>
        <p:nvSpPr>
          <p:cNvPr id="10" name="Text Box 9"/>
          <p:cNvSpPr txBox="1">
            <a:spLocks noChangeAspect="1" noChangeArrowheads="1"/>
          </p:cNvSpPr>
          <p:nvPr/>
        </p:nvSpPr>
        <p:spPr bwMode="auto">
          <a:xfrm>
            <a:off x="179388" y="6484938"/>
            <a:ext cx="1563687" cy="184150"/>
          </a:xfrm>
          <a:prstGeom prst="rect">
            <a:avLst/>
          </a:prstGeom>
          <a:noFill/>
          <a:ln w="9525">
            <a:noFill/>
            <a:miter lim="800000"/>
            <a:headEnd/>
            <a:tailEnd/>
          </a:ln>
        </p:spPr>
        <p:txBody>
          <a:bodyPr>
            <a:spAutoFit/>
          </a:bodyPr>
          <a:lstStyle/>
          <a:p>
            <a:pPr eaLnBrk="0" hangingPunct="0">
              <a:spcBef>
                <a:spcPct val="50000"/>
              </a:spcBef>
              <a:defRPr/>
            </a:pPr>
            <a:r>
              <a:rPr lang="en-US" sz="600" b="1" i="1">
                <a:solidFill>
                  <a:srgbClr val="000000"/>
                </a:solidFill>
                <a:effectLst>
                  <a:outerShdw blurRad="38100" dist="38100" dir="2700000" algn="tl">
                    <a:srgbClr val="FFFFFF"/>
                  </a:outerShdw>
                </a:effectLst>
                <a:latin typeface="Arial" charset="0"/>
                <a:ea typeface="ＭＳ Ｐゴシック" pitchFamily="1" charset="-128"/>
              </a:rPr>
              <a:t>Leeds Institute of Molecular Medicine</a:t>
            </a:r>
          </a:p>
        </p:txBody>
      </p:sp>
      <p:sp>
        <p:nvSpPr>
          <p:cNvPr id="38916" name="Rectangle 3"/>
          <p:cNvSpPr>
            <a:spLocks noGrp="1" noChangeArrowheads="1"/>
          </p:cNvSpPr>
          <p:nvPr>
            <p:ph type="title"/>
          </p:nvPr>
        </p:nvSpPr>
        <p:spPr bwMode="auto">
          <a:xfrm>
            <a:off x="323850" y="0"/>
            <a:ext cx="8428038" cy="1109663"/>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smtClean="0"/>
              <a:t>Click to edit Master title style</a:t>
            </a:r>
          </a:p>
        </p:txBody>
      </p:sp>
      <p:sp>
        <p:nvSpPr>
          <p:cNvPr id="38917" name="Rectangle 4"/>
          <p:cNvSpPr>
            <a:spLocks noGrp="1" noChangeArrowheads="1"/>
          </p:cNvSpPr>
          <p:nvPr>
            <p:ph type="body" idx="1"/>
          </p:nvPr>
        </p:nvSpPr>
        <p:spPr bwMode="auto">
          <a:xfrm>
            <a:off x="285750" y="1643063"/>
            <a:ext cx="8497888" cy="454818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Tree>
  </p:cSld>
  <p:clrMap bg1="dk2" tx1="lt1" bg2="dk1"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ransition/>
  <p:timing>
    <p:tnLst>
      <p:par>
        <p:cTn id="1" dur="indefinite" restart="never" nodeType="tmRoot"/>
      </p:par>
    </p:tnLst>
  </p:timing>
  <p:txStyles>
    <p:titleStyle>
      <a:lvl1pPr algn="l" rtl="0" eaLnBrk="0" fontAlgn="base" hangingPunct="0">
        <a:lnSpc>
          <a:spcPct val="90000"/>
        </a:lnSpc>
        <a:spcBef>
          <a:spcPct val="0"/>
        </a:spcBef>
        <a:spcAft>
          <a:spcPct val="0"/>
        </a:spcAft>
        <a:defRPr sz="3600" b="1">
          <a:solidFill>
            <a:schemeClr val="accent2"/>
          </a:solidFill>
          <a:latin typeface="+mj-lt"/>
          <a:ea typeface="+mj-ea"/>
          <a:cs typeface="+mj-cs"/>
        </a:defRPr>
      </a:lvl1pPr>
      <a:lvl2pPr algn="l" rtl="0" eaLnBrk="0" fontAlgn="base" hangingPunct="0">
        <a:lnSpc>
          <a:spcPct val="90000"/>
        </a:lnSpc>
        <a:spcBef>
          <a:spcPct val="0"/>
        </a:spcBef>
        <a:spcAft>
          <a:spcPct val="0"/>
        </a:spcAft>
        <a:defRPr sz="3600" b="1">
          <a:solidFill>
            <a:schemeClr val="accent2"/>
          </a:solidFill>
          <a:latin typeface="Calibri" pitchFamily="34" charset="0"/>
          <a:cs typeface="Arial" charset="0"/>
        </a:defRPr>
      </a:lvl2pPr>
      <a:lvl3pPr algn="l" rtl="0" eaLnBrk="0" fontAlgn="base" hangingPunct="0">
        <a:lnSpc>
          <a:spcPct val="90000"/>
        </a:lnSpc>
        <a:spcBef>
          <a:spcPct val="0"/>
        </a:spcBef>
        <a:spcAft>
          <a:spcPct val="0"/>
        </a:spcAft>
        <a:defRPr sz="3600" b="1">
          <a:solidFill>
            <a:schemeClr val="accent2"/>
          </a:solidFill>
          <a:latin typeface="Calibri" pitchFamily="34" charset="0"/>
          <a:cs typeface="Arial" charset="0"/>
        </a:defRPr>
      </a:lvl3pPr>
      <a:lvl4pPr algn="l" rtl="0" eaLnBrk="0" fontAlgn="base" hangingPunct="0">
        <a:lnSpc>
          <a:spcPct val="90000"/>
        </a:lnSpc>
        <a:spcBef>
          <a:spcPct val="0"/>
        </a:spcBef>
        <a:spcAft>
          <a:spcPct val="0"/>
        </a:spcAft>
        <a:defRPr sz="3600" b="1">
          <a:solidFill>
            <a:schemeClr val="accent2"/>
          </a:solidFill>
          <a:latin typeface="Calibri" pitchFamily="34" charset="0"/>
          <a:cs typeface="Arial" charset="0"/>
        </a:defRPr>
      </a:lvl4pPr>
      <a:lvl5pPr algn="l" rtl="0" eaLnBrk="0" fontAlgn="base" hangingPunct="0">
        <a:lnSpc>
          <a:spcPct val="90000"/>
        </a:lnSpc>
        <a:spcBef>
          <a:spcPct val="0"/>
        </a:spcBef>
        <a:spcAft>
          <a:spcPct val="0"/>
        </a:spcAft>
        <a:defRPr sz="3600" b="1">
          <a:solidFill>
            <a:schemeClr val="accent2"/>
          </a:solidFill>
          <a:latin typeface="Calibri" pitchFamily="34" charset="0"/>
          <a:cs typeface="Arial" charset="0"/>
        </a:defRPr>
      </a:lvl5pPr>
      <a:lvl6pPr marL="457200" algn="l" rtl="0" fontAlgn="base">
        <a:lnSpc>
          <a:spcPct val="90000"/>
        </a:lnSpc>
        <a:spcBef>
          <a:spcPct val="0"/>
        </a:spcBef>
        <a:spcAft>
          <a:spcPct val="0"/>
        </a:spcAft>
        <a:defRPr sz="3600" b="1">
          <a:solidFill>
            <a:schemeClr val="accent2"/>
          </a:solidFill>
          <a:latin typeface="Calibri" pitchFamily="34" charset="0"/>
          <a:cs typeface="Arial" charset="0"/>
        </a:defRPr>
      </a:lvl6pPr>
      <a:lvl7pPr marL="914400" algn="l" rtl="0" fontAlgn="base">
        <a:lnSpc>
          <a:spcPct val="90000"/>
        </a:lnSpc>
        <a:spcBef>
          <a:spcPct val="0"/>
        </a:spcBef>
        <a:spcAft>
          <a:spcPct val="0"/>
        </a:spcAft>
        <a:defRPr sz="3600" b="1">
          <a:solidFill>
            <a:schemeClr val="accent2"/>
          </a:solidFill>
          <a:latin typeface="Calibri" pitchFamily="34" charset="0"/>
          <a:cs typeface="Arial" charset="0"/>
        </a:defRPr>
      </a:lvl7pPr>
      <a:lvl8pPr marL="1371600" algn="l" rtl="0" fontAlgn="base">
        <a:lnSpc>
          <a:spcPct val="90000"/>
        </a:lnSpc>
        <a:spcBef>
          <a:spcPct val="0"/>
        </a:spcBef>
        <a:spcAft>
          <a:spcPct val="0"/>
        </a:spcAft>
        <a:defRPr sz="3600" b="1">
          <a:solidFill>
            <a:schemeClr val="accent2"/>
          </a:solidFill>
          <a:latin typeface="Calibri" pitchFamily="34" charset="0"/>
          <a:cs typeface="Arial" charset="0"/>
        </a:defRPr>
      </a:lvl8pPr>
      <a:lvl9pPr marL="1828800" algn="l" rtl="0" fontAlgn="base">
        <a:lnSpc>
          <a:spcPct val="90000"/>
        </a:lnSpc>
        <a:spcBef>
          <a:spcPct val="0"/>
        </a:spcBef>
        <a:spcAft>
          <a:spcPct val="0"/>
        </a:spcAft>
        <a:defRPr sz="3600" b="1">
          <a:solidFill>
            <a:schemeClr val="accent2"/>
          </a:solidFill>
          <a:latin typeface="Calibri" pitchFamily="34" charset="0"/>
          <a:cs typeface="Arial" charset="0"/>
        </a:defRPr>
      </a:lvl9pPr>
    </p:titleStyle>
    <p:bodyStyle>
      <a:lvl1pPr marL="398463" indent="-398463" algn="l" rtl="0" eaLnBrk="0" fontAlgn="base" hangingPunct="0">
        <a:spcBef>
          <a:spcPct val="20000"/>
        </a:spcBef>
        <a:spcAft>
          <a:spcPct val="0"/>
        </a:spcAft>
        <a:buClr>
          <a:srgbClr val="993366"/>
        </a:buClr>
        <a:buFont typeface="Wingdings" pitchFamily="2" charset="2"/>
        <a:buChar char="n"/>
        <a:defRPr sz="2800">
          <a:solidFill>
            <a:srgbClr val="321900"/>
          </a:solidFill>
          <a:latin typeface="+mn-lt"/>
          <a:ea typeface="+mn-ea"/>
          <a:cs typeface="+mn-cs"/>
        </a:defRPr>
      </a:lvl1pPr>
      <a:lvl2pPr marL="855663" indent="-342900" algn="l" rtl="0" eaLnBrk="0" fontAlgn="base" hangingPunct="0">
        <a:spcBef>
          <a:spcPct val="20000"/>
        </a:spcBef>
        <a:spcAft>
          <a:spcPct val="0"/>
        </a:spcAft>
        <a:buClr>
          <a:srgbClr val="993366"/>
        </a:buClr>
        <a:buChar char="–"/>
        <a:defRPr sz="2800">
          <a:solidFill>
            <a:srgbClr val="321900"/>
          </a:solidFill>
          <a:latin typeface="+mn-lt"/>
          <a:cs typeface="+mn-cs"/>
        </a:defRPr>
      </a:lvl2pPr>
      <a:lvl3pPr marL="1254125" indent="-284163" algn="l" rtl="0" eaLnBrk="0" fontAlgn="base" hangingPunct="0">
        <a:spcBef>
          <a:spcPct val="20000"/>
        </a:spcBef>
        <a:spcAft>
          <a:spcPct val="0"/>
        </a:spcAft>
        <a:buClr>
          <a:srgbClr val="993366"/>
        </a:buClr>
        <a:buChar char="•"/>
        <a:defRPr sz="2400">
          <a:solidFill>
            <a:srgbClr val="321900"/>
          </a:solidFill>
          <a:latin typeface="+mn-lt"/>
          <a:cs typeface="+mn-cs"/>
        </a:defRPr>
      </a:lvl3pPr>
      <a:lvl4pPr marL="1706563" indent="-338138" algn="l" rtl="0" eaLnBrk="0" fontAlgn="base" hangingPunct="0">
        <a:spcBef>
          <a:spcPct val="20000"/>
        </a:spcBef>
        <a:spcAft>
          <a:spcPct val="0"/>
        </a:spcAft>
        <a:buClr>
          <a:srgbClr val="993366"/>
        </a:buClr>
        <a:buChar char="–"/>
        <a:defRPr sz="2400">
          <a:solidFill>
            <a:srgbClr val="321900"/>
          </a:solidFill>
          <a:latin typeface="+mn-lt"/>
          <a:cs typeface="+mn-cs"/>
        </a:defRPr>
      </a:lvl4pPr>
      <a:lvl5pPr marL="1989138" indent="-168275" algn="l" rtl="0" eaLnBrk="0" fontAlgn="base" hangingPunct="0">
        <a:spcBef>
          <a:spcPct val="20000"/>
        </a:spcBef>
        <a:spcAft>
          <a:spcPct val="0"/>
        </a:spcAft>
        <a:buClr>
          <a:srgbClr val="993366"/>
        </a:buClr>
        <a:buChar char="•"/>
        <a:defRPr sz="2400">
          <a:solidFill>
            <a:srgbClr val="321900"/>
          </a:solidFill>
          <a:latin typeface="+mn-lt"/>
          <a:cs typeface="+mn-cs"/>
        </a:defRPr>
      </a:lvl5pPr>
      <a:lvl6pPr marL="2446338" indent="-168275" algn="l" rtl="0" fontAlgn="base">
        <a:spcBef>
          <a:spcPct val="20000"/>
        </a:spcBef>
        <a:spcAft>
          <a:spcPct val="0"/>
        </a:spcAft>
        <a:buClr>
          <a:srgbClr val="993366"/>
        </a:buClr>
        <a:buChar char="•"/>
        <a:defRPr sz="2400">
          <a:solidFill>
            <a:srgbClr val="321900"/>
          </a:solidFill>
          <a:latin typeface="+mn-lt"/>
          <a:cs typeface="+mn-cs"/>
        </a:defRPr>
      </a:lvl6pPr>
      <a:lvl7pPr marL="2903538" indent="-168275" algn="l" rtl="0" fontAlgn="base">
        <a:spcBef>
          <a:spcPct val="20000"/>
        </a:spcBef>
        <a:spcAft>
          <a:spcPct val="0"/>
        </a:spcAft>
        <a:buClr>
          <a:srgbClr val="993366"/>
        </a:buClr>
        <a:buChar char="•"/>
        <a:defRPr sz="2400">
          <a:solidFill>
            <a:srgbClr val="321900"/>
          </a:solidFill>
          <a:latin typeface="+mn-lt"/>
          <a:cs typeface="+mn-cs"/>
        </a:defRPr>
      </a:lvl7pPr>
      <a:lvl8pPr marL="3360738" indent="-168275" algn="l" rtl="0" fontAlgn="base">
        <a:spcBef>
          <a:spcPct val="20000"/>
        </a:spcBef>
        <a:spcAft>
          <a:spcPct val="0"/>
        </a:spcAft>
        <a:buClr>
          <a:srgbClr val="993366"/>
        </a:buClr>
        <a:buChar char="•"/>
        <a:defRPr sz="2400">
          <a:solidFill>
            <a:srgbClr val="321900"/>
          </a:solidFill>
          <a:latin typeface="+mn-lt"/>
          <a:cs typeface="+mn-cs"/>
        </a:defRPr>
      </a:lvl8pPr>
      <a:lvl9pPr marL="3817938" indent="-168275" algn="l" rtl="0" fontAlgn="base">
        <a:spcBef>
          <a:spcPct val="20000"/>
        </a:spcBef>
        <a:spcAft>
          <a:spcPct val="0"/>
        </a:spcAft>
        <a:buClr>
          <a:srgbClr val="993366"/>
        </a:buClr>
        <a:buChar char="•"/>
        <a:defRPr sz="2400">
          <a:solidFill>
            <a:srgbClr val="32190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7350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7350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ADA1B396-C243-4330-AAD4-6593738D5498}" type="datetimeFigureOut">
              <a:rPr lang="en-US"/>
              <a:pPr>
                <a:defRPr/>
              </a:pPr>
              <a:t>10/31/2011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B76E7F6D-304B-4466-8776-F406F27D10D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rtl="0" fontAlgn="base">
        <a:spcBef>
          <a:spcPct val="0"/>
        </a:spcBef>
        <a:spcAft>
          <a:spcPct val="0"/>
        </a:spcAft>
        <a:defRPr sz="44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a:solidFill>
            <a:schemeClr val="tx1"/>
          </a:solidFill>
          <a:latin typeface="+mn-lt"/>
        </a:defRPr>
      </a:lvl2pPr>
      <a:lvl3pPr marL="1143000" indent="-228600" algn="l" rtl="0" fontAlgn="base">
        <a:spcBef>
          <a:spcPct val="20000"/>
        </a:spcBef>
        <a:spcAft>
          <a:spcPct val="0"/>
        </a:spcAft>
        <a:buFont typeface="Arial" pitchFamily="34" charset="0"/>
        <a:buChar char="•"/>
        <a:defRPr sz="2400">
          <a:solidFill>
            <a:schemeClr val="tx1"/>
          </a:solidFill>
          <a:latin typeface="+mn-lt"/>
        </a:defRPr>
      </a:lvl3pPr>
      <a:lvl4pPr marL="1600200" indent="-228600" algn="l" rtl="0" fontAlgn="base">
        <a:spcBef>
          <a:spcPct val="20000"/>
        </a:spcBef>
        <a:spcAft>
          <a:spcPct val="0"/>
        </a:spcAft>
        <a:buFont typeface="Arial" pitchFamily="34" charset="0"/>
        <a:buChar char="–"/>
        <a:defRPr sz="2000">
          <a:solidFill>
            <a:schemeClr val="tx1"/>
          </a:solidFill>
          <a:latin typeface="+mn-lt"/>
        </a:defRPr>
      </a:lvl4pPr>
      <a:lvl5pPr marL="2057400" indent="-228600" algn="l" rtl="0" fontAlgn="base">
        <a:spcBef>
          <a:spcPct val="20000"/>
        </a:spcBef>
        <a:spcAft>
          <a:spcPct val="0"/>
        </a:spcAft>
        <a:buFont typeface="Arial" pitchFamily="34" charset="0"/>
        <a:buChar char="»"/>
        <a:defRPr sz="2000">
          <a:solidFill>
            <a:schemeClr val="tx1"/>
          </a:solidFill>
          <a:latin typeface="+mn-lt"/>
        </a:defRPr>
      </a:lvl5pPr>
      <a:lvl6pPr marL="2514600" indent="-228600" algn="l" rtl="0" fontAlgn="base">
        <a:spcBef>
          <a:spcPct val="20000"/>
        </a:spcBef>
        <a:spcAft>
          <a:spcPct val="0"/>
        </a:spcAft>
        <a:buFont typeface="Arial" pitchFamily="34" charset="0"/>
        <a:buChar char="»"/>
        <a:defRPr sz="2000">
          <a:solidFill>
            <a:schemeClr val="tx1"/>
          </a:solidFill>
          <a:latin typeface="+mn-lt"/>
        </a:defRPr>
      </a:lvl6pPr>
      <a:lvl7pPr marL="2971800" indent="-228600" algn="l" rtl="0" fontAlgn="base">
        <a:spcBef>
          <a:spcPct val="20000"/>
        </a:spcBef>
        <a:spcAft>
          <a:spcPct val="0"/>
        </a:spcAft>
        <a:buFont typeface="Arial" pitchFamily="34" charset="0"/>
        <a:buChar char="»"/>
        <a:defRPr sz="2000">
          <a:solidFill>
            <a:schemeClr val="tx1"/>
          </a:solidFill>
          <a:latin typeface="+mn-lt"/>
        </a:defRPr>
      </a:lvl7pPr>
      <a:lvl8pPr marL="3429000" indent="-228600" algn="l" rtl="0" fontAlgn="base">
        <a:spcBef>
          <a:spcPct val="20000"/>
        </a:spcBef>
        <a:spcAft>
          <a:spcPct val="0"/>
        </a:spcAft>
        <a:buFont typeface="Arial" pitchFamily="34" charset="0"/>
        <a:buChar char="»"/>
        <a:defRPr sz="2000">
          <a:solidFill>
            <a:schemeClr val="tx1"/>
          </a:solidFill>
          <a:latin typeface="+mn-lt"/>
        </a:defRPr>
      </a:lvl8pPr>
      <a:lvl9pPr marL="3886200" indent="-228600" algn="l" rtl="0" fontAlgn="base">
        <a:spcBef>
          <a:spcPct val="20000"/>
        </a:spcBef>
        <a:spcAft>
          <a:spcPct val="0"/>
        </a:spcAft>
        <a:buFont typeface="Arial" pitchFamily="34"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52.xml"/><Relationship Id="rId1" Type="http://schemas.openxmlformats.org/officeDocument/2006/relationships/vmlDrawing" Target="../drawings/vmlDrawing5.vml"/><Relationship Id="rId5" Type="http://schemas.openxmlformats.org/officeDocument/2006/relationships/oleObject" Target="../embeddings/Microsoft_Office_Excel_97-2003_Worksheet2.xls"/><Relationship Id="rId4" Type="http://schemas.openxmlformats.org/officeDocument/2006/relationships/oleObject" Target="../embeddings/Microsoft_Office_Excel_97-2003_Worksheet1.xls"/></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52.xml"/><Relationship Id="rId1" Type="http://schemas.openxmlformats.org/officeDocument/2006/relationships/vmlDrawing" Target="../drawings/vmlDrawing6.vml"/><Relationship Id="rId4" Type="http://schemas.openxmlformats.org/officeDocument/2006/relationships/oleObject" Target="../embeddings/Microsoft_Office_Excel_97-2003_Worksheet3.xls"/></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52.xml"/><Relationship Id="rId1" Type="http://schemas.openxmlformats.org/officeDocument/2006/relationships/vmlDrawing" Target="../drawings/vmlDrawing7.vml"/><Relationship Id="rId4" Type="http://schemas.openxmlformats.org/officeDocument/2006/relationships/oleObject" Target="../embeddings/Microsoft_Office_Excel_97-2003_Worksheet4.xls"/></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30.xml"/><Relationship Id="rId1" Type="http://schemas.openxmlformats.org/officeDocument/2006/relationships/tags" Target="../tags/tag14.xml"/><Relationship Id="rId4" Type="http://schemas.openxmlformats.org/officeDocument/2006/relationships/image" Target="../media/image150.jpeg"/></Relationships>
</file>

<file path=ppt/slides/_rels/slide104.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4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1.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27.jpeg"/><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oleObject" Target="../embeddings/oleObject2.bin"/><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www.hopkins-arthritis.som.jhmi.edu/other/images/psa4-46.jpg" TargetMode="External"/><Relationship Id="rId1" Type="http://schemas.openxmlformats.org/officeDocument/2006/relationships/slideLayout" Target="../slideLayouts/slideLayout6.xml"/><Relationship Id="rId5" Type="http://schemas.openxmlformats.org/officeDocument/2006/relationships/image" Target="../media/image32.jpe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ags" Target="../tags/tag3.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48.jpeg"/><Relationship Id="rId2" Type="http://schemas.openxmlformats.org/officeDocument/2006/relationships/slideLayout" Target="../slideLayouts/slideLayout6.xml"/><Relationship Id="rId1" Type="http://schemas.openxmlformats.org/officeDocument/2006/relationships/tags" Target="../tags/tag4.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hyperlink" Target="file:///F:\Desktop\Me\PsA\MicrocCoil\photo\Hx%20X-rays%20hands\JPEG\Img0014.jpg" TargetMode="Externa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tags" Target="../tags/tag5.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3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xml"/><Relationship Id="rId1" Type="http://schemas.openxmlformats.org/officeDocument/2006/relationships/tags" Target="../tags/tag6.xml"/><Relationship Id="rId5" Type="http://schemas.openxmlformats.org/officeDocument/2006/relationships/image" Target="../media/image58.png"/><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tags" Target="../tags/tag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tags" Target="../tags/tag8.xml"/><Relationship Id="rId5" Type="http://schemas.openxmlformats.org/officeDocument/2006/relationships/image" Target="../media/image63.jpeg"/><Relationship Id="rId4" Type="http://schemas.openxmlformats.org/officeDocument/2006/relationships/image" Target="../media/image62.wmf"/></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65.png"/><Relationship Id="rId4" Type="http://schemas.openxmlformats.org/officeDocument/2006/relationships/image" Target="../media/image64.jpeg"/></Relationships>
</file>

<file path=ppt/slides/_rels/slide44.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66.w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4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image" Target="../media/image75.png"/><Relationship Id="rId4" Type="http://schemas.openxmlformats.org/officeDocument/2006/relationships/image" Target="../media/image74.png"/></Relationships>
</file>

<file path=ppt/slides/_rels/slide5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5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6.wmf"/><Relationship Id="rId1" Type="http://schemas.openxmlformats.org/officeDocument/2006/relationships/slideLayout" Target="../slideLayouts/slideLayout6.xml"/><Relationship Id="rId4" Type="http://schemas.openxmlformats.org/officeDocument/2006/relationships/image" Target="../media/image8.wmf"/></Relationships>
</file>

<file path=ppt/slides/_rels/slide60.xml.rels><?xml version="1.0" encoding="UTF-8" standalone="yes"?>
<Relationships xmlns="http://schemas.openxmlformats.org/package/2006/relationships"><Relationship Id="rId3" Type="http://schemas.openxmlformats.org/officeDocument/2006/relationships/image" Target="../media/image84.wmf"/><Relationship Id="rId7" Type="http://schemas.openxmlformats.org/officeDocument/2006/relationships/image" Target="../media/image88.wmf"/><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wmf"/><Relationship Id="rId4" Type="http://schemas.openxmlformats.org/officeDocument/2006/relationships/image" Target="../media/image85.wmf"/></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92.wmf"/><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91.wmf"/><Relationship Id="rId5" Type="http://schemas.openxmlformats.org/officeDocument/2006/relationships/image" Target="../media/image90.wmf"/><Relationship Id="rId4" Type="http://schemas.openxmlformats.org/officeDocument/2006/relationships/image" Target="../media/image89.png"/></Relationships>
</file>

<file path=ppt/slides/_rels/slide6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6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101.jpeg"/><Relationship Id="rId7" Type="http://schemas.openxmlformats.org/officeDocument/2006/relationships/image" Target="../media/image105.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s>
</file>

<file path=ppt/slides/_rels/slide69.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wmf"/><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7.xml"/><Relationship Id="rId5" Type="http://schemas.openxmlformats.org/officeDocument/2006/relationships/image" Target="../media/image114.wmf"/><Relationship Id="rId4" Type="http://schemas.openxmlformats.org/officeDocument/2006/relationships/image" Target="../media/image113.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116.png"/></Relationships>
</file>

<file path=ppt/slides/_rels/slide79.xml.rels><?xml version="1.0" encoding="UTF-8" standalone="yes"?>
<Relationships xmlns="http://schemas.openxmlformats.org/package/2006/relationships"><Relationship Id="rId3" Type="http://schemas.openxmlformats.org/officeDocument/2006/relationships/image" Target="../media/image118.wmf"/><Relationship Id="rId2" Type="http://schemas.openxmlformats.org/officeDocument/2006/relationships/image" Target="../media/image117.wm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8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120.png"/><Relationship Id="rId4" Type="http://schemas.openxmlformats.org/officeDocument/2006/relationships/image" Target="../media/image119.png"/></Relationships>
</file>

<file path=ppt/slides/_rels/slide81.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oleObject" Target="../embeddings/oleObject3.bin"/></Relationships>
</file>

<file path=ppt/slides/_rels/slide82.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oleObject" Target="../embeddings/oleObject5.bin"/></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127.wmf"/><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130.wmf"/><Relationship Id="rId4" Type="http://schemas.openxmlformats.org/officeDocument/2006/relationships/image" Target="../media/image129.wmf"/></Relationships>
</file>

<file path=ppt/slides/_rels/slide87.xml.rels><?xml version="1.0" encoding="UTF-8" standalone="yes"?>
<Relationships xmlns="http://schemas.openxmlformats.org/package/2006/relationships"><Relationship Id="rId3" Type="http://schemas.openxmlformats.org/officeDocument/2006/relationships/image" Target="../media/image132.wmf"/><Relationship Id="rId2" Type="http://schemas.openxmlformats.org/officeDocument/2006/relationships/image" Target="../media/image131.wmf"/><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116.png"/><Relationship Id="rId4" Type="http://schemas.openxmlformats.org/officeDocument/2006/relationships/image" Target="../media/image134.png"/></Relationships>
</file>

<file path=ppt/slides/_rels/slide9.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35.wmf"/><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138.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png"/><Relationship Id="rId1" Type="http://schemas.openxmlformats.org/officeDocument/2006/relationships/slideLayout" Target="../slideLayouts/slideLayout7.xml"/><Relationship Id="rId4" Type="http://schemas.openxmlformats.org/officeDocument/2006/relationships/image" Target="../media/image142.jpe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6.xml"/><Relationship Id="rId1" Type="http://schemas.openxmlformats.org/officeDocument/2006/relationships/tags" Target="../tags/tag13.xml"/><Relationship Id="rId4" Type="http://schemas.openxmlformats.org/officeDocument/2006/relationships/image" Target="../media/image143.png"/></Relationships>
</file>

<file path=ppt/slides/_rels/slide98.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9.xml"/></Relationships>
</file>

<file path=ppt/slides/_rels/slide99.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ChangeArrowheads="1"/>
          </p:cNvSpPr>
          <p:nvPr>
            <p:ph type="ctrTitle" idx="4294967295"/>
          </p:nvPr>
        </p:nvSpPr>
        <p:spPr>
          <a:xfrm>
            <a:off x="685800" y="2130425"/>
            <a:ext cx="7772400" cy="1470025"/>
          </a:xfrm>
        </p:spPr>
        <p:txBody>
          <a:bodyPr/>
          <a:lstStyle/>
          <a:p>
            <a:r>
              <a:rPr lang="en-CA" sz="4000" b="1" smtClean="0"/>
              <a:t>Nailing </a:t>
            </a:r>
            <a:r>
              <a:rPr lang="en-US" sz="4000" b="1" smtClean="0"/>
              <a:t>Down the Immunophathogenesis of Psoriatic Disease</a:t>
            </a:r>
          </a:p>
        </p:txBody>
      </p:sp>
      <p:sp>
        <p:nvSpPr>
          <p:cNvPr id="52226" name="Rectangle 3"/>
          <p:cNvSpPr>
            <a:spLocks noGrp="1" noChangeArrowheads="1"/>
          </p:cNvSpPr>
          <p:nvPr>
            <p:ph type="subTitle" idx="4294967295"/>
          </p:nvPr>
        </p:nvSpPr>
        <p:spPr>
          <a:xfrm>
            <a:off x="755650" y="4652963"/>
            <a:ext cx="7345363" cy="2205037"/>
          </a:xfrm>
        </p:spPr>
        <p:txBody>
          <a:bodyPr/>
          <a:lstStyle/>
          <a:p>
            <a:pPr marL="0" indent="0" algn="ctr">
              <a:spcBef>
                <a:spcPct val="0"/>
              </a:spcBef>
              <a:buClrTx/>
              <a:buFont typeface="Wingdings 2" pitchFamily="18" charset="2"/>
              <a:buNone/>
            </a:pPr>
            <a:r>
              <a:rPr lang="en-GB" sz="2800" smtClean="0"/>
              <a:t>Dennis McGonagle PhD FRCPI </a:t>
            </a:r>
          </a:p>
          <a:p>
            <a:pPr marL="0" indent="0" algn="ctr">
              <a:spcBef>
                <a:spcPct val="0"/>
              </a:spcBef>
              <a:buClrTx/>
              <a:buFont typeface="Wingdings 2" pitchFamily="18" charset="2"/>
              <a:buNone/>
            </a:pPr>
            <a:r>
              <a:rPr lang="en-GB" sz="2800" smtClean="0"/>
              <a:t>Academic Unit of Musculoskeletal Disease</a:t>
            </a:r>
          </a:p>
          <a:p>
            <a:pPr marL="0" indent="0" algn="ctr">
              <a:buFont typeface="Wingdings 2" pitchFamily="18" charset="2"/>
              <a:buNone/>
            </a:pPr>
            <a:r>
              <a:rPr lang="en-GB" sz="2800" smtClean="0"/>
              <a:t>University of Leeds</a:t>
            </a:r>
          </a:p>
          <a:p>
            <a:pPr marL="0" indent="0" algn="ctr">
              <a:buFont typeface="Wingdings 2" pitchFamily="18" charset="2"/>
              <a:buNone/>
            </a:pPr>
            <a:r>
              <a:rPr lang="en-US" sz="2800" smtClean="0"/>
              <a:t>United Kingdom</a:t>
            </a:r>
          </a:p>
        </p:txBody>
      </p:sp>
      <p:pic>
        <p:nvPicPr>
          <p:cNvPr id="52227" name="Picture 4" descr="LeedsUniWhite"/>
          <p:cNvPicPr>
            <a:picLocks noChangeAspect="1" noChangeArrowheads="1"/>
          </p:cNvPicPr>
          <p:nvPr/>
        </p:nvPicPr>
        <p:blipFill>
          <a:blip r:embed="rId2" cstate="print"/>
          <a:srcRect/>
          <a:stretch>
            <a:fillRect/>
          </a:stretch>
        </p:blipFill>
        <p:spPr bwMode="auto">
          <a:xfrm>
            <a:off x="6659563" y="188913"/>
            <a:ext cx="2274887" cy="647700"/>
          </a:xfrm>
          <a:prstGeom prst="rect">
            <a:avLst/>
          </a:prstGeom>
          <a:noFill/>
          <a:ln w="9525">
            <a:noFill/>
            <a:miter lim="800000"/>
            <a:headEnd/>
            <a:tailEnd/>
          </a:ln>
        </p:spPr>
      </p:pic>
      <p:grpSp>
        <p:nvGrpSpPr>
          <p:cNvPr id="52228" name="Group 5"/>
          <p:cNvGrpSpPr>
            <a:grpSpLocks noChangeAspect="1"/>
          </p:cNvGrpSpPr>
          <p:nvPr/>
        </p:nvGrpSpPr>
        <p:grpSpPr bwMode="auto">
          <a:xfrm>
            <a:off x="0" y="188913"/>
            <a:ext cx="2555875" cy="704850"/>
            <a:chOff x="320" y="1528"/>
            <a:chExt cx="1886" cy="522"/>
          </a:xfrm>
        </p:grpSpPr>
        <p:pic>
          <p:nvPicPr>
            <p:cNvPr id="52229" name="Picture 6" descr="sup1a"/>
            <p:cNvPicPr>
              <a:picLocks noChangeAspect="1" noChangeArrowheads="1"/>
            </p:cNvPicPr>
            <p:nvPr/>
          </p:nvPicPr>
          <p:blipFill>
            <a:blip r:embed="rId3" cstate="print"/>
            <a:srcRect t="10210" b="11412"/>
            <a:stretch>
              <a:fillRect/>
            </a:stretch>
          </p:blipFill>
          <p:spPr bwMode="auto">
            <a:xfrm>
              <a:off x="550" y="1528"/>
              <a:ext cx="1472" cy="522"/>
            </a:xfrm>
            <a:prstGeom prst="rect">
              <a:avLst/>
            </a:prstGeom>
            <a:noFill/>
            <a:ln w="9525">
              <a:noFill/>
              <a:miter lim="800000"/>
              <a:headEnd/>
              <a:tailEnd/>
            </a:ln>
          </p:spPr>
        </p:pic>
        <p:sp>
          <p:nvSpPr>
            <p:cNvPr id="849927" name="Text Box 7"/>
            <p:cNvSpPr txBox="1">
              <a:spLocks noChangeAspect="1" noChangeArrowheads="1"/>
            </p:cNvSpPr>
            <p:nvPr/>
          </p:nvSpPr>
          <p:spPr bwMode="auto">
            <a:xfrm>
              <a:off x="320" y="1698"/>
              <a:ext cx="1886" cy="181"/>
            </a:xfrm>
            <a:prstGeom prst="rect">
              <a:avLst/>
            </a:prstGeom>
            <a:noFill/>
            <a:ln w="9525">
              <a:noFill/>
              <a:miter lim="800000"/>
              <a:headEnd/>
              <a:tailEnd/>
            </a:ln>
          </p:spPr>
          <p:txBody>
            <a:bodyPr>
              <a:spAutoFit/>
            </a:bodyPr>
            <a:lstStyle/>
            <a:p>
              <a:pPr eaLnBrk="0" hangingPunct="0">
                <a:spcBef>
                  <a:spcPct val="50000"/>
                </a:spcBef>
                <a:defRPr/>
              </a:pPr>
              <a:r>
                <a:rPr lang="en-US" sz="1000" b="1" i="1">
                  <a:effectLst>
                    <a:outerShdw blurRad="38100" dist="38100" dir="2700000" algn="tl">
                      <a:srgbClr val="FFFFFF"/>
                    </a:outerShdw>
                  </a:effectLst>
                  <a:latin typeface="Arial" charset="0"/>
                </a:rPr>
                <a:t>Leeds Institute of Molecular Medicine</a:t>
              </a:r>
            </a:p>
          </p:txBody>
        </p:sp>
      </p:grpSp>
    </p:spTree>
  </p:cSld>
  <p:clrMapOvr>
    <a:masterClrMapping/>
  </p:clrMapOvr>
  <p:transition>
    <p:pull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ChangeArrowheads="1"/>
          </p:cNvSpPr>
          <p:nvPr>
            <p:ph type="title"/>
          </p:nvPr>
        </p:nvSpPr>
        <p:spPr/>
        <p:txBody>
          <a:bodyPr/>
          <a:lstStyle/>
          <a:p>
            <a:pPr eaLnBrk="1" hangingPunct="1"/>
            <a:r>
              <a:rPr lang="en-GB" smtClean="0"/>
              <a:t>Plan of Talk</a:t>
            </a:r>
          </a:p>
        </p:txBody>
      </p:sp>
      <p:sp>
        <p:nvSpPr>
          <p:cNvPr id="59394" name="Rectangle 3"/>
          <p:cNvSpPr>
            <a:spLocks noGrp="1" noChangeArrowheads="1"/>
          </p:cNvSpPr>
          <p:nvPr>
            <p:ph type="body" idx="1"/>
          </p:nvPr>
        </p:nvSpPr>
        <p:spPr>
          <a:xfrm>
            <a:off x="685800" y="1981200"/>
            <a:ext cx="8458200" cy="4114800"/>
          </a:xfrm>
        </p:spPr>
        <p:txBody>
          <a:bodyPr/>
          <a:lstStyle/>
          <a:p>
            <a:pPr eaLnBrk="1" hangingPunct="1"/>
            <a:r>
              <a:rPr lang="en-US" smtClean="0"/>
              <a:t>The Anatomical Basis for PsA in General</a:t>
            </a:r>
          </a:p>
          <a:p>
            <a:pPr eaLnBrk="1" hangingPunct="1"/>
            <a:endParaRPr lang="en-US" smtClean="0"/>
          </a:p>
          <a:p>
            <a:pPr eaLnBrk="1" hangingPunct="1"/>
            <a:r>
              <a:rPr lang="en-US" smtClean="0"/>
              <a:t>The Micro anatomical basis for Nail Disease</a:t>
            </a:r>
          </a:p>
          <a:p>
            <a:pPr eaLnBrk="1" hangingPunct="1">
              <a:buFont typeface="Wingdings 2" pitchFamily="18" charset="2"/>
              <a:buNone/>
            </a:pPr>
            <a:endParaRPr lang="en-US" smtClean="0"/>
          </a:p>
          <a:p>
            <a:pPr eaLnBrk="1" hangingPunct="1"/>
            <a:r>
              <a:rPr lang="en-US" smtClean="0"/>
              <a:t>Relevance to Dermatology</a:t>
            </a:r>
          </a:p>
        </p:txBody>
      </p:sp>
    </p:spTree>
  </p:cSld>
  <p:clrMapOvr>
    <a:masterClrMapping/>
  </p:clrMapOvr>
  <p:transition>
    <p:pull dir="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5554" name="Title 1"/>
          <p:cNvSpPr>
            <a:spLocks noGrp="1"/>
          </p:cNvSpPr>
          <p:nvPr>
            <p:ph type="title" idx="4294967295"/>
          </p:nvPr>
        </p:nvSpPr>
        <p:spPr/>
        <p:txBody>
          <a:bodyPr/>
          <a:lstStyle/>
          <a:p>
            <a:r>
              <a:rPr lang="en-GB" dirty="0" err="1" smtClean="0">
                <a:latin typeface="Arial" pitchFamily="34" charset="0"/>
                <a:cs typeface="Arial" pitchFamily="34" charset="0"/>
              </a:rPr>
              <a:t>Golimumab</a:t>
            </a:r>
            <a:r>
              <a:rPr lang="en-GB" dirty="0" smtClean="0">
                <a:latin typeface="Arial" pitchFamily="34" charset="0"/>
                <a:cs typeface="Arial" pitchFamily="34" charset="0"/>
              </a:rPr>
              <a:t> in PsA</a:t>
            </a:r>
            <a:endParaRPr lang="en-GB" dirty="0">
              <a:latin typeface="Arial" pitchFamily="34" charset="0"/>
              <a:cs typeface="Arial" pitchFamily="34" charset="0"/>
            </a:endParaRPr>
          </a:p>
        </p:txBody>
      </p:sp>
      <p:graphicFrame>
        <p:nvGraphicFramePr>
          <p:cNvPr id="1175555" name="Content Placeholder 15"/>
          <p:cNvGraphicFramePr>
            <a:graphicFrameLocks noGrp="1" noChangeAspect="1"/>
          </p:cNvGraphicFramePr>
          <p:nvPr>
            <p:ph sz="half" idx="4294967295"/>
          </p:nvPr>
        </p:nvGraphicFramePr>
        <p:xfrm>
          <a:off x="652463" y="1903413"/>
          <a:ext cx="3587750" cy="3565525"/>
        </p:xfrm>
        <a:graphic>
          <a:graphicData uri="http://schemas.openxmlformats.org/presentationml/2006/ole">
            <p:oleObj spid="_x0000_s1175555" name="Worksheet" r:id="rId4" imgW="4619549" imgH="4591202" progId="Excel.Sheet.8">
              <p:embed/>
            </p:oleObj>
          </a:graphicData>
        </a:graphic>
      </p:graphicFrame>
      <p:graphicFrame>
        <p:nvGraphicFramePr>
          <p:cNvPr id="1175556" name="Object 3"/>
          <p:cNvGraphicFramePr>
            <a:graphicFrameLocks noGrp="1"/>
          </p:cNvGraphicFramePr>
          <p:nvPr>
            <p:ph sz="half" idx="4294967295"/>
          </p:nvPr>
        </p:nvGraphicFramePr>
        <p:xfrm>
          <a:off x="4916488" y="2174875"/>
          <a:ext cx="3954462" cy="3302000"/>
        </p:xfrm>
        <a:graphic>
          <a:graphicData uri="http://schemas.openxmlformats.org/presentationml/2006/ole">
            <p:oleObj spid="_x0000_s1175556" name="Worksheet" r:id="rId5" imgW="3867302" imgH="3229051" progId="Excel.Sheet.8">
              <p:embed/>
            </p:oleObj>
          </a:graphicData>
        </a:graphic>
      </p:graphicFrame>
      <p:sp>
        <p:nvSpPr>
          <p:cNvPr id="1175557" name="TextBox 11"/>
          <p:cNvSpPr txBox="1">
            <a:spLocks noChangeArrowheads="1"/>
          </p:cNvSpPr>
          <p:nvPr/>
        </p:nvSpPr>
        <p:spPr bwMode="auto">
          <a:xfrm>
            <a:off x="1066800" y="5715000"/>
            <a:ext cx="3048000" cy="307975"/>
          </a:xfrm>
          <a:prstGeom prst="rect">
            <a:avLst/>
          </a:prstGeom>
          <a:noFill/>
          <a:ln w="9525">
            <a:noFill/>
            <a:miter lim="800000"/>
            <a:headEnd/>
            <a:tailEnd/>
          </a:ln>
        </p:spPr>
        <p:txBody>
          <a:bodyPr>
            <a:spAutoFit/>
          </a:bodyPr>
          <a:lstStyle/>
          <a:p>
            <a:r>
              <a:rPr lang="en-GB" sz="1400" b="1">
                <a:solidFill>
                  <a:srgbClr val="000000"/>
                </a:solidFill>
                <a:latin typeface="Calibri" pitchFamily="34" charset="0"/>
              </a:rPr>
              <a:t>* </a:t>
            </a:r>
            <a:r>
              <a:rPr lang="en-GB" sz="1400" b="1" i="1">
                <a:solidFill>
                  <a:srgbClr val="000000"/>
                </a:solidFill>
                <a:latin typeface="Calibri" pitchFamily="34" charset="0"/>
              </a:rPr>
              <a:t>P</a:t>
            </a:r>
            <a:r>
              <a:rPr lang="en-GB" sz="1400" b="1">
                <a:solidFill>
                  <a:srgbClr val="000000"/>
                </a:solidFill>
                <a:latin typeface="Calibri" pitchFamily="34" charset="0"/>
              </a:rPr>
              <a:t>&lt;0.001 vs placebo</a:t>
            </a:r>
          </a:p>
        </p:txBody>
      </p:sp>
      <p:sp>
        <p:nvSpPr>
          <p:cNvPr id="1175558" name="TextBox 65"/>
          <p:cNvSpPr txBox="1">
            <a:spLocks noChangeArrowheads="1"/>
          </p:cNvSpPr>
          <p:nvPr/>
        </p:nvSpPr>
        <p:spPr bwMode="auto">
          <a:xfrm>
            <a:off x="11113" y="6573838"/>
            <a:ext cx="8991600" cy="276225"/>
          </a:xfrm>
          <a:prstGeom prst="rect">
            <a:avLst/>
          </a:prstGeom>
          <a:noFill/>
          <a:ln w="9525">
            <a:noFill/>
            <a:miter lim="800000"/>
            <a:headEnd/>
            <a:tailEnd/>
          </a:ln>
        </p:spPr>
        <p:txBody>
          <a:bodyPr>
            <a:spAutoFit/>
          </a:bodyPr>
          <a:lstStyle/>
          <a:p>
            <a:r>
              <a:rPr lang="en-US" sz="1200" b="1">
                <a:solidFill>
                  <a:srgbClr val="000000"/>
                </a:solidFill>
                <a:latin typeface="Arial Narrow" pitchFamily="34" charset="0"/>
                <a:cs typeface="Arial" pitchFamily="34" charset="0"/>
              </a:rPr>
              <a:t>Kavanaugh A, et al. </a:t>
            </a:r>
            <a:r>
              <a:rPr lang="en-US" sz="1200" b="1" i="1">
                <a:solidFill>
                  <a:srgbClr val="000000"/>
                </a:solidFill>
                <a:latin typeface="Arial Narrow" pitchFamily="34" charset="0"/>
                <a:cs typeface="Arial" pitchFamily="34" charset="0"/>
              </a:rPr>
              <a:t>Arthritis Rheum</a:t>
            </a:r>
            <a:r>
              <a:rPr lang="en-US" sz="1200" b="1">
                <a:solidFill>
                  <a:srgbClr val="000000"/>
                </a:solidFill>
                <a:latin typeface="Arial Narrow" pitchFamily="34" charset="0"/>
                <a:cs typeface="Arial" pitchFamily="34" charset="0"/>
              </a:rPr>
              <a:t>. 2009;60:976-986; Kavanaugh A, et al</a:t>
            </a:r>
            <a:r>
              <a:rPr lang="en-US" sz="1200" b="1" i="1">
                <a:solidFill>
                  <a:srgbClr val="000000"/>
                </a:solidFill>
                <a:latin typeface="Arial Narrow" pitchFamily="34" charset="0"/>
                <a:cs typeface="Arial" pitchFamily="34" charset="0"/>
              </a:rPr>
              <a:t>. Ann Rheum Dis. </a:t>
            </a:r>
            <a:r>
              <a:rPr lang="en-US" sz="1200" b="1">
                <a:solidFill>
                  <a:srgbClr val="000000"/>
                </a:solidFill>
                <a:latin typeface="Arial Narrow" pitchFamily="34" charset="0"/>
                <a:cs typeface="Arial" pitchFamily="34" charset="0"/>
              </a:rPr>
              <a:t>2009;68(suppl 3):136.</a:t>
            </a:r>
          </a:p>
        </p:txBody>
      </p:sp>
      <p:sp>
        <p:nvSpPr>
          <p:cNvPr id="1175559" name="TextBox 17"/>
          <p:cNvSpPr txBox="1">
            <a:spLocks noChangeArrowheads="1"/>
          </p:cNvSpPr>
          <p:nvPr/>
        </p:nvSpPr>
        <p:spPr bwMode="auto">
          <a:xfrm>
            <a:off x="1905000" y="1600200"/>
            <a:ext cx="1828800" cy="400050"/>
          </a:xfrm>
          <a:prstGeom prst="rect">
            <a:avLst/>
          </a:prstGeom>
          <a:noFill/>
          <a:ln w="9525">
            <a:noFill/>
            <a:miter lim="800000"/>
            <a:headEnd/>
            <a:tailEnd/>
          </a:ln>
        </p:spPr>
        <p:txBody>
          <a:bodyPr>
            <a:spAutoFit/>
          </a:bodyPr>
          <a:lstStyle/>
          <a:p>
            <a:pPr algn="ctr"/>
            <a:r>
              <a:rPr lang="en-US" sz="2000" b="1">
                <a:solidFill>
                  <a:srgbClr val="000000"/>
                </a:solidFill>
                <a:latin typeface="Calibri" pitchFamily="34" charset="0"/>
              </a:rPr>
              <a:t>ACR20</a:t>
            </a:r>
          </a:p>
        </p:txBody>
      </p:sp>
      <p:sp>
        <p:nvSpPr>
          <p:cNvPr id="1175560" name="TextBox 18"/>
          <p:cNvSpPr txBox="1">
            <a:spLocks noChangeArrowheads="1"/>
          </p:cNvSpPr>
          <p:nvPr/>
        </p:nvSpPr>
        <p:spPr bwMode="auto">
          <a:xfrm>
            <a:off x="6248400" y="1600200"/>
            <a:ext cx="1828800" cy="400050"/>
          </a:xfrm>
          <a:prstGeom prst="rect">
            <a:avLst/>
          </a:prstGeom>
          <a:noFill/>
          <a:ln w="9525">
            <a:noFill/>
            <a:miter lim="800000"/>
            <a:headEnd/>
            <a:tailEnd/>
          </a:ln>
        </p:spPr>
        <p:txBody>
          <a:bodyPr>
            <a:spAutoFit/>
          </a:bodyPr>
          <a:lstStyle/>
          <a:p>
            <a:pPr algn="ctr"/>
            <a:r>
              <a:rPr lang="en-US" sz="2000" b="1">
                <a:solidFill>
                  <a:srgbClr val="000000"/>
                </a:solidFill>
                <a:latin typeface="Calibri" pitchFamily="34" charset="0"/>
              </a:rPr>
              <a:t>PASI 75</a:t>
            </a:r>
          </a:p>
        </p:txBody>
      </p:sp>
      <p:sp>
        <p:nvSpPr>
          <p:cNvPr id="1175561" name="TextBox 7"/>
          <p:cNvSpPr txBox="1">
            <a:spLocks noChangeArrowheads="1"/>
          </p:cNvSpPr>
          <p:nvPr/>
        </p:nvSpPr>
        <p:spPr bwMode="auto">
          <a:xfrm>
            <a:off x="1582738" y="3033713"/>
            <a:ext cx="265112" cy="338137"/>
          </a:xfrm>
          <a:prstGeom prst="rect">
            <a:avLst/>
          </a:prstGeom>
          <a:noFill/>
          <a:ln w="9525">
            <a:noFill/>
            <a:miter lim="800000"/>
            <a:headEnd/>
            <a:tailEnd/>
          </a:ln>
        </p:spPr>
        <p:txBody>
          <a:bodyPr wrap="none">
            <a:spAutoFit/>
          </a:bodyPr>
          <a:lstStyle/>
          <a:p>
            <a:r>
              <a:rPr lang="en-GB" sz="1600" b="1">
                <a:solidFill>
                  <a:srgbClr val="000000"/>
                </a:solidFill>
                <a:latin typeface="Calibri" pitchFamily="34" charset="0"/>
              </a:rPr>
              <a:t>*</a:t>
            </a:r>
          </a:p>
        </p:txBody>
      </p:sp>
      <p:sp>
        <p:nvSpPr>
          <p:cNvPr id="1175562" name="TextBox 7"/>
          <p:cNvSpPr txBox="1">
            <a:spLocks noChangeArrowheads="1"/>
          </p:cNvSpPr>
          <p:nvPr/>
        </p:nvSpPr>
        <p:spPr bwMode="auto">
          <a:xfrm>
            <a:off x="1933575" y="2827338"/>
            <a:ext cx="363538" cy="338137"/>
          </a:xfrm>
          <a:prstGeom prst="rect">
            <a:avLst/>
          </a:prstGeom>
          <a:noFill/>
          <a:ln w="9525">
            <a:noFill/>
            <a:miter lim="800000"/>
            <a:headEnd/>
            <a:tailEnd/>
          </a:ln>
        </p:spPr>
        <p:txBody>
          <a:bodyPr>
            <a:spAutoFit/>
          </a:bodyPr>
          <a:lstStyle/>
          <a:p>
            <a:r>
              <a:rPr lang="en-GB" sz="1600" b="1">
                <a:solidFill>
                  <a:srgbClr val="000000"/>
                </a:solidFill>
                <a:latin typeface="Calibri" pitchFamily="34" charset="0"/>
              </a:rPr>
              <a:t>*</a:t>
            </a:r>
          </a:p>
        </p:txBody>
      </p:sp>
      <p:sp>
        <p:nvSpPr>
          <p:cNvPr id="1175563" name="TextBox 7"/>
          <p:cNvSpPr txBox="1">
            <a:spLocks noChangeArrowheads="1"/>
          </p:cNvSpPr>
          <p:nvPr/>
        </p:nvSpPr>
        <p:spPr bwMode="auto">
          <a:xfrm>
            <a:off x="5927725" y="2847975"/>
            <a:ext cx="265113" cy="338138"/>
          </a:xfrm>
          <a:prstGeom prst="rect">
            <a:avLst/>
          </a:prstGeom>
          <a:noFill/>
          <a:ln w="9525">
            <a:noFill/>
            <a:miter lim="800000"/>
            <a:headEnd/>
            <a:tailEnd/>
          </a:ln>
        </p:spPr>
        <p:txBody>
          <a:bodyPr wrap="none">
            <a:spAutoFit/>
          </a:bodyPr>
          <a:lstStyle/>
          <a:p>
            <a:r>
              <a:rPr lang="en-GB" sz="1600" b="1">
                <a:solidFill>
                  <a:srgbClr val="000000"/>
                </a:solidFill>
                <a:latin typeface="Calibri" pitchFamily="34" charset="0"/>
              </a:rPr>
              <a:t>*</a:t>
            </a:r>
          </a:p>
        </p:txBody>
      </p:sp>
      <p:sp>
        <p:nvSpPr>
          <p:cNvPr id="1175564" name="TextBox 7"/>
          <p:cNvSpPr txBox="1">
            <a:spLocks noChangeArrowheads="1"/>
          </p:cNvSpPr>
          <p:nvPr/>
        </p:nvSpPr>
        <p:spPr bwMode="auto">
          <a:xfrm>
            <a:off x="6315075" y="2579688"/>
            <a:ext cx="274638" cy="369887"/>
          </a:xfrm>
          <a:prstGeom prst="rect">
            <a:avLst/>
          </a:prstGeom>
          <a:noFill/>
          <a:ln w="9525">
            <a:noFill/>
            <a:miter lim="800000"/>
            <a:headEnd/>
            <a:tailEnd/>
          </a:ln>
        </p:spPr>
        <p:txBody>
          <a:bodyPr wrap="none">
            <a:spAutoFit/>
          </a:bodyPr>
          <a:lstStyle/>
          <a:p>
            <a:r>
              <a:rPr lang="en-GB" sz="1800" b="1">
                <a:solidFill>
                  <a:srgbClr val="000000"/>
                </a:solidFill>
                <a:latin typeface="Calibri" pitchFamily="34" charset="0"/>
              </a:rPr>
              <a:t>*</a:t>
            </a:r>
          </a:p>
        </p:txBody>
      </p:sp>
      <p:sp>
        <p:nvSpPr>
          <p:cNvPr id="1175565" name="TextBox 23"/>
          <p:cNvSpPr txBox="1">
            <a:spLocks noChangeArrowheads="1"/>
          </p:cNvSpPr>
          <p:nvPr/>
        </p:nvSpPr>
        <p:spPr bwMode="auto">
          <a:xfrm rot="-5400000">
            <a:off x="-425449" y="3289300"/>
            <a:ext cx="1828800" cy="339725"/>
          </a:xfrm>
          <a:prstGeom prst="rect">
            <a:avLst/>
          </a:prstGeom>
          <a:noFill/>
          <a:ln w="9525">
            <a:noFill/>
            <a:miter lim="800000"/>
            <a:headEnd/>
            <a:tailEnd/>
          </a:ln>
        </p:spPr>
        <p:txBody>
          <a:bodyPr>
            <a:spAutoFit/>
          </a:bodyPr>
          <a:lstStyle/>
          <a:p>
            <a:pPr algn="ctr"/>
            <a:r>
              <a:rPr lang="en-US" sz="1600" b="1">
                <a:solidFill>
                  <a:srgbClr val="000000"/>
                </a:solidFill>
                <a:latin typeface="Calibri" pitchFamily="34" charset="0"/>
              </a:rPr>
              <a:t>Patients (%)</a:t>
            </a:r>
          </a:p>
        </p:txBody>
      </p:sp>
      <p:sp>
        <p:nvSpPr>
          <p:cNvPr id="1175566" name="TextBox 24"/>
          <p:cNvSpPr txBox="1">
            <a:spLocks noChangeArrowheads="1"/>
          </p:cNvSpPr>
          <p:nvPr/>
        </p:nvSpPr>
        <p:spPr bwMode="auto">
          <a:xfrm rot="-5400000">
            <a:off x="3921126" y="3335337"/>
            <a:ext cx="1828800" cy="339725"/>
          </a:xfrm>
          <a:prstGeom prst="rect">
            <a:avLst/>
          </a:prstGeom>
          <a:noFill/>
          <a:ln w="9525">
            <a:noFill/>
            <a:miter lim="800000"/>
            <a:headEnd/>
            <a:tailEnd/>
          </a:ln>
        </p:spPr>
        <p:txBody>
          <a:bodyPr>
            <a:spAutoFit/>
          </a:bodyPr>
          <a:lstStyle/>
          <a:p>
            <a:pPr algn="ctr"/>
            <a:r>
              <a:rPr lang="en-US" sz="1600" b="1">
                <a:solidFill>
                  <a:srgbClr val="000000"/>
                </a:solidFill>
                <a:latin typeface="Calibri" pitchFamily="34" charset="0"/>
              </a:rPr>
              <a:t>Patients (%)</a:t>
            </a:r>
          </a:p>
        </p:txBody>
      </p:sp>
      <p:sp>
        <p:nvSpPr>
          <p:cNvPr id="18447" name="TextBox 17"/>
          <p:cNvSpPr txBox="1">
            <a:spLocks noChangeArrowheads="1"/>
          </p:cNvSpPr>
          <p:nvPr/>
        </p:nvSpPr>
        <p:spPr bwMode="auto">
          <a:xfrm>
            <a:off x="914400" y="4691063"/>
            <a:ext cx="3365500" cy="254000"/>
          </a:xfrm>
          <a:prstGeom prst="rect">
            <a:avLst/>
          </a:prstGeom>
          <a:noFill/>
          <a:ln w="9525">
            <a:noFill/>
            <a:miter lim="800000"/>
            <a:headEnd/>
            <a:tailEnd/>
          </a:ln>
        </p:spPr>
        <p:txBody>
          <a:bodyPr wrap="none">
            <a:spAutoFit/>
          </a:bodyPr>
          <a:lstStyle/>
          <a:p>
            <a:pPr fontAlgn="auto">
              <a:spcBef>
                <a:spcPts val="0"/>
              </a:spcBef>
              <a:spcAft>
                <a:spcPts val="0"/>
              </a:spcAft>
              <a:defRPr/>
            </a:pPr>
            <a:r>
              <a:rPr lang="en-US" sz="1050" b="1" dirty="0">
                <a:solidFill>
                  <a:srgbClr val="000000"/>
                </a:solidFill>
                <a:latin typeface="Arial" pitchFamily="34" charset="0"/>
              </a:rPr>
              <a:t> n=  113 146 146              102 115              102 115   </a:t>
            </a:r>
          </a:p>
        </p:txBody>
      </p:sp>
      <p:sp>
        <p:nvSpPr>
          <p:cNvPr id="18448" name="TextBox 18"/>
          <p:cNvSpPr txBox="1">
            <a:spLocks noChangeArrowheads="1"/>
          </p:cNvSpPr>
          <p:nvPr/>
        </p:nvSpPr>
        <p:spPr bwMode="auto">
          <a:xfrm>
            <a:off x="5257800" y="4683125"/>
            <a:ext cx="3581400" cy="261938"/>
          </a:xfrm>
          <a:prstGeom prst="rect">
            <a:avLst/>
          </a:prstGeom>
          <a:noFill/>
          <a:ln w="9525">
            <a:noFill/>
            <a:miter lim="800000"/>
            <a:headEnd/>
            <a:tailEnd/>
          </a:ln>
        </p:spPr>
        <p:txBody>
          <a:bodyPr>
            <a:spAutoFit/>
          </a:bodyPr>
          <a:lstStyle/>
          <a:p>
            <a:pPr fontAlgn="auto">
              <a:spcBef>
                <a:spcPts val="0"/>
              </a:spcBef>
              <a:spcAft>
                <a:spcPts val="0"/>
              </a:spcAft>
              <a:defRPr/>
            </a:pPr>
            <a:r>
              <a:rPr lang="en-US" sz="1050" b="1" dirty="0">
                <a:solidFill>
                  <a:srgbClr val="000000"/>
                </a:solidFill>
                <a:latin typeface="Arial" pitchFamily="34" charset="0"/>
              </a:rPr>
              <a:t> n=   73  102 106                  71     86                   48   96   </a:t>
            </a:r>
          </a:p>
        </p:txBody>
      </p:sp>
      <p:sp>
        <p:nvSpPr>
          <p:cNvPr id="1175569" name="Text Box 71"/>
          <p:cNvSpPr txBox="1">
            <a:spLocks noChangeArrowheads="1"/>
          </p:cNvSpPr>
          <p:nvPr/>
        </p:nvSpPr>
        <p:spPr bwMode="auto">
          <a:xfrm>
            <a:off x="8027988" y="36513"/>
            <a:ext cx="1068387" cy="215900"/>
          </a:xfrm>
          <a:prstGeom prst="rect">
            <a:avLst/>
          </a:prstGeom>
          <a:noFill/>
          <a:ln w="9525">
            <a:noFill/>
            <a:miter lim="800000"/>
            <a:headEnd/>
            <a:tailEnd/>
          </a:ln>
        </p:spPr>
        <p:txBody>
          <a:bodyPr wrap="none" lIns="0" tIns="0" rIns="0" bIns="0">
            <a:spAutoFit/>
          </a:bodyPr>
          <a:lstStyle/>
          <a:p>
            <a:pPr algn="r" eaLnBrk="0" hangingPunct="0"/>
            <a:r>
              <a:rPr lang="en-US" sz="1400" b="1" i="1">
                <a:solidFill>
                  <a:srgbClr val="D6E600"/>
                </a:solidFill>
                <a:latin typeface="Calibri" pitchFamily="34" charset="0"/>
              </a:rPr>
              <a:t>GO-REVEAL</a:t>
            </a: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9650" name="Title 1"/>
          <p:cNvSpPr>
            <a:spLocks noGrp="1"/>
          </p:cNvSpPr>
          <p:nvPr>
            <p:ph type="title" idx="4294967295"/>
          </p:nvPr>
        </p:nvSpPr>
        <p:spPr/>
        <p:txBody>
          <a:bodyPr/>
          <a:lstStyle/>
          <a:p>
            <a:r>
              <a:rPr lang="en-GB" sz="3200" b="1">
                <a:latin typeface="Arial" pitchFamily="34" charset="0"/>
                <a:cs typeface="Arial" pitchFamily="34" charset="0"/>
              </a:rPr>
              <a:t>Additional Analyses, Week 24</a:t>
            </a:r>
            <a:r>
              <a:rPr lang="en-GB">
                <a:latin typeface="Arial" pitchFamily="34" charset="0"/>
                <a:cs typeface="Arial" pitchFamily="34" charset="0"/>
              </a:rPr>
              <a:t/>
            </a:r>
            <a:br>
              <a:rPr lang="en-GB">
                <a:latin typeface="Arial" pitchFamily="34" charset="0"/>
                <a:cs typeface="Arial" pitchFamily="34" charset="0"/>
              </a:rPr>
            </a:br>
            <a:r>
              <a:rPr lang="en-GB" sz="2400">
                <a:latin typeface="Arial" pitchFamily="34" charset="0"/>
                <a:cs typeface="Arial" pitchFamily="34" charset="0"/>
              </a:rPr>
              <a:t>Improvement in Nails, Enthesitis and Dactylitis</a:t>
            </a:r>
            <a:endParaRPr lang="en-GB">
              <a:latin typeface="Arial" pitchFamily="34" charset="0"/>
              <a:cs typeface="Arial" pitchFamily="34" charset="0"/>
            </a:endParaRPr>
          </a:p>
        </p:txBody>
      </p:sp>
      <p:graphicFrame>
        <p:nvGraphicFramePr>
          <p:cNvPr id="1179651" name="Content Placeholder 3"/>
          <p:cNvGraphicFramePr>
            <a:graphicFrameLocks noGrp="1"/>
          </p:cNvGraphicFramePr>
          <p:nvPr>
            <p:ph idx="4294967295"/>
          </p:nvPr>
        </p:nvGraphicFramePr>
        <p:xfrm>
          <a:off x="454025" y="1498600"/>
          <a:ext cx="8842375" cy="4292600"/>
        </p:xfrm>
        <a:graphic>
          <a:graphicData uri="http://schemas.openxmlformats.org/presentationml/2006/ole">
            <p:oleObj spid="_x0000_s1179651" r:id="rId4" imgW="8846063" imgH="4291956" progId="Excel.Sheet.8">
              <p:embed/>
            </p:oleObj>
          </a:graphicData>
        </a:graphic>
      </p:graphicFrame>
      <p:sp>
        <p:nvSpPr>
          <p:cNvPr id="1179652" name="TextBox 11"/>
          <p:cNvSpPr txBox="1">
            <a:spLocks noChangeArrowheads="1"/>
          </p:cNvSpPr>
          <p:nvPr/>
        </p:nvSpPr>
        <p:spPr bwMode="auto">
          <a:xfrm>
            <a:off x="1524000" y="5854700"/>
            <a:ext cx="7250113" cy="307975"/>
          </a:xfrm>
          <a:prstGeom prst="rect">
            <a:avLst/>
          </a:prstGeom>
          <a:noFill/>
          <a:ln w="9525">
            <a:noFill/>
            <a:miter lim="800000"/>
            <a:headEnd/>
            <a:tailEnd/>
          </a:ln>
        </p:spPr>
        <p:txBody>
          <a:bodyPr>
            <a:spAutoFit/>
          </a:bodyPr>
          <a:lstStyle/>
          <a:p>
            <a:r>
              <a:rPr lang="en-GB" sz="1400" b="1" i="1">
                <a:solidFill>
                  <a:srgbClr val="000000"/>
                </a:solidFill>
                <a:latin typeface="Calibri" pitchFamily="34" charset="0"/>
              </a:rPr>
              <a:t>* P</a:t>
            </a:r>
            <a:r>
              <a:rPr lang="en-GB" sz="1400" b="1">
                <a:solidFill>
                  <a:srgbClr val="000000"/>
                </a:solidFill>
                <a:latin typeface="Calibri" pitchFamily="34" charset="0"/>
              </a:rPr>
              <a:t>&lt;0.001</a:t>
            </a:r>
          </a:p>
        </p:txBody>
      </p:sp>
      <p:sp>
        <p:nvSpPr>
          <p:cNvPr id="1179653" name="TextBox 5"/>
          <p:cNvSpPr txBox="1">
            <a:spLocks noChangeArrowheads="1"/>
          </p:cNvSpPr>
          <p:nvPr/>
        </p:nvSpPr>
        <p:spPr bwMode="auto">
          <a:xfrm>
            <a:off x="2627313" y="3395663"/>
            <a:ext cx="265112" cy="338137"/>
          </a:xfrm>
          <a:prstGeom prst="rect">
            <a:avLst/>
          </a:prstGeom>
          <a:noFill/>
          <a:ln w="9525">
            <a:noFill/>
            <a:miter lim="800000"/>
            <a:headEnd/>
            <a:tailEnd/>
          </a:ln>
        </p:spPr>
        <p:txBody>
          <a:bodyPr wrap="none">
            <a:spAutoFit/>
          </a:bodyPr>
          <a:lstStyle/>
          <a:p>
            <a:r>
              <a:rPr lang="en-GB" sz="1600" b="1">
                <a:solidFill>
                  <a:srgbClr val="000000"/>
                </a:solidFill>
                <a:latin typeface="Calibri" pitchFamily="34" charset="0"/>
              </a:rPr>
              <a:t>*</a:t>
            </a:r>
          </a:p>
        </p:txBody>
      </p:sp>
      <p:sp>
        <p:nvSpPr>
          <p:cNvPr id="1179654" name="TextBox 6"/>
          <p:cNvSpPr txBox="1">
            <a:spLocks noChangeArrowheads="1"/>
          </p:cNvSpPr>
          <p:nvPr/>
        </p:nvSpPr>
        <p:spPr bwMode="auto">
          <a:xfrm>
            <a:off x="3170238" y="2771775"/>
            <a:ext cx="263525" cy="338138"/>
          </a:xfrm>
          <a:prstGeom prst="rect">
            <a:avLst/>
          </a:prstGeom>
          <a:noFill/>
          <a:ln w="9525">
            <a:noFill/>
            <a:miter lim="800000"/>
            <a:headEnd/>
            <a:tailEnd/>
          </a:ln>
        </p:spPr>
        <p:txBody>
          <a:bodyPr wrap="none">
            <a:spAutoFit/>
          </a:bodyPr>
          <a:lstStyle/>
          <a:p>
            <a:r>
              <a:rPr lang="en-GB" sz="1600" b="1">
                <a:solidFill>
                  <a:srgbClr val="000000"/>
                </a:solidFill>
                <a:latin typeface="Calibri" pitchFamily="34" charset="0"/>
              </a:rPr>
              <a:t>*</a:t>
            </a:r>
          </a:p>
        </p:txBody>
      </p:sp>
      <p:sp>
        <p:nvSpPr>
          <p:cNvPr id="1179655" name="TextBox 9"/>
          <p:cNvSpPr txBox="1">
            <a:spLocks noChangeArrowheads="1"/>
          </p:cNvSpPr>
          <p:nvPr/>
        </p:nvSpPr>
        <p:spPr bwMode="auto">
          <a:xfrm>
            <a:off x="5737225" y="1425575"/>
            <a:ext cx="265113" cy="339725"/>
          </a:xfrm>
          <a:prstGeom prst="rect">
            <a:avLst/>
          </a:prstGeom>
          <a:noFill/>
          <a:ln w="9525">
            <a:noFill/>
            <a:miter lim="800000"/>
            <a:headEnd/>
            <a:tailEnd/>
          </a:ln>
        </p:spPr>
        <p:txBody>
          <a:bodyPr wrap="none">
            <a:spAutoFit/>
          </a:bodyPr>
          <a:lstStyle/>
          <a:p>
            <a:r>
              <a:rPr lang="en-GB" sz="1600" b="1">
                <a:solidFill>
                  <a:srgbClr val="000000"/>
                </a:solidFill>
                <a:latin typeface="Calibri" pitchFamily="34" charset="0"/>
              </a:rPr>
              <a:t>*</a:t>
            </a:r>
          </a:p>
        </p:txBody>
      </p:sp>
      <p:sp>
        <p:nvSpPr>
          <p:cNvPr id="1179656" name="TextBox 10"/>
          <p:cNvSpPr txBox="1">
            <a:spLocks noChangeArrowheads="1"/>
          </p:cNvSpPr>
          <p:nvPr/>
        </p:nvSpPr>
        <p:spPr bwMode="auto">
          <a:xfrm>
            <a:off x="7588250" y="2592388"/>
            <a:ext cx="263525" cy="338137"/>
          </a:xfrm>
          <a:prstGeom prst="rect">
            <a:avLst/>
          </a:prstGeom>
          <a:noFill/>
          <a:ln w="9525">
            <a:noFill/>
            <a:miter lim="800000"/>
            <a:headEnd/>
            <a:tailEnd/>
          </a:ln>
        </p:spPr>
        <p:txBody>
          <a:bodyPr wrap="none">
            <a:spAutoFit/>
          </a:bodyPr>
          <a:lstStyle/>
          <a:p>
            <a:r>
              <a:rPr lang="en-GB" sz="1600" b="1">
                <a:solidFill>
                  <a:srgbClr val="000000"/>
                </a:solidFill>
                <a:latin typeface="Calibri" pitchFamily="34" charset="0"/>
              </a:rPr>
              <a:t>*</a:t>
            </a:r>
          </a:p>
        </p:txBody>
      </p:sp>
      <p:sp>
        <p:nvSpPr>
          <p:cNvPr id="1179657" name="TextBox 11"/>
          <p:cNvSpPr txBox="1">
            <a:spLocks noChangeArrowheads="1"/>
          </p:cNvSpPr>
          <p:nvPr/>
        </p:nvSpPr>
        <p:spPr bwMode="auto">
          <a:xfrm>
            <a:off x="8162925" y="2365375"/>
            <a:ext cx="265113" cy="339725"/>
          </a:xfrm>
          <a:prstGeom prst="rect">
            <a:avLst/>
          </a:prstGeom>
          <a:noFill/>
          <a:ln w="9525">
            <a:noFill/>
            <a:miter lim="800000"/>
            <a:headEnd/>
            <a:tailEnd/>
          </a:ln>
        </p:spPr>
        <p:txBody>
          <a:bodyPr wrap="none">
            <a:spAutoFit/>
          </a:bodyPr>
          <a:lstStyle/>
          <a:p>
            <a:r>
              <a:rPr lang="en-GB" sz="1600" b="1">
                <a:solidFill>
                  <a:srgbClr val="000000"/>
                </a:solidFill>
                <a:latin typeface="Calibri" pitchFamily="34" charset="0"/>
              </a:rPr>
              <a:t>*</a:t>
            </a:r>
          </a:p>
        </p:txBody>
      </p:sp>
      <p:sp>
        <p:nvSpPr>
          <p:cNvPr id="1179658" name="TextBox 65"/>
          <p:cNvSpPr txBox="1">
            <a:spLocks noChangeArrowheads="1"/>
          </p:cNvSpPr>
          <p:nvPr/>
        </p:nvSpPr>
        <p:spPr bwMode="auto">
          <a:xfrm>
            <a:off x="11113" y="6569075"/>
            <a:ext cx="3414712" cy="276225"/>
          </a:xfrm>
          <a:prstGeom prst="rect">
            <a:avLst/>
          </a:prstGeom>
          <a:noFill/>
          <a:ln w="9525">
            <a:noFill/>
            <a:miter lim="800000"/>
            <a:headEnd/>
            <a:tailEnd/>
          </a:ln>
        </p:spPr>
        <p:txBody>
          <a:bodyPr wrap="none">
            <a:spAutoFit/>
          </a:bodyPr>
          <a:lstStyle/>
          <a:p>
            <a:r>
              <a:rPr lang="en-US" sz="1200" b="1">
                <a:solidFill>
                  <a:srgbClr val="000000"/>
                </a:solidFill>
                <a:latin typeface="Arial Narrow" pitchFamily="34" charset="0"/>
                <a:cs typeface="Arial" pitchFamily="34" charset="0"/>
              </a:rPr>
              <a:t>Kavanaugh A, et al. </a:t>
            </a:r>
            <a:r>
              <a:rPr lang="en-US" sz="1200" b="1" i="1">
                <a:solidFill>
                  <a:srgbClr val="000000"/>
                </a:solidFill>
                <a:latin typeface="Arial Narrow" pitchFamily="34" charset="0"/>
                <a:cs typeface="Arial" pitchFamily="34" charset="0"/>
              </a:rPr>
              <a:t>Arthritis Rheum</a:t>
            </a:r>
            <a:r>
              <a:rPr lang="en-US" sz="1200" b="1">
                <a:solidFill>
                  <a:srgbClr val="000000"/>
                </a:solidFill>
                <a:latin typeface="Arial Narrow" pitchFamily="34" charset="0"/>
                <a:cs typeface="Arial" pitchFamily="34" charset="0"/>
              </a:rPr>
              <a:t>. 2009;60:976-986.</a:t>
            </a:r>
          </a:p>
        </p:txBody>
      </p:sp>
      <p:sp>
        <p:nvSpPr>
          <p:cNvPr id="1179659" name="Text Box 71"/>
          <p:cNvSpPr txBox="1">
            <a:spLocks noChangeArrowheads="1"/>
          </p:cNvSpPr>
          <p:nvPr/>
        </p:nvSpPr>
        <p:spPr bwMode="auto">
          <a:xfrm>
            <a:off x="8027988" y="36513"/>
            <a:ext cx="1068387" cy="215900"/>
          </a:xfrm>
          <a:prstGeom prst="rect">
            <a:avLst/>
          </a:prstGeom>
          <a:noFill/>
          <a:ln w="9525">
            <a:noFill/>
            <a:miter lim="800000"/>
            <a:headEnd/>
            <a:tailEnd/>
          </a:ln>
        </p:spPr>
        <p:txBody>
          <a:bodyPr wrap="none" lIns="0" tIns="0" rIns="0" bIns="0">
            <a:spAutoFit/>
          </a:bodyPr>
          <a:lstStyle/>
          <a:p>
            <a:pPr algn="r" eaLnBrk="0" hangingPunct="0"/>
            <a:r>
              <a:rPr lang="en-US" sz="1400" b="1" i="1">
                <a:solidFill>
                  <a:srgbClr val="D6E600"/>
                </a:solidFill>
                <a:latin typeface="Calibri" pitchFamily="34" charset="0"/>
              </a:rPr>
              <a:t>GO-REVEAL</a:t>
            </a:r>
          </a:p>
        </p:txBody>
      </p:sp>
      <p:sp>
        <p:nvSpPr>
          <p:cNvPr id="1179660" name="TextBox 14"/>
          <p:cNvSpPr txBox="1">
            <a:spLocks noChangeArrowheads="1"/>
          </p:cNvSpPr>
          <p:nvPr/>
        </p:nvSpPr>
        <p:spPr bwMode="auto">
          <a:xfrm>
            <a:off x="1793875" y="4778375"/>
            <a:ext cx="539750" cy="279400"/>
          </a:xfrm>
          <a:prstGeom prst="rect">
            <a:avLst/>
          </a:prstGeom>
          <a:noFill/>
          <a:ln w="28575">
            <a:noFill/>
            <a:miter lim="800000"/>
            <a:headEnd/>
            <a:tailEnd/>
          </a:ln>
        </p:spPr>
        <p:txBody>
          <a:bodyPr wrap="none">
            <a:spAutoFit/>
          </a:bodyPr>
          <a:lstStyle/>
          <a:p>
            <a:pPr algn="ctr">
              <a:lnSpc>
                <a:spcPct val="110000"/>
              </a:lnSpc>
              <a:buClr>
                <a:srgbClr val="FF3300"/>
              </a:buClr>
              <a:buSzPct val="85000"/>
              <a:buFont typeface="Wingdings" pitchFamily="2" charset="2"/>
              <a:buNone/>
            </a:pPr>
            <a:r>
              <a:rPr lang="en-US" sz="1200" b="1">
                <a:solidFill>
                  <a:srgbClr val="000000"/>
                </a:solidFill>
                <a:latin typeface="Calibri" pitchFamily="34" charset="0"/>
              </a:rPr>
              <a:t>n=83</a:t>
            </a:r>
          </a:p>
        </p:txBody>
      </p:sp>
      <p:sp>
        <p:nvSpPr>
          <p:cNvPr id="1179661" name="TextBox 15"/>
          <p:cNvSpPr txBox="1">
            <a:spLocks noChangeArrowheads="1"/>
          </p:cNvSpPr>
          <p:nvPr/>
        </p:nvSpPr>
        <p:spPr bwMode="auto">
          <a:xfrm>
            <a:off x="2357438" y="4610100"/>
            <a:ext cx="538162" cy="279400"/>
          </a:xfrm>
          <a:prstGeom prst="rect">
            <a:avLst/>
          </a:prstGeom>
          <a:noFill/>
          <a:ln w="28575">
            <a:noFill/>
            <a:miter lim="800000"/>
            <a:headEnd/>
            <a:tailEnd/>
          </a:ln>
        </p:spPr>
        <p:txBody>
          <a:bodyPr wrap="none">
            <a:spAutoFit/>
          </a:bodyPr>
          <a:lstStyle/>
          <a:p>
            <a:pPr algn="ctr">
              <a:lnSpc>
                <a:spcPct val="110000"/>
              </a:lnSpc>
              <a:buClr>
                <a:srgbClr val="FF3300"/>
              </a:buClr>
              <a:buSzPct val="85000"/>
              <a:buFont typeface="Wingdings" pitchFamily="2" charset="2"/>
              <a:buNone/>
            </a:pPr>
            <a:r>
              <a:rPr lang="en-US" sz="1200" b="1">
                <a:solidFill>
                  <a:srgbClr val="FFFFFF"/>
                </a:solidFill>
                <a:latin typeface="Calibri" pitchFamily="34" charset="0"/>
              </a:rPr>
              <a:t>n=95</a:t>
            </a:r>
          </a:p>
        </p:txBody>
      </p:sp>
      <p:sp>
        <p:nvSpPr>
          <p:cNvPr id="1179662" name="TextBox 16"/>
          <p:cNvSpPr txBox="1">
            <a:spLocks noChangeArrowheads="1"/>
          </p:cNvSpPr>
          <p:nvPr/>
        </p:nvSpPr>
        <p:spPr bwMode="auto">
          <a:xfrm>
            <a:off x="2876550" y="4610100"/>
            <a:ext cx="623888" cy="279400"/>
          </a:xfrm>
          <a:prstGeom prst="rect">
            <a:avLst/>
          </a:prstGeom>
          <a:noFill/>
          <a:ln w="28575">
            <a:noFill/>
            <a:miter lim="800000"/>
            <a:headEnd/>
            <a:tailEnd/>
          </a:ln>
        </p:spPr>
        <p:txBody>
          <a:bodyPr wrap="none">
            <a:spAutoFit/>
          </a:bodyPr>
          <a:lstStyle/>
          <a:p>
            <a:pPr algn="ctr">
              <a:lnSpc>
                <a:spcPct val="110000"/>
              </a:lnSpc>
              <a:buClr>
                <a:srgbClr val="FF3300"/>
              </a:buClr>
              <a:buSzPct val="85000"/>
              <a:buFont typeface="Wingdings" pitchFamily="2" charset="2"/>
              <a:buNone/>
            </a:pPr>
            <a:r>
              <a:rPr lang="en-US" sz="1200" b="1">
                <a:solidFill>
                  <a:srgbClr val="FFFFFF"/>
                </a:solidFill>
                <a:latin typeface="Calibri" pitchFamily="34" charset="0"/>
              </a:rPr>
              <a:t>n=109</a:t>
            </a:r>
          </a:p>
        </p:txBody>
      </p:sp>
      <p:sp>
        <p:nvSpPr>
          <p:cNvPr id="1179663" name="TextBox 17"/>
          <p:cNvSpPr txBox="1">
            <a:spLocks noChangeArrowheads="1"/>
          </p:cNvSpPr>
          <p:nvPr/>
        </p:nvSpPr>
        <p:spPr bwMode="auto">
          <a:xfrm>
            <a:off x="4249738" y="4610100"/>
            <a:ext cx="538162" cy="279400"/>
          </a:xfrm>
          <a:prstGeom prst="rect">
            <a:avLst/>
          </a:prstGeom>
          <a:noFill/>
          <a:ln w="28575">
            <a:noFill/>
            <a:miter lim="800000"/>
            <a:headEnd/>
            <a:tailEnd/>
          </a:ln>
        </p:spPr>
        <p:txBody>
          <a:bodyPr wrap="none">
            <a:spAutoFit/>
          </a:bodyPr>
          <a:lstStyle/>
          <a:p>
            <a:pPr algn="ctr">
              <a:lnSpc>
                <a:spcPct val="110000"/>
              </a:lnSpc>
              <a:buClr>
                <a:srgbClr val="FF3300"/>
              </a:buClr>
              <a:buSzPct val="85000"/>
              <a:buFont typeface="Wingdings" pitchFamily="2" charset="2"/>
              <a:buNone/>
            </a:pPr>
            <a:r>
              <a:rPr lang="en-US" sz="1200" b="1">
                <a:solidFill>
                  <a:srgbClr val="FFFFFF"/>
                </a:solidFill>
                <a:latin typeface="Calibri" pitchFamily="34" charset="0"/>
              </a:rPr>
              <a:t>n=23</a:t>
            </a:r>
          </a:p>
        </p:txBody>
      </p:sp>
      <p:sp>
        <p:nvSpPr>
          <p:cNvPr id="1179664" name="TextBox 18"/>
          <p:cNvSpPr txBox="1">
            <a:spLocks noChangeArrowheads="1"/>
          </p:cNvSpPr>
          <p:nvPr/>
        </p:nvSpPr>
        <p:spPr bwMode="auto">
          <a:xfrm>
            <a:off x="4827588" y="4610100"/>
            <a:ext cx="538162" cy="279400"/>
          </a:xfrm>
          <a:prstGeom prst="rect">
            <a:avLst/>
          </a:prstGeom>
          <a:noFill/>
          <a:ln w="28575">
            <a:noFill/>
            <a:miter lim="800000"/>
            <a:headEnd/>
            <a:tailEnd/>
          </a:ln>
        </p:spPr>
        <p:txBody>
          <a:bodyPr wrap="none">
            <a:spAutoFit/>
          </a:bodyPr>
          <a:lstStyle/>
          <a:p>
            <a:pPr algn="ctr">
              <a:lnSpc>
                <a:spcPct val="110000"/>
              </a:lnSpc>
              <a:buClr>
                <a:srgbClr val="FF3300"/>
              </a:buClr>
              <a:buSzPct val="85000"/>
              <a:buFont typeface="Wingdings" pitchFamily="2" charset="2"/>
              <a:buNone/>
            </a:pPr>
            <a:r>
              <a:rPr lang="en-US" sz="1200" b="1">
                <a:solidFill>
                  <a:srgbClr val="FFFFFF"/>
                </a:solidFill>
                <a:latin typeface="Calibri" pitchFamily="34" charset="0"/>
              </a:rPr>
              <a:t>n=22</a:t>
            </a:r>
          </a:p>
        </p:txBody>
      </p:sp>
      <p:sp>
        <p:nvSpPr>
          <p:cNvPr id="1179665" name="TextBox 19"/>
          <p:cNvSpPr txBox="1">
            <a:spLocks noChangeArrowheads="1"/>
          </p:cNvSpPr>
          <p:nvPr/>
        </p:nvSpPr>
        <p:spPr bwMode="auto">
          <a:xfrm>
            <a:off x="5421313" y="4610100"/>
            <a:ext cx="538162" cy="279400"/>
          </a:xfrm>
          <a:prstGeom prst="rect">
            <a:avLst/>
          </a:prstGeom>
          <a:noFill/>
          <a:ln w="28575">
            <a:noFill/>
            <a:miter lim="800000"/>
            <a:headEnd/>
            <a:tailEnd/>
          </a:ln>
        </p:spPr>
        <p:txBody>
          <a:bodyPr wrap="none">
            <a:spAutoFit/>
          </a:bodyPr>
          <a:lstStyle/>
          <a:p>
            <a:pPr algn="ctr">
              <a:lnSpc>
                <a:spcPct val="110000"/>
              </a:lnSpc>
              <a:buClr>
                <a:srgbClr val="FF3300"/>
              </a:buClr>
              <a:buSzPct val="85000"/>
              <a:buFont typeface="Wingdings" pitchFamily="2" charset="2"/>
              <a:buNone/>
            </a:pPr>
            <a:r>
              <a:rPr lang="en-US" sz="1200" b="1">
                <a:solidFill>
                  <a:srgbClr val="FFFFFF"/>
                </a:solidFill>
                <a:latin typeface="Calibri" pitchFamily="34" charset="0"/>
              </a:rPr>
              <a:t>n=20</a:t>
            </a:r>
          </a:p>
        </p:txBody>
      </p:sp>
      <p:sp>
        <p:nvSpPr>
          <p:cNvPr id="1179666" name="TextBox 20"/>
          <p:cNvSpPr txBox="1">
            <a:spLocks noChangeArrowheads="1"/>
          </p:cNvSpPr>
          <p:nvPr/>
        </p:nvSpPr>
        <p:spPr bwMode="auto">
          <a:xfrm>
            <a:off x="6778625" y="4610100"/>
            <a:ext cx="538163" cy="279400"/>
          </a:xfrm>
          <a:prstGeom prst="rect">
            <a:avLst/>
          </a:prstGeom>
          <a:noFill/>
          <a:ln w="28575">
            <a:noFill/>
            <a:miter lim="800000"/>
            <a:headEnd/>
            <a:tailEnd/>
          </a:ln>
        </p:spPr>
        <p:txBody>
          <a:bodyPr wrap="none">
            <a:spAutoFit/>
          </a:bodyPr>
          <a:lstStyle/>
          <a:p>
            <a:pPr algn="ctr">
              <a:lnSpc>
                <a:spcPct val="110000"/>
              </a:lnSpc>
              <a:buClr>
                <a:srgbClr val="FF3300"/>
              </a:buClr>
              <a:buSzPct val="85000"/>
              <a:buFont typeface="Wingdings" pitchFamily="2" charset="2"/>
              <a:buNone/>
            </a:pPr>
            <a:r>
              <a:rPr lang="en-US" sz="1200" b="1">
                <a:solidFill>
                  <a:srgbClr val="FFFFFF"/>
                </a:solidFill>
                <a:latin typeface="Calibri" pitchFamily="34" charset="0"/>
              </a:rPr>
              <a:t>n=72</a:t>
            </a:r>
          </a:p>
        </p:txBody>
      </p:sp>
      <p:sp>
        <p:nvSpPr>
          <p:cNvPr id="1179667" name="TextBox 21"/>
          <p:cNvSpPr txBox="1">
            <a:spLocks noChangeArrowheads="1"/>
          </p:cNvSpPr>
          <p:nvPr/>
        </p:nvSpPr>
        <p:spPr bwMode="auto">
          <a:xfrm>
            <a:off x="7340600" y="4610100"/>
            <a:ext cx="538163" cy="279400"/>
          </a:xfrm>
          <a:prstGeom prst="rect">
            <a:avLst/>
          </a:prstGeom>
          <a:noFill/>
          <a:ln w="28575">
            <a:noFill/>
            <a:miter lim="800000"/>
            <a:headEnd/>
            <a:tailEnd/>
          </a:ln>
        </p:spPr>
        <p:txBody>
          <a:bodyPr wrap="none">
            <a:spAutoFit/>
          </a:bodyPr>
          <a:lstStyle/>
          <a:p>
            <a:pPr algn="ctr">
              <a:lnSpc>
                <a:spcPct val="110000"/>
              </a:lnSpc>
              <a:buClr>
                <a:srgbClr val="FF3300"/>
              </a:buClr>
              <a:buSzPct val="85000"/>
              <a:buFont typeface="Wingdings" pitchFamily="2" charset="2"/>
              <a:buNone/>
            </a:pPr>
            <a:r>
              <a:rPr lang="en-US" sz="1200" b="1">
                <a:solidFill>
                  <a:srgbClr val="FFFFFF"/>
                </a:solidFill>
                <a:latin typeface="Calibri" pitchFamily="34" charset="0"/>
              </a:rPr>
              <a:t>n=68</a:t>
            </a:r>
          </a:p>
        </p:txBody>
      </p:sp>
      <p:sp>
        <p:nvSpPr>
          <p:cNvPr id="1179668" name="TextBox 22"/>
          <p:cNvSpPr txBox="1">
            <a:spLocks noChangeArrowheads="1"/>
          </p:cNvSpPr>
          <p:nvPr/>
        </p:nvSpPr>
        <p:spPr bwMode="auto">
          <a:xfrm>
            <a:off x="7920038" y="4610100"/>
            <a:ext cx="538162" cy="279400"/>
          </a:xfrm>
          <a:prstGeom prst="rect">
            <a:avLst/>
          </a:prstGeom>
          <a:noFill/>
          <a:ln w="28575">
            <a:noFill/>
            <a:miter lim="800000"/>
            <a:headEnd/>
            <a:tailEnd/>
          </a:ln>
        </p:spPr>
        <p:txBody>
          <a:bodyPr wrap="none">
            <a:spAutoFit/>
          </a:bodyPr>
          <a:lstStyle/>
          <a:p>
            <a:pPr algn="ctr">
              <a:lnSpc>
                <a:spcPct val="110000"/>
              </a:lnSpc>
              <a:buClr>
                <a:srgbClr val="FF3300"/>
              </a:buClr>
              <a:buSzPct val="85000"/>
              <a:buFont typeface="Wingdings" pitchFamily="2" charset="2"/>
              <a:buNone/>
            </a:pPr>
            <a:r>
              <a:rPr lang="en-US" sz="1200" b="1">
                <a:solidFill>
                  <a:srgbClr val="FFFFFF"/>
                </a:solidFill>
                <a:latin typeface="Calibri" pitchFamily="34" charset="0"/>
              </a:rPr>
              <a:t>n=72</a:t>
            </a:r>
          </a:p>
        </p:txBody>
      </p:sp>
      <p:sp>
        <p:nvSpPr>
          <p:cNvPr id="1179669" name="TextBox 20"/>
          <p:cNvSpPr txBox="1">
            <a:spLocks noChangeArrowheads="1"/>
          </p:cNvSpPr>
          <p:nvPr/>
        </p:nvSpPr>
        <p:spPr bwMode="auto">
          <a:xfrm>
            <a:off x="1752600" y="6172200"/>
            <a:ext cx="5562600" cy="307975"/>
          </a:xfrm>
          <a:prstGeom prst="rect">
            <a:avLst/>
          </a:prstGeom>
          <a:noFill/>
          <a:ln w="28575">
            <a:noFill/>
            <a:miter lim="800000"/>
            <a:headEnd/>
            <a:tailEnd/>
          </a:ln>
        </p:spPr>
        <p:txBody>
          <a:bodyPr>
            <a:spAutoFit/>
          </a:bodyPr>
          <a:lstStyle/>
          <a:p>
            <a:r>
              <a:rPr lang="en-GB" sz="1400">
                <a:solidFill>
                  <a:srgbClr val="000000"/>
                </a:solidFill>
                <a:latin typeface="Calibri" pitchFamily="34" charset="0"/>
              </a:rPr>
              <a:t>MASES, </a:t>
            </a:r>
            <a:r>
              <a:rPr lang="en-US" sz="1400">
                <a:solidFill>
                  <a:srgbClr val="000000"/>
                </a:solidFill>
                <a:latin typeface="Calibri" pitchFamily="34" charset="0"/>
              </a:rPr>
              <a:t>Maastricht Ankylosing Spondylitis Enthesitis Score. </a:t>
            </a:r>
            <a:endParaRPr lang="en-GB" sz="1400">
              <a:solidFill>
                <a:srgbClr val="000000"/>
              </a:solidFill>
              <a:latin typeface="Calibri" pitchFamily="34" charset="0"/>
            </a:endParaRP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1698" name="Title 1"/>
          <p:cNvSpPr>
            <a:spLocks noGrp="1"/>
          </p:cNvSpPr>
          <p:nvPr>
            <p:ph type="title" idx="4294967295"/>
          </p:nvPr>
        </p:nvSpPr>
        <p:spPr/>
        <p:txBody>
          <a:bodyPr/>
          <a:lstStyle/>
          <a:p>
            <a:r>
              <a:rPr lang="en-GB" sz="3600" b="1">
                <a:latin typeface="Arial" pitchFamily="34" charset="0"/>
                <a:cs typeface="Arial" pitchFamily="34" charset="0"/>
              </a:rPr>
              <a:t>Improvement in Target Nail PGA </a:t>
            </a:r>
            <a:br>
              <a:rPr lang="en-GB" sz="3600" b="1">
                <a:latin typeface="Arial" pitchFamily="34" charset="0"/>
                <a:cs typeface="Arial" pitchFamily="34" charset="0"/>
              </a:rPr>
            </a:br>
            <a:r>
              <a:rPr lang="en-GB" sz="3600" b="1">
                <a:latin typeface="Arial" pitchFamily="34" charset="0"/>
                <a:cs typeface="Arial" pitchFamily="34" charset="0"/>
              </a:rPr>
              <a:t>at Week 24</a:t>
            </a:r>
          </a:p>
        </p:txBody>
      </p:sp>
      <p:graphicFrame>
        <p:nvGraphicFramePr>
          <p:cNvPr id="1181699" name="Content Placeholder 3"/>
          <p:cNvGraphicFramePr>
            <a:graphicFrameLocks noGrp="1"/>
          </p:cNvGraphicFramePr>
          <p:nvPr>
            <p:ph idx="4294967295"/>
          </p:nvPr>
        </p:nvGraphicFramePr>
        <p:xfrm>
          <a:off x="0" y="1454150"/>
          <a:ext cx="9042400" cy="4087813"/>
        </p:xfrm>
        <a:graphic>
          <a:graphicData uri="http://schemas.openxmlformats.org/presentationml/2006/ole">
            <p:oleObj spid="_x0000_s1181699" r:id="rId4" imgW="9047248" imgH="4084674" progId="Excel.Sheet.8">
              <p:embed/>
            </p:oleObj>
          </a:graphicData>
        </a:graphic>
      </p:graphicFrame>
      <p:sp>
        <p:nvSpPr>
          <p:cNvPr id="1181700" name="TextBox 11"/>
          <p:cNvSpPr txBox="1">
            <a:spLocks noChangeArrowheads="1"/>
          </p:cNvSpPr>
          <p:nvPr/>
        </p:nvSpPr>
        <p:spPr bwMode="auto">
          <a:xfrm>
            <a:off x="1371600" y="5562600"/>
            <a:ext cx="3657600" cy="307975"/>
          </a:xfrm>
          <a:prstGeom prst="rect">
            <a:avLst/>
          </a:prstGeom>
          <a:noFill/>
          <a:ln w="9525">
            <a:noFill/>
            <a:miter lim="800000"/>
            <a:headEnd/>
            <a:tailEnd/>
          </a:ln>
        </p:spPr>
        <p:txBody>
          <a:bodyPr>
            <a:spAutoFit/>
          </a:bodyPr>
          <a:lstStyle/>
          <a:p>
            <a:r>
              <a:rPr lang="en-GB" sz="1400" b="1" i="1">
                <a:latin typeface="Calibri" pitchFamily="34" charset="0"/>
                <a:cs typeface="Arial" pitchFamily="34" charset="0"/>
              </a:rPr>
              <a:t>* P</a:t>
            </a:r>
            <a:r>
              <a:rPr lang="en-GB" sz="1400" b="1">
                <a:latin typeface="Calibri" pitchFamily="34" charset="0"/>
                <a:cs typeface="Arial" pitchFamily="34" charset="0"/>
              </a:rPr>
              <a:t>&lt;0.001</a:t>
            </a:r>
          </a:p>
        </p:txBody>
      </p:sp>
      <p:sp>
        <p:nvSpPr>
          <p:cNvPr id="1181701" name="TextBox 7"/>
          <p:cNvSpPr txBox="1">
            <a:spLocks noChangeArrowheads="1"/>
          </p:cNvSpPr>
          <p:nvPr/>
        </p:nvSpPr>
        <p:spPr bwMode="auto">
          <a:xfrm>
            <a:off x="6567488" y="2362200"/>
            <a:ext cx="265112" cy="338138"/>
          </a:xfrm>
          <a:prstGeom prst="rect">
            <a:avLst/>
          </a:prstGeom>
          <a:noFill/>
          <a:ln w="9525">
            <a:noFill/>
            <a:miter lim="800000"/>
            <a:headEnd/>
            <a:tailEnd/>
          </a:ln>
        </p:spPr>
        <p:txBody>
          <a:bodyPr wrap="none">
            <a:spAutoFit/>
          </a:bodyPr>
          <a:lstStyle/>
          <a:p>
            <a:r>
              <a:rPr lang="en-GB" sz="1600" b="1">
                <a:latin typeface="Calibri" pitchFamily="34" charset="0"/>
                <a:cs typeface="Arial" pitchFamily="34" charset="0"/>
              </a:rPr>
              <a:t>*</a:t>
            </a:r>
          </a:p>
        </p:txBody>
      </p:sp>
      <p:sp>
        <p:nvSpPr>
          <p:cNvPr id="1181702" name="TextBox 8"/>
          <p:cNvSpPr txBox="1">
            <a:spLocks noChangeArrowheads="1"/>
          </p:cNvSpPr>
          <p:nvPr/>
        </p:nvSpPr>
        <p:spPr bwMode="auto">
          <a:xfrm>
            <a:off x="5265738" y="2424113"/>
            <a:ext cx="265112" cy="339725"/>
          </a:xfrm>
          <a:prstGeom prst="rect">
            <a:avLst/>
          </a:prstGeom>
          <a:noFill/>
          <a:ln w="9525">
            <a:noFill/>
            <a:miter lim="800000"/>
            <a:headEnd/>
            <a:tailEnd/>
          </a:ln>
        </p:spPr>
        <p:txBody>
          <a:bodyPr wrap="none">
            <a:spAutoFit/>
          </a:bodyPr>
          <a:lstStyle/>
          <a:p>
            <a:r>
              <a:rPr lang="en-GB" sz="1600" b="1">
                <a:latin typeface="Calibri" pitchFamily="34" charset="0"/>
                <a:cs typeface="Arial" pitchFamily="34" charset="0"/>
              </a:rPr>
              <a:t>*</a:t>
            </a:r>
          </a:p>
        </p:txBody>
      </p:sp>
      <p:sp>
        <p:nvSpPr>
          <p:cNvPr id="1181703" name="TextBox 65"/>
          <p:cNvSpPr txBox="1">
            <a:spLocks noChangeArrowheads="1"/>
          </p:cNvSpPr>
          <p:nvPr/>
        </p:nvSpPr>
        <p:spPr bwMode="auto">
          <a:xfrm>
            <a:off x="17463" y="6575425"/>
            <a:ext cx="3414712" cy="276225"/>
          </a:xfrm>
          <a:prstGeom prst="rect">
            <a:avLst/>
          </a:prstGeom>
          <a:noFill/>
          <a:ln w="9525">
            <a:noFill/>
            <a:miter lim="800000"/>
            <a:headEnd/>
            <a:tailEnd/>
          </a:ln>
        </p:spPr>
        <p:txBody>
          <a:bodyPr wrap="none">
            <a:spAutoFit/>
          </a:bodyPr>
          <a:lstStyle/>
          <a:p>
            <a:r>
              <a:rPr lang="en-US" sz="1200" b="1">
                <a:latin typeface="Arial Narrow" pitchFamily="34" charset="0"/>
                <a:cs typeface="Arial" pitchFamily="34" charset="0"/>
              </a:rPr>
              <a:t>Kavanaugh A, et al. </a:t>
            </a:r>
            <a:r>
              <a:rPr lang="en-US" sz="1200" b="1" i="1">
                <a:latin typeface="Arial Narrow" pitchFamily="34" charset="0"/>
                <a:cs typeface="Arial" pitchFamily="34" charset="0"/>
              </a:rPr>
              <a:t>Arthritis Rheum</a:t>
            </a:r>
            <a:r>
              <a:rPr lang="en-US" sz="1200" b="1">
                <a:latin typeface="Arial Narrow" pitchFamily="34" charset="0"/>
                <a:cs typeface="Arial" pitchFamily="34" charset="0"/>
              </a:rPr>
              <a:t>. 2009;60:976-986.</a:t>
            </a:r>
          </a:p>
        </p:txBody>
      </p:sp>
      <p:sp>
        <p:nvSpPr>
          <p:cNvPr id="1181704" name="Text Box 71"/>
          <p:cNvSpPr txBox="1">
            <a:spLocks noChangeArrowheads="1"/>
          </p:cNvSpPr>
          <p:nvPr/>
        </p:nvSpPr>
        <p:spPr bwMode="auto">
          <a:xfrm>
            <a:off x="8027988" y="36513"/>
            <a:ext cx="1068387" cy="215900"/>
          </a:xfrm>
          <a:prstGeom prst="rect">
            <a:avLst/>
          </a:prstGeom>
          <a:noFill/>
          <a:ln w="9525">
            <a:noFill/>
            <a:miter lim="800000"/>
            <a:headEnd/>
            <a:tailEnd/>
          </a:ln>
        </p:spPr>
        <p:txBody>
          <a:bodyPr wrap="none" lIns="0" tIns="0" rIns="0" bIns="0">
            <a:spAutoFit/>
          </a:bodyPr>
          <a:lstStyle/>
          <a:p>
            <a:pPr algn="r" eaLnBrk="0" hangingPunct="0"/>
            <a:r>
              <a:rPr lang="en-US" sz="1400" b="1" i="1">
                <a:solidFill>
                  <a:srgbClr val="D6E600"/>
                </a:solidFill>
                <a:latin typeface="Calibri" pitchFamily="34" charset="0"/>
                <a:cs typeface="Arial" pitchFamily="34" charset="0"/>
              </a:rPr>
              <a:t>GO-REVEAL</a:t>
            </a:r>
          </a:p>
        </p:txBody>
      </p:sp>
      <p:sp>
        <p:nvSpPr>
          <p:cNvPr id="1181705" name="TextBox 8"/>
          <p:cNvSpPr txBox="1">
            <a:spLocks noChangeArrowheads="1"/>
          </p:cNvSpPr>
          <p:nvPr/>
        </p:nvSpPr>
        <p:spPr bwMode="auto">
          <a:xfrm>
            <a:off x="1447800" y="5943600"/>
            <a:ext cx="4724400" cy="311150"/>
          </a:xfrm>
          <a:prstGeom prst="rect">
            <a:avLst/>
          </a:prstGeom>
          <a:noFill/>
          <a:ln w="28575">
            <a:noFill/>
            <a:miter lim="800000"/>
            <a:headEnd/>
            <a:tailEnd/>
          </a:ln>
        </p:spPr>
        <p:txBody>
          <a:bodyPr>
            <a:spAutoFit/>
          </a:bodyPr>
          <a:lstStyle/>
          <a:p>
            <a:pPr>
              <a:lnSpc>
                <a:spcPct val="110000"/>
              </a:lnSpc>
              <a:buClr>
                <a:srgbClr val="FF3300"/>
              </a:buClr>
              <a:buSzPct val="85000"/>
            </a:pPr>
            <a:r>
              <a:rPr lang="en-GB" sz="1400">
                <a:latin typeface="Calibri" pitchFamily="34" charset="0"/>
                <a:cs typeface="Arial" pitchFamily="34" charset="0"/>
              </a:rPr>
              <a:t>PGA, Physician’s Global Assessment.</a:t>
            </a: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idx="4294967295"/>
          </p:nvPr>
        </p:nvSpPr>
        <p:spPr>
          <a:xfrm>
            <a:off x="350838" y="620713"/>
            <a:ext cx="8534400" cy="498475"/>
          </a:xfrm>
        </p:spPr>
        <p:txBody>
          <a:bodyPr lIns="0" tIns="0" rIns="0" bIns="0" anchor="b">
            <a:spAutoFit/>
          </a:bodyPr>
          <a:lstStyle/>
          <a:p>
            <a:r>
              <a:rPr lang="en-US" smtClean="0">
                <a:effectLst>
                  <a:outerShdw blurRad="38100" dist="38100" dir="2700000" algn="tl">
                    <a:srgbClr val="FFFFFF"/>
                  </a:outerShdw>
                </a:effectLst>
              </a:rPr>
              <a:t>Nail Psoriasis Severity Index (NAPSI)</a:t>
            </a:r>
          </a:p>
        </p:txBody>
      </p:sp>
      <p:sp>
        <p:nvSpPr>
          <p:cNvPr id="1137667" name="Text Box 3"/>
          <p:cNvSpPr txBox="1">
            <a:spLocks noChangeArrowheads="1"/>
          </p:cNvSpPr>
          <p:nvPr/>
        </p:nvSpPr>
        <p:spPr bwMode="auto">
          <a:xfrm>
            <a:off x="2701925" y="6356350"/>
            <a:ext cx="6481763" cy="738188"/>
          </a:xfrm>
          <a:prstGeom prst="rect">
            <a:avLst/>
          </a:prstGeom>
          <a:noFill/>
          <a:ln w="9525">
            <a:noFill/>
            <a:miter lim="800000"/>
            <a:headEnd/>
            <a:tailEnd/>
          </a:ln>
        </p:spPr>
        <p:txBody>
          <a:bodyPr>
            <a:spAutoFit/>
          </a:bodyPr>
          <a:lstStyle/>
          <a:p>
            <a:pPr algn="r" eaLnBrk="0" hangingPunct="0"/>
            <a:r>
              <a:rPr lang="en-US" sz="1400" b="1">
                <a:solidFill>
                  <a:srgbClr val="FFFFFF"/>
                </a:solidFill>
                <a:latin typeface="Arial" pitchFamily="34" charset="0"/>
              </a:rPr>
              <a:t>Adapted from Rich and Scher. J Am Acad Dermatol. 2003;49(2):206-212</a:t>
            </a:r>
          </a:p>
          <a:p>
            <a:pPr algn="r" eaLnBrk="0" hangingPunct="0"/>
            <a:r>
              <a:rPr lang="en-US" sz="1400" b="1">
                <a:solidFill>
                  <a:srgbClr val="FFFFFF"/>
                </a:solidFill>
                <a:latin typeface="Arial" pitchFamily="34" charset="0"/>
              </a:rPr>
              <a:t>Kavanaugh A, et al. Arthritis Rheum. 2009;60(4):976-986</a:t>
            </a:r>
          </a:p>
          <a:p>
            <a:pPr algn="r" eaLnBrk="0" hangingPunct="0"/>
            <a:endParaRPr lang="en-US" sz="1400" b="1">
              <a:solidFill>
                <a:srgbClr val="FFFFFF"/>
              </a:solidFill>
              <a:latin typeface="Arial" pitchFamily="34" charset="0"/>
            </a:endParaRPr>
          </a:p>
        </p:txBody>
      </p:sp>
      <p:sp>
        <p:nvSpPr>
          <p:cNvPr id="1137668" name="Text Box 4"/>
          <p:cNvSpPr txBox="1">
            <a:spLocks noChangeArrowheads="1"/>
          </p:cNvSpPr>
          <p:nvPr/>
        </p:nvSpPr>
        <p:spPr bwMode="auto">
          <a:xfrm>
            <a:off x="0" y="1371600"/>
            <a:ext cx="6429375" cy="4878388"/>
          </a:xfrm>
          <a:prstGeom prst="rect">
            <a:avLst/>
          </a:prstGeom>
          <a:noFill/>
          <a:ln w="19050">
            <a:noFill/>
            <a:miter lim="800000"/>
            <a:headEnd/>
            <a:tailEnd/>
          </a:ln>
        </p:spPr>
        <p:txBody>
          <a:bodyPr bIns="0">
            <a:spAutoFit/>
          </a:bodyPr>
          <a:lstStyle/>
          <a:p>
            <a:pPr indent="63500" eaLnBrk="0" hangingPunct="0">
              <a:buClr>
                <a:srgbClr val="FFFF00"/>
              </a:buClr>
              <a:buSzPct val="140000"/>
            </a:pPr>
            <a:r>
              <a:rPr lang="en-US" sz="2200">
                <a:solidFill>
                  <a:srgbClr val="FFFFFF"/>
                </a:solidFill>
                <a:latin typeface="Arial" pitchFamily="34" charset="0"/>
              </a:rPr>
              <a:t>    </a:t>
            </a:r>
            <a:r>
              <a:rPr lang="en-US" b="1" u="sng">
                <a:solidFill>
                  <a:srgbClr val="FFFFFF"/>
                </a:solidFill>
                <a:latin typeface="Arial" pitchFamily="34" charset="0"/>
              </a:rPr>
              <a:t>NAPSI: Psoriasis present in nails</a:t>
            </a:r>
            <a:endParaRPr lang="en-US" sz="2200" b="1" u="sng">
              <a:solidFill>
                <a:srgbClr val="FFFFFF"/>
              </a:solidFill>
              <a:latin typeface="Arial" pitchFamily="34" charset="0"/>
            </a:endParaRPr>
          </a:p>
          <a:p>
            <a:pPr marL="571500" lvl="1" eaLnBrk="0" hangingPunct="0">
              <a:buClr>
                <a:srgbClr val="FFFF00"/>
              </a:buClr>
              <a:buFont typeface="Arial" pitchFamily="34" charset="0"/>
              <a:buChar char="•"/>
            </a:pPr>
            <a:r>
              <a:rPr lang="en-US" b="1">
                <a:solidFill>
                  <a:srgbClr val="FFFFFF"/>
                </a:solidFill>
                <a:latin typeface="Arial" pitchFamily="34" charset="0"/>
              </a:rPr>
              <a:t> Targeted nail : the most affected at bl.</a:t>
            </a:r>
          </a:p>
          <a:p>
            <a:pPr marL="571500" lvl="1" eaLnBrk="0" hangingPunct="0">
              <a:buClr>
                <a:srgbClr val="FFFF00"/>
              </a:buClr>
              <a:buFont typeface="Arial" pitchFamily="34" charset="0"/>
              <a:buChar char="•"/>
            </a:pPr>
            <a:endParaRPr lang="en-US" b="1">
              <a:solidFill>
                <a:srgbClr val="FFFFFF"/>
              </a:solidFill>
              <a:latin typeface="Arial" pitchFamily="34" charset="0"/>
            </a:endParaRPr>
          </a:p>
          <a:p>
            <a:pPr marL="571500" lvl="1" eaLnBrk="0" hangingPunct="0">
              <a:buClr>
                <a:srgbClr val="FFFF00"/>
              </a:buClr>
              <a:buFont typeface="Arial" pitchFamily="34" charset="0"/>
              <a:buChar char="•"/>
            </a:pPr>
            <a:r>
              <a:rPr lang="en-US" b="1">
                <a:solidFill>
                  <a:srgbClr val="FFFFFF"/>
                </a:solidFill>
                <a:latin typeface="Arial" pitchFamily="34" charset="0"/>
              </a:rPr>
              <a:t> Severity of </a:t>
            </a:r>
            <a:r>
              <a:rPr lang="en-US" b="1">
                <a:solidFill>
                  <a:srgbClr val="FFFF00"/>
                </a:solidFill>
                <a:latin typeface="Arial" pitchFamily="34" charset="0"/>
              </a:rPr>
              <a:t>nail bed psoriasis</a:t>
            </a:r>
            <a:r>
              <a:rPr lang="en-US" sz="2200">
                <a:solidFill>
                  <a:srgbClr val="FFFF00"/>
                </a:solidFill>
                <a:latin typeface="Arial" pitchFamily="34" charset="0"/>
              </a:rPr>
              <a:t>:</a:t>
            </a:r>
            <a:r>
              <a:rPr lang="en-US" sz="2200">
                <a:solidFill>
                  <a:srgbClr val="FFFFFF"/>
                </a:solidFill>
                <a:latin typeface="Arial" pitchFamily="34" charset="0"/>
              </a:rPr>
              <a:t>       </a:t>
            </a:r>
            <a:r>
              <a:rPr lang="en-US" sz="1600" b="1">
                <a:solidFill>
                  <a:srgbClr val="FFFFFF"/>
                </a:solidFill>
                <a:latin typeface="Arial" pitchFamily="34" charset="0"/>
              </a:rPr>
              <a:t>Onycholysis, splinter hemorrhages, oil drop discoloration and nail bed Hyperkeratosis</a:t>
            </a:r>
          </a:p>
          <a:p>
            <a:pPr marL="571500" lvl="1" eaLnBrk="0" hangingPunct="0">
              <a:buClr>
                <a:srgbClr val="FFFF00"/>
              </a:buClr>
              <a:buFont typeface="Arial" pitchFamily="34" charset="0"/>
              <a:buChar char="•"/>
            </a:pPr>
            <a:endParaRPr lang="en-US" sz="2200">
              <a:solidFill>
                <a:srgbClr val="FFFFFF"/>
              </a:solidFill>
              <a:latin typeface="Arial" pitchFamily="34" charset="0"/>
            </a:endParaRPr>
          </a:p>
          <a:p>
            <a:pPr marL="571500" lvl="1" eaLnBrk="0" hangingPunct="0">
              <a:buClr>
                <a:srgbClr val="FFFF00"/>
              </a:buClr>
              <a:buFont typeface="Arial" pitchFamily="34" charset="0"/>
              <a:buChar char="•"/>
            </a:pPr>
            <a:r>
              <a:rPr lang="en-US" sz="2200">
                <a:solidFill>
                  <a:srgbClr val="FFFFFF"/>
                </a:solidFill>
                <a:latin typeface="Arial" pitchFamily="34" charset="0"/>
              </a:rPr>
              <a:t> </a:t>
            </a:r>
            <a:r>
              <a:rPr lang="en-US" b="1">
                <a:solidFill>
                  <a:srgbClr val="FFFFFF"/>
                </a:solidFill>
                <a:latin typeface="Arial" pitchFamily="34" charset="0"/>
              </a:rPr>
              <a:t>Severity of </a:t>
            </a:r>
            <a:r>
              <a:rPr lang="en-US" b="1">
                <a:solidFill>
                  <a:srgbClr val="FFFF00"/>
                </a:solidFill>
                <a:latin typeface="Arial" pitchFamily="34" charset="0"/>
              </a:rPr>
              <a:t>nail matrix psoriasis</a:t>
            </a:r>
            <a:r>
              <a:rPr lang="en-US" b="1">
                <a:solidFill>
                  <a:srgbClr val="FFFFFF"/>
                </a:solidFill>
                <a:latin typeface="Arial" pitchFamily="34" charset="0"/>
              </a:rPr>
              <a:t>:</a:t>
            </a:r>
          </a:p>
          <a:p>
            <a:pPr marL="571500" lvl="1" eaLnBrk="0" hangingPunct="0">
              <a:buClr>
                <a:srgbClr val="FFFF00"/>
              </a:buClr>
            </a:pPr>
            <a:r>
              <a:rPr lang="en-US" sz="1600" b="1">
                <a:solidFill>
                  <a:srgbClr val="FFFFFF"/>
                </a:solidFill>
                <a:latin typeface="Arial" pitchFamily="34" charset="0"/>
              </a:rPr>
              <a:t>Pitting, leukonychia, red spots in the lunula and nail plate crumbling</a:t>
            </a:r>
          </a:p>
          <a:p>
            <a:pPr marL="571500" lvl="1" eaLnBrk="0" hangingPunct="0">
              <a:buClr>
                <a:srgbClr val="FFFF00"/>
              </a:buClr>
              <a:buFont typeface="Arial" pitchFamily="34" charset="0"/>
              <a:buChar char="•"/>
            </a:pPr>
            <a:endParaRPr lang="en-US" sz="2200">
              <a:solidFill>
                <a:srgbClr val="FFFFFF"/>
              </a:solidFill>
              <a:latin typeface="Arial" pitchFamily="34" charset="0"/>
            </a:endParaRPr>
          </a:p>
          <a:p>
            <a:pPr marL="571500" lvl="1" eaLnBrk="0" hangingPunct="0">
              <a:buClr>
                <a:srgbClr val="FFFF00"/>
              </a:buClr>
              <a:buFont typeface="Arial" pitchFamily="34" charset="0"/>
              <a:buChar char="•"/>
            </a:pPr>
            <a:r>
              <a:rPr lang="en-US" sz="2200">
                <a:solidFill>
                  <a:srgbClr val="FFFFFF"/>
                </a:solidFill>
                <a:latin typeface="Arial" pitchFamily="34" charset="0"/>
              </a:rPr>
              <a:t> </a:t>
            </a:r>
            <a:r>
              <a:rPr lang="en-US">
                <a:solidFill>
                  <a:srgbClr val="FFFFFF"/>
                </a:solidFill>
                <a:latin typeface="Arial" pitchFamily="34" charset="0"/>
              </a:rPr>
              <a:t>Lesions evaluated by quadrant </a:t>
            </a:r>
            <a:endParaRPr lang="en-US" sz="2200">
              <a:solidFill>
                <a:srgbClr val="FFFFFF"/>
              </a:solidFill>
              <a:latin typeface="Arial" pitchFamily="34" charset="0"/>
            </a:endParaRPr>
          </a:p>
          <a:p>
            <a:pPr marL="571500" lvl="1" eaLnBrk="0" hangingPunct="0">
              <a:buClr>
                <a:srgbClr val="FFFF00"/>
              </a:buClr>
              <a:buFont typeface="Arial" pitchFamily="34" charset="0"/>
              <a:buChar char="–"/>
            </a:pPr>
            <a:r>
              <a:rPr lang="en-US" sz="2200">
                <a:solidFill>
                  <a:srgbClr val="FFFFFF"/>
                </a:solidFill>
                <a:latin typeface="Arial" pitchFamily="34" charset="0"/>
              </a:rPr>
              <a:t>  </a:t>
            </a:r>
            <a:r>
              <a:rPr lang="en-US" sz="2000" b="1">
                <a:solidFill>
                  <a:srgbClr val="FFFFFF"/>
                </a:solidFill>
                <a:latin typeface="Arial" pitchFamily="34" charset="0"/>
              </a:rPr>
              <a:t>0 = none</a:t>
            </a:r>
          </a:p>
          <a:p>
            <a:pPr marL="571500" lvl="1" eaLnBrk="0" hangingPunct="0">
              <a:buClr>
                <a:srgbClr val="FFFF00"/>
              </a:buClr>
              <a:buFont typeface="Arial" pitchFamily="34" charset="0"/>
              <a:buChar char="–"/>
            </a:pPr>
            <a:r>
              <a:rPr lang="en-US" sz="2000" b="1">
                <a:solidFill>
                  <a:srgbClr val="FFFFFF"/>
                </a:solidFill>
                <a:latin typeface="Arial" pitchFamily="34" charset="0"/>
              </a:rPr>
              <a:t>  4 = present in 4/4 nail</a:t>
            </a:r>
          </a:p>
          <a:p>
            <a:pPr marL="571500" lvl="1" eaLnBrk="0" hangingPunct="0">
              <a:buClr>
                <a:srgbClr val="FFFF00"/>
              </a:buClr>
            </a:pPr>
            <a:r>
              <a:rPr lang="en-US" sz="2000" b="1">
                <a:solidFill>
                  <a:srgbClr val="FFFFFF"/>
                </a:solidFill>
                <a:latin typeface="Arial" pitchFamily="34" charset="0"/>
              </a:rPr>
              <a:t>NAPSI scores range </a:t>
            </a:r>
            <a:r>
              <a:rPr lang="en-US" sz="2000" b="1">
                <a:solidFill>
                  <a:srgbClr val="FFFF00"/>
                </a:solidFill>
                <a:latin typeface="Arial" pitchFamily="34" charset="0"/>
              </a:rPr>
              <a:t>from 0 to 8</a:t>
            </a:r>
            <a:endParaRPr lang="en-US" b="1">
              <a:solidFill>
                <a:srgbClr val="FFFF00"/>
              </a:solidFill>
              <a:latin typeface="Arial" pitchFamily="34" charset="0"/>
            </a:endParaRPr>
          </a:p>
        </p:txBody>
      </p:sp>
      <p:pic>
        <p:nvPicPr>
          <p:cNvPr id="54277" name="Picture 5"/>
          <p:cNvPicPr>
            <a:picLocks noChangeAspect="1" noChangeArrowheads="1"/>
          </p:cNvPicPr>
          <p:nvPr/>
        </p:nvPicPr>
        <p:blipFill>
          <a:blip r:embed="rId4" cstate="print"/>
          <a:srcRect/>
          <a:stretch>
            <a:fillRect/>
          </a:stretch>
        </p:blipFill>
        <p:spPr bwMode="auto">
          <a:xfrm>
            <a:off x="6367463" y="2819400"/>
            <a:ext cx="2633662" cy="3284538"/>
          </a:xfrm>
          <a:prstGeom prst="rect">
            <a:avLst/>
          </a:prstGeom>
          <a:noFill/>
          <a:ln w="28575">
            <a:solidFill>
              <a:schemeClr val="tx1"/>
            </a:solidFill>
            <a:miter lim="800000"/>
            <a:headEnd/>
            <a:tailEnd/>
          </a:ln>
          <a:effectLst>
            <a:outerShdw dist="38100" dir="2700000" algn="tl" rotWithShape="0">
              <a:srgbClr val="000000">
                <a:alpha val="39999"/>
              </a:srgbClr>
            </a:outerShdw>
          </a:effectLst>
        </p:spPr>
      </p:pic>
      <p:sp>
        <p:nvSpPr>
          <p:cNvPr id="1137670" name="Text Box 7"/>
          <p:cNvSpPr txBox="1">
            <a:spLocks noChangeArrowheads="1"/>
          </p:cNvSpPr>
          <p:nvPr/>
        </p:nvSpPr>
        <p:spPr bwMode="auto">
          <a:xfrm>
            <a:off x="6429375" y="1452563"/>
            <a:ext cx="2606675" cy="1323975"/>
          </a:xfrm>
          <a:prstGeom prst="rect">
            <a:avLst/>
          </a:prstGeom>
          <a:noFill/>
          <a:ln w="9525">
            <a:noFill/>
            <a:miter lim="800000"/>
            <a:headEnd/>
            <a:tailEnd/>
          </a:ln>
        </p:spPr>
        <p:txBody>
          <a:bodyPr>
            <a:spAutoFit/>
          </a:bodyPr>
          <a:lstStyle/>
          <a:p>
            <a:pPr algn="ctr" eaLnBrk="0" hangingPunct="0">
              <a:buClr>
                <a:srgbClr val="00CC00"/>
              </a:buClr>
              <a:buSzPct val="140000"/>
            </a:pPr>
            <a:r>
              <a:rPr lang="en-US" sz="1800" b="1">
                <a:solidFill>
                  <a:srgbClr val="FFFFFF"/>
                </a:solidFill>
                <a:latin typeface="Arial" pitchFamily="34" charset="0"/>
              </a:rPr>
              <a:t>NAPSI score is determined for the worst nail psoriasis at baseline</a:t>
            </a:r>
          </a:p>
          <a:p>
            <a:pPr algn="ctr"/>
            <a:endParaRPr lang="en-US" sz="800" b="1">
              <a:solidFill>
                <a:srgbClr val="FFFFFF"/>
              </a:solidFill>
              <a:latin typeface="Tahoma" pitchFamily="34" charset="0"/>
            </a:endParaRPr>
          </a:p>
        </p:txBody>
      </p:sp>
    </p:spTree>
    <p:custDataLst>
      <p:tags r:id="rId1"/>
    </p:custDataLst>
  </p:cSld>
  <p:clrMapOvr>
    <a:masterClrMapping/>
  </p:clrMapOvr>
  <p:transition>
    <p:pull dir="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425" name="Rectangle 2"/>
          <p:cNvSpPr>
            <a:spLocks noGrp="1" noChangeArrowheads="1"/>
          </p:cNvSpPr>
          <p:nvPr>
            <p:ph type="title" idx="4294967295"/>
          </p:nvPr>
        </p:nvSpPr>
        <p:spPr>
          <a:xfrm>
            <a:off x="611188" y="188913"/>
            <a:ext cx="7772400" cy="1143000"/>
          </a:xfrm>
        </p:spPr>
        <p:txBody>
          <a:bodyPr lIns="91440" tIns="45720" rIns="91440" bIns="45720"/>
          <a:lstStyle/>
          <a:p>
            <a:pPr algn="ctr" eaLnBrk="1" hangingPunct="1"/>
            <a:r>
              <a:rPr lang="en-GB" sz="3200" dirty="0" smtClean="0"/>
              <a:t>Psoriatic Disease Classification-Differential Immunopathology between skin and Joint</a:t>
            </a:r>
          </a:p>
        </p:txBody>
      </p:sp>
      <p:pic>
        <p:nvPicPr>
          <p:cNvPr id="1127426" name="Picture 3"/>
          <p:cNvPicPr>
            <a:picLocks noChangeAspect="1" noChangeArrowheads="1"/>
          </p:cNvPicPr>
          <p:nvPr/>
        </p:nvPicPr>
        <p:blipFill>
          <a:blip r:embed="rId2" cstate="print"/>
          <a:srcRect/>
          <a:stretch>
            <a:fillRect/>
          </a:stretch>
        </p:blipFill>
        <p:spPr bwMode="auto">
          <a:xfrm>
            <a:off x="1331913" y="1268413"/>
            <a:ext cx="6643687" cy="5256212"/>
          </a:xfrm>
          <a:prstGeom prst="rect">
            <a:avLst/>
          </a:prstGeom>
          <a:noFill/>
          <a:ln w="9525">
            <a:noFill/>
            <a:miter lim="800000"/>
            <a:headEnd/>
            <a:tailEnd/>
          </a:ln>
        </p:spPr>
      </p:pic>
      <p:sp>
        <p:nvSpPr>
          <p:cNvPr id="1127427" name="Text Box 4"/>
          <p:cNvSpPr txBox="1">
            <a:spLocks noChangeArrowheads="1"/>
          </p:cNvSpPr>
          <p:nvPr/>
        </p:nvSpPr>
        <p:spPr bwMode="auto">
          <a:xfrm>
            <a:off x="5292725" y="6521450"/>
            <a:ext cx="3517900" cy="336550"/>
          </a:xfrm>
          <a:prstGeom prst="rect">
            <a:avLst/>
          </a:prstGeom>
          <a:noFill/>
          <a:ln w="9525">
            <a:noFill/>
            <a:miter lim="800000"/>
            <a:headEnd/>
            <a:tailEnd/>
          </a:ln>
        </p:spPr>
        <p:txBody>
          <a:bodyPr wrap="none">
            <a:spAutoFit/>
          </a:bodyPr>
          <a:lstStyle/>
          <a:p>
            <a:r>
              <a:rPr lang="en-GB" sz="1600">
                <a:solidFill>
                  <a:schemeClr val="accent2"/>
                </a:solidFill>
              </a:rPr>
              <a:t>McGonagle et al Curr Opin Rheum 2009</a:t>
            </a:r>
          </a:p>
        </p:txBody>
      </p:sp>
    </p:spTree>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8449" name="Rectangle 2"/>
          <p:cNvSpPr>
            <a:spLocks noGrp="1" noChangeArrowheads="1"/>
          </p:cNvSpPr>
          <p:nvPr>
            <p:ph type="title"/>
          </p:nvPr>
        </p:nvSpPr>
        <p:spPr>
          <a:xfrm>
            <a:off x="755576" y="116632"/>
            <a:ext cx="7772400" cy="1143000"/>
          </a:xfrm>
        </p:spPr>
        <p:txBody>
          <a:bodyPr/>
          <a:lstStyle/>
          <a:p>
            <a:pPr eaLnBrk="1" hangingPunct="1"/>
            <a:r>
              <a:rPr lang="en-US" dirty="0" smtClean="0"/>
              <a:t>Conclusions</a:t>
            </a:r>
            <a:endParaRPr lang="en-GB" dirty="0" smtClean="0"/>
          </a:p>
        </p:txBody>
      </p:sp>
      <p:sp>
        <p:nvSpPr>
          <p:cNvPr id="1128450" name="Rectangle 3"/>
          <p:cNvSpPr>
            <a:spLocks noGrp="1" noChangeArrowheads="1"/>
          </p:cNvSpPr>
          <p:nvPr>
            <p:ph type="body" idx="1"/>
          </p:nvPr>
        </p:nvSpPr>
        <p:spPr>
          <a:xfrm>
            <a:off x="179387" y="1412776"/>
            <a:ext cx="8964613" cy="4114800"/>
          </a:xfrm>
        </p:spPr>
        <p:txBody>
          <a:bodyPr/>
          <a:lstStyle/>
          <a:p>
            <a:pPr eaLnBrk="1" hangingPunct="1">
              <a:lnSpc>
                <a:spcPct val="80000"/>
              </a:lnSpc>
              <a:buFont typeface="Wingdings 2" pitchFamily="18" charset="2"/>
              <a:buNone/>
            </a:pPr>
            <a:endParaRPr lang="en-GB" altLang="ja-JP" sz="2800" dirty="0" smtClean="0">
              <a:ea typeface="ＭＳ Ｐゴシック" pitchFamily="34" charset="-128"/>
            </a:endParaRPr>
          </a:p>
          <a:p>
            <a:pPr eaLnBrk="1" hangingPunct="1">
              <a:lnSpc>
                <a:spcPct val="80000"/>
              </a:lnSpc>
            </a:pPr>
            <a:r>
              <a:rPr lang="en-GB" altLang="ja-JP" sz="2800" dirty="0" smtClean="0">
                <a:ea typeface="ＭＳ Ｐゴシック" pitchFamily="34" charset="-128"/>
              </a:rPr>
              <a:t>Differential Immunopathology in Psoriatic Disease</a:t>
            </a:r>
          </a:p>
          <a:p>
            <a:pPr eaLnBrk="1" hangingPunct="1">
              <a:lnSpc>
                <a:spcPct val="80000"/>
              </a:lnSpc>
            </a:pPr>
            <a:endParaRPr lang="en-GB" altLang="ja-JP" sz="2800" dirty="0" smtClean="0">
              <a:ea typeface="ＭＳ Ｐゴシック" pitchFamily="34" charset="-128"/>
            </a:endParaRPr>
          </a:p>
          <a:p>
            <a:pPr eaLnBrk="1" hangingPunct="1">
              <a:lnSpc>
                <a:spcPct val="80000"/>
              </a:lnSpc>
            </a:pPr>
            <a:r>
              <a:rPr lang="en-GB" altLang="ja-JP" sz="2800" dirty="0" smtClean="0">
                <a:ea typeface="ＭＳ Ｐゴシック" pitchFamily="34" charset="-128"/>
              </a:rPr>
              <a:t>Nail Disease and Joint Disease are enthesis Related</a:t>
            </a:r>
          </a:p>
          <a:p>
            <a:pPr eaLnBrk="1" hangingPunct="1">
              <a:lnSpc>
                <a:spcPct val="80000"/>
              </a:lnSpc>
            </a:pPr>
            <a:endParaRPr lang="en-GB" altLang="ja-JP" sz="2800" dirty="0" smtClean="0">
              <a:ea typeface="ＭＳ Ｐゴシック" pitchFamily="34" charset="-128"/>
            </a:endParaRPr>
          </a:p>
          <a:p>
            <a:pPr eaLnBrk="1" hangingPunct="1">
              <a:lnSpc>
                <a:spcPct val="80000"/>
              </a:lnSpc>
            </a:pPr>
            <a:r>
              <a:rPr lang="en-GB" altLang="ja-JP" sz="2800" dirty="0" smtClean="0">
                <a:ea typeface="ＭＳ Ｐゴシック" pitchFamily="34" charset="-128"/>
              </a:rPr>
              <a:t>Nail Disease and PsA not HLA-Cw0602 linked but may be driven by factors intrinsically related to the enthesis</a:t>
            </a:r>
          </a:p>
          <a:p>
            <a:pPr eaLnBrk="1" hangingPunct="1">
              <a:lnSpc>
                <a:spcPct val="80000"/>
              </a:lnSpc>
            </a:pPr>
            <a:endParaRPr lang="en-GB" altLang="ja-JP" sz="2800" dirty="0" smtClean="0">
              <a:ea typeface="ＭＳ Ｐゴシック" pitchFamily="34" charset="-128"/>
            </a:endParaRPr>
          </a:p>
          <a:p>
            <a:pPr eaLnBrk="1" hangingPunct="1">
              <a:lnSpc>
                <a:spcPct val="80000"/>
              </a:lnSpc>
            </a:pPr>
            <a:r>
              <a:rPr lang="en-GB" altLang="ja-JP" sz="2800" dirty="0" smtClean="0">
                <a:ea typeface="ＭＳ Ｐゴシック" pitchFamily="34" charset="-128"/>
              </a:rPr>
              <a:t>Concept of Differential Immunopathology between Type 1 and  Type 2 psoriasis</a:t>
            </a:r>
          </a:p>
          <a:p>
            <a:pPr eaLnBrk="1" hangingPunct="1">
              <a:lnSpc>
                <a:spcPct val="80000"/>
              </a:lnSpc>
            </a:pPr>
            <a:endParaRPr lang="en-GB" altLang="ja-JP" sz="2800" dirty="0" smtClean="0">
              <a:ea typeface="ＭＳ Ｐゴシック" pitchFamily="34" charset="-128"/>
            </a:endParaRPr>
          </a:p>
          <a:p>
            <a:pPr eaLnBrk="1" hangingPunct="1">
              <a:lnSpc>
                <a:spcPct val="80000"/>
              </a:lnSpc>
            </a:pPr>
            <a:r>
              <a:rPr lang="en-GB" altLang="ja-JP" sz="2800" dirty="0" smtClean="0">
                <a:ea typeface="ＭＳ Ｐゴシック" pitchFamily="34" charset="-128"/>
              </a:rPr>
              <a:t>Implications for diagnosis and treatment</a:t>
            </a:r>
          </a:p>
        </p:txBody>
      </p:sp>
    </p:spTree>
  </p:cSld>
  <p:clrMapOvr>
    <a:masterClrMapping/>
  </p:clrMapOvr>
  <p:transition>
    <p:pull dir="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9473" name="Rectangle 4"/>
          <p:cNvSpPr>
            <a:spLocks noGrp="1" noChangeArrowheads="1"/>
          </p:cNvSpPr>
          <p:nvPr>
            <p:ph type="title"/>
          </p:nvPr>
        </p:nvSpPr>
        <p:spPr/>
        <p:txBody>
          <a:bodyPr/>
          <a:lstStyle/>
          <a:p>
            <a:r>
              <a:rPr lang="en-GB" smtClean="0"/>
              <a:t>Psoriatic Disease</a:t>
            </a:r>
          </a:p>
        </p:txBody>
      </p:sp>
      <p:sp>
        <p:nvSpPr>
          <p:cNvPr id="1129474" name="AutoShape 6" descr="Z"/>
          <p:cNvSpPr>
            <a:spLocks noChangeAspect="1" noChangeArrowheads="1"/>
          </p:cNvSpPr>
          <p:nvPr/>
        </p:nvSpPr>
        <p:spPr bwMode="auto">
          <a:xfrm>
            <a:off x="3609975" y="2238375"/>
            <a:ext cx="1924050" cy="2381250"/>
          </a:xfrm>
          <a:prstGeom prst="rect">
            <a:avLst/>
          </a:prstGeom>
          <a:noFill/>
          <a:ln w="9525">
            <a:noFill/>
            <a:miter lim="800000"/>
            <a:headEnd/>
            <a:tailEnd/>
          </a:ln>
        </p:spPr>
        <p:txBody>
          <a:bodyPr/>
          <a:lstStyle/>
          <a:p>
            <a:endParaRPr lang="en-US"/>
          </a:p>
        </p:txBody>
      </p:sp>
      <p:sp>
        <p:nvSpPr>
          <p:cNvPr id="1129475" name="AutoShape 8" descr="Z"/>
          <p:cNvSpPr>
            <a:spLocks noChangeAspect="1" noChangeArrowheads="1"/>
          </p:cNvSpPr>
          <p:nvPr/>
        </p:nvSpPr>
        <p:spPr bwMode="auto">
          <a:xfrm>
            <a:off x="3609975" y="2238375"/>
            <a:ext cx="1924050" cy="2381250"/>
          </a:xfrm>
          <a:prstGeom prst="rect">
            <a:avLst/>
          </a:prstGeom>
          <a:noFill/>
          <a:ln w="9525">
            <a:noFill/>
            <a:miter lim="800000"/>
            <a:headEnd/>
            <a:tailEnd/>
          </a:ln>
        </p:spPr>
        <p:txBody>
          <a:bodyPr/>
          <a:lstStyle/>
          <a:p>
            <a:endParaRPr lang="en-US"/>
          </a:p>
        </p:txBody>
      </p:sp>
      <p:sp>
        <p:nvSpPr>
          <p:cNvPr id="1129476" name="AutoShape 10" descr="Z"/>
          <p:cNvSpPr>
            <a:spLocks noChangeAspect="1" noChangeArrowheads="1"/>
          </p:cNvSpPr>
          <p:nvPr/>
        </p:nvSpPr>
        <p:spPr bwMode="auto">
          <a:xfrm>
            <a:off x="3609975" y="2238375"/>
            <a:ext cx="1924050" cy="2381250"/>
          </a:xfrm>
          <a:prstGeom prst="rect">
            <a:avLst/>
          </a:prstGeom>
          <a:noFill/>
          <a:ln w="9525">
            <a:noFill/>
            <a:miter lim="800000"/>
            <a:headEnd/>
            <a:tailEnd/>
          </a:ln>
        </p:spPr>
        <p:txBody>
          <a:bodyPr/>
          <a:lstStyle/>
          <a:p>
            <a:endParaRPr lang="en-US"/>
          </a:p>
        </p:txBody>
      </p:sp>
      <p:sp>
        <p:nvSpPr>
          <p:cNvPr id="1129477" name="AutoShape 12" descr="9k="/>
          <p:cNvSpPr>
            <a:spLocks noChangeAspect="1" noChangeArrowheads="1"/>
          </p:cNvSpPr>
          <p:nvPr/>
        </p:nvSpPr>
        <p:spPr bwMode="auto">
          <a:xfrm>
            <a:off x="3557588" y="2305050"/>
            <a:ext cx="2028825" cy="2247900"/>
          </a:xfrm>
          <a:prstGeom prst="rect">
            <a:avLst/>
          </a:prstGeom>
          <a:noFill/>
          <a:ln w="9525">
            <a:noFill/>
            <a:miter lim="800000"/>
            <a:headEnd/>
            <a:tailEnd/>
          </a:ln>
        </p:spPr>
        <p:txBody>
          <a:bodyPr/>
          <a:lstStyle/>
          <a:p>
            <a:endParaRPr lang="en-US"/>
          </a:p>
        </p:txBody>
      </p:sp>
      <p:pic>
        <p:nvPicPr>
          <p:cNvPr id="1129478" name="Picture 14" descr="bono"/>
          <p:cNvPicPr>
            <a:picLocks noChangeAspect="1" noChangeArrowheads="1"/>
          </p:cNvPicPr>
          <p:nvPr/>
        </p:nvPicPr>
        <p:blipFill>
          <a:blip r:embed="rId2" cstate="print"/>
          <a:srcRect/>
          <a:stretch>
            <a:fillRect/>
          </a:stretch>
        </p:blipFill>
        <p:spPr bwMode="auto">
          <a:xfrm>
            <a:off x="2484438" y="3057525"/>
            <a:ext cx="3429000" cy="3800475"/>
          </a:xfrm>
          <a:prstGeom prst="rect">
            <a:avLst/>
          </a:prstGeom>
          <a:noFill/>
          <a:ln w="9525">
            <a:noFill/>
            <a:miter lim="800000"/>
            <a:headEnd/>
            <a:tailEnd/>
          </a:ln>
        </p:spPr>
      </p:pic>
      <p:sp>
        <p:nvSpPr>
          <p:cNvPr id="1129479" name="AutoShape 15"/>
          <p:cNvSpPr>
            <a:spLocks noChangeArrowheads="1"/>
          </p:cNvSpPr>
          <p:nvPr/>
        </p:nvSpPr>
        <p:spPr bwMode="auto">
          <a:xfrm>
            <a:off x="5435600" y="1773238"/>
            <a:ext cx="3708400" cy="1871662"/>
          </a:xfrm>
          <a:prstGeom prst="wedgeRoundRectCallout">
            <a:avLst>
              <a:gd name="adj1" fmla="val -79194"/>
              <a:gd name="adj2" fmla="val 111236"/>
              <a:gd name="adj3" fmla="val 16667"/>
            </a:avLst>
          </a:prstGeom>
          <a:solidFill>
            <a:srgbClr val="0000FF"/>
          </a:solidFill>
          <a:ln w="9525">
            <a:solidFill>
              <a:schemeClr val="tx1"/>
            </a:solidFill>
            <a:miter lim="800000"/>
            <a:headEnd/>
            <a:tailEnd/>
          </a:ln>
        </p:spPr>
        <p:txBody>
          <a:bodyPr/>
          <a:lstStyle/>
          <a:p>
            <a:pPr algn="ctr"/>
            <a:r>
              <a:rPr lang="en-GB" sz="3200">
                <a:solidFill>
                  <a:srgbClr val="FFFF00"/>
                </a:solidFill>
              </a:rPr>
              <a:t>We Are One, But we are not the same</a:t>
            </a:r>
          </a:p>
        </p:txBody>
      </p:sp>
    </p:spTree>
  </p:cSld>
  <p:clrMapOvr>
    <a:masterClrMapping/>
  </p:clrMapOvr>
  <p:transition>
    <p:pull dir="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0497" name="Rectangle 2"/>
          <p:cNvSpPr>
            <a:spLocks noGrp="1" noChangeArrowheads="1"/>
          </p:cNvSpPr>
          <p:nvPr>
            <p:ph type="title"/>
          </p:nvPr>
        </p:nvSpPr>
        <p:spPr>
          <a:xfrm>
            <a:off x="684213" y="115888"/>
            <a:ext cx="7772400" cy="1143000"/>
          </a:xfrm>
        </p:spPr>
        <p:txBody>
          <a:bodyPr/>
          <a:lstStyle/>
          <a:p>
            <a:pPr eaLnBrk="1" hangingPunct="1"/>
            <a:r>
              <a:rPr lang="en-GB" sz="4000" smtClean="0"/>
              <a:t>Acknowledgements</a:t>
            </a:r>
            <a:endParaRPr lang="en-US" sz="4000" smtClean="0"/>
          </a:p>
        </p:txBody>
      </p:sp>
      <p:pic>
        <p:nvPicPr>
          <p:cNvPr id="943107" name="Picture 3" descr="LeedsUniWhite"/>
          <p:cNvPicPr>
            <a:picLocks noChangeAspect="1" noChangeArrowheads="1"/>
          </p:cNvPicPr>
          <p:nvPr/>
        </p:nvPicPr>
        <p:blipFill>
          <a:blip r:embed="rId3" cstate="print"/>
          <a:srcRect/>
          <a:stretch>
            <a:fillRect/>
          </a:stretch>
        </p:blipFill>
        <p:spPr bwMode="auto">
          <a:xfrm>
            <a:off x="7019925" y="188913"/>
            <a:ext cx="1897063" cy="539750"/>
          </a:xfrm>
          <a:prstGeom prst="rect">
            <a:avLst/>
          </a:prstGeom>
          <a:noFill/>
          <a:ln w="9525">
            <a:noFill/>
            <a:miter lim="800000"/>
            <a:headEnd/>
            <a:tailEnd/>
          </a:ln>
        </p:spPr>
      </p:pic>
      <p:grpSp>
        <p:nvGrpSpPr>
          <p:cNvPr id="943108" name="Group 4"/>
          <p:cNvGrpSpPr>
            <a:grpSpLocks noChangeAspect="1"/>
          </p:cNvGrpSpPr>
          <p:nvPr/>
        </p:nvGrpSpPr>
        <p:grpSpPr bwMode="auto">
          <a:xfrm>
            <a:off x="0" y="188913"/>
            <a:ext cx="2036763" cy="561975"/>
            <a:chOff x="320" y="1528"/>
            <a:chExt cx="1886" cy="522"/>
          </a:xfrm>
        </p:grpSpPr>
        <p:pic>
          <p:nvPicPr>
            <p:cNvPr id="1130503" name="Picture 5" descr="sup1a"/>
            <p:cNvPicPr>
              <a:picLocks noChangeAspect="1" noChangeArrowheads="1"/>
            </p:cNvPicPr>
            <p:nvPr/>
          </p:nvPicPr>
          <p:blipFill>
            <a:blip r:embed="rId4" cstate="print"/>
            <a:srcRect t="10210" b="11412"/>
            <a:stretch>
              <a:fillRect/>
            </a:stretch>
          </p:blipFill>
          <p:spPr bwMode="auto">
            <a:xfrm>
              <a:off x="550" y="1528"/>
              <a:ext cx="1472" cy="522"/>
            </a:xfrm>
            <a:prstGeom prst="rect">
              <a:avLst/>
            </a:prstGeom>
            <a:noFill/>
            <a:ln w="9525">
              <a:noFill/>
              <a:miter lim="800000"/>
              <a:headEnd/>
              <a:tailEnd/>
            </a:ln>
          </p:spPr>
        </p:pic>
        <p:sp>
          <p:nvSpPr>
            <p:cNvPr id="943110" name="Text Box 6"/>
            <p:cNvSpPr txBox="1">
              <a:spLocks noChangeAspect="1" noChangeArrowheads="1"/>
            </p:cNvSpPr>
            <p:nvPr/>
          </p:nvSpPr>
          <p:spPr bwMode="auto">
            <a:xfrm>
              <a:off x="320" y="1698"/>
              <a:ext cx="1886" cy="199"/>
            </a:xfrm>
            <a:prstGeom prst="rect">
              <a:avLst/>
            </a:prstGeom>
            <a:noFill/>
            <a:ln w="9525">
              <a:noFill/>
              <a:miter lim="800000"/>
              <a:headEnd/>
              <a:tailEnd/>
            </a:ln>
          </p:spPr>
          <p:txBody>
            <a:bodyPr>
              <a:spAutoFit/>
            </a:bodyPr>
            <a:lstStyle/>
            <a:p>
              <a:pPr eaLnBrk="0" hangingPunct="0">
                <a:spcBef>
                  <a:spcPct val="50000"/>
                </a:spcBef>
                <a:defRPr/>
              </a:pPr>
              <a:r>
                <a:rPr lang="en-US" sz="800" b="1" i="1">
                  <a:effectLst>
                    <a:outerShdw blurRad="38100" dist="38100" dir="2700000" algn="tl">
                      <a:srgbClr val="FFFFFF"/>
                    </a:outerShdw>
                  </a:effectLst>
                  <a:latin typeface="Arial" charset="0"/>
                  <a:ea typeface="ＭＳ Ｐゴシック" pitchFamily="34" charset="-128"/>
                </a:rPr>
                <a:t>Leeds Institute of Molecular Medicine</a:t>
              </a:r>
            </a:p>
          </p:txBody>
        </p:sp>
      </p:grpSp>
      <p:sp>
        <p:nvSpPr>
          <p:cNvPr id="943111" name="Text Box 7"/>
          <p:cNvSpPr txBox="1">
            <a:spLocks noChangeArrowheads="1"/>
          </p:cNvSpPr>
          <p:nvPr/>
        </p:nvSpPr>
        <p:spPr bwMode="auto">
          <a:xfrm>
            <a:off x="468313" y="1196975"/>
            <a:ext cx="4392612" cy="5424488"/>
          </a:xfrm>
          <a:prstGeom prst="rect">
            <a:avLst/>
          </a:prstGeom>
          <a:noFill/>
          <a:ln w="9525">
            <a:noFill/>
            <a:miter lim="800000"/>
            <a:headEnd/>
            <a:tailEnd/>
          </a:ln>
        </p:spPr>
        <p:txBody>
          <a:bodyPr>
            <a:spAutoFit/>
          </a:bodyPr>
          <a:lstStyle/>
          <a:p>
            <a:pPr>
              <a:lnSpc>
                <a:spcPct val="95000"/>
              </a:lnSpc>
              <a:spcBef>
                <a:spcPct val="5000"/>
              </a:spcBef>
            </a:pPr>
            <a:r>
              <a:rPr lang="en-GB" sz="1400" b="1">
                <a:solidFill>
                  <a:schemeClr val="bg1"/>
                </a:solidFill>
                <a:latin typeface="Arial" pitchFamily="34" charset="0"/>
              </a:rPr>
              <a:t>Academic Unit of Musculoskeletal Disease</a:t>
            </a:r>
          </a:p>
          <a:p>
            <a:pPr>
              <a:lnSpc>
                <a:spcPct val="95000"/>
              </a:lnSpc>
              <a:spcBef>
                <a:spcPct val="5000"/>
              </a:spcBef>
            </a:pPr>
            <a:r>
              <a:rPr lang="en-GB" sz="1400" b="1">
                <a:solidFill>
                  <a:schemeClr val="bg1"/>
                </a:solidFill>
                <a:latin typeface="Arial" pitchFamily="34" charset="0"/>
              </a:rPr>
              <a:t>University of Leeds  I</a:t>
            </a:r>
          </a:p>
          <a:p>
            <a:pPr>
              <a:lnSpc>
                <a:spcPct val="95000"/>
              </a:lnSpc>
              <a:spcBef>
                <a:spcPct val="5000"/>
              </a:spcBef>
            </a:pPr>
            <a:r>
              <a:rPr lang="en-GB" sz="1400">
                <a:solidFill>
                  <a:schemeClr val="bg1"/>
                </a:solidFill>
                <a:latin typeface="Arial" pitchFamily="34" charset="0"/>
              </a:rPr>
              <a:t>	</a:t>
            </a:r>
            <a:r>
              <a:rPr lang="en-GB" sz="1400">
                <a:solidFill>
                  <a:srgbClr val="FFFF00"/>
                </a:solidFill>
                <a:latin typeface="Arial" pitchFamily="34" charset="0"/>
              </a:rPr>
              <a:t>Ai Lyn Tan</a:t>
            </a:r>
          </a:p>
          <a:p>
            <a:pPr>
              <a:lnSpc>
                <a:spcPct val="95000"/>
              </a:lnSpc>
              <a:spcBef>
                <a:spcPct val="5000"/>
              </a:spcBef>
            </a:pPr>
            <a:r>
              <a:rPr lang="en-GB" sz="1400">
                <a:solidFill>
                  <a:srgbClr val="FFFF00"/>
                </a:solidFill>
                <a:latin typeface="Arial" pitchFamily="34" charset="0"/>
              </a:rPr>
              <a:t>	Alex Bennett</a:t>
            </a:r>
          </a:p>
          <a:p>
            <a:pPr>
              <a:lnSpc>
                <a:spcPct val="95000"/>
              </a:lnSpc>
              <a:spcBef>
                <a:spcPct val="5000"/>
              </a:spcBef>
            </a:pPr>
            <a:r>
              <a:rPr lang="en-GB" sz="1400">
                <a:solidFill>
                  <a:srgbClr val="FFFF00"/>
                </a:solidFill>
                <a:latin typeface="Arial" pitchFamily="34" charset="0"/>
              </a:rPr>
              <a:t>	Helena Marzo-Ortega</a:t>
            </a:r>
          </a:p>
          <a:p>
            <a:pPr>
              <a:lnSpc>
                <a:spcPct val="95000"/>
              </a:lnSpc>
              <a:spcBef>
                <a:spcPct val="5000"/>
              </a:spcBef>
            </a:pPr>
            <a:r>
              <a:rPr lang="en-GB" sz="1400">
                <a:solidFill>
                  <a:srgbClr val="FFFF00"/>
                </a:solidFill>
                <a:latin typeface="Arial" pitchFamily="34" charset="0"/>
              </a:rPr>
              <a:t>	</a:t>
            </a:r>
          </a:p>
          <a:p>
            <a:pPr>
              <a:lnSpc>
                <a:spcPct val="95000"/>
              </a:lnSpc>
              <a:spcBef>
                <a:spcPct val="5000"/>
              </a:spcBef>
            </a:pPr>
            <a:endParaRPr lang="en-GB" sz="1400">
              <a:solidFill>
                <a:srgbClr val="FFFF00"/>
              </a:solidFill>
              <a:latin typeface="Arial" pitchFamily="34" charset="0"/>
            </a:endParaRPr>
          </a:p>
          <a:p>
            <a:pPr>
              <a:lnSpc>
                <a:spcPct val="95000"/>
              </a:lnSpc>
              <a:spcBef>
                <a:spcPct val="5000"/>
              </a:spcBef>
            </a:pPr>
            <a:r>
              <a:rPr lang="en-GB" sz="1400">
                <a:solidFill>
                  <a:srgbClr val="FFFF00"/>
                </a:solidFill>
                <a:latin typeface="Arial" pitchFamily="34" charset="0"/>
              </a:rPr>
              <a:t>	Zoe Ash</a:t>
            </a:r>
          </a:p>
          <a:p>
            <a:pPr>
              <a:lnSpc>
                <a:spcPct val="95000"/>
              </a:lnSpc>
              <a:spcBef>
                <a:spcPct val="5000"/>
              </a:spcBef>
            </a:pPr>
            <a:r>
              <a:rPr lang="en-GB" sz="1400">
                <a:solidFill>
                  <a:srgbClr val="FFFF00"/>
                </a:solidFill>
                <a:latin typeface="Arial" pitchFamily="34" charset="0"/>
              </a:rPr>
              <a:t>	Sibel Aydin</a:t>
            </a:r>
          </a:p>
          <a:p>
            <a:pPr>
              <a:lnSpc>
                <a:spcPct val="95000"/>
              </a:lnSpc>
              <a:spcBef>
                <a:spcPct val="5000"/>
              </a:spcBef>
            </a:pPr>
            <a:r>
              <a:rPr lang="en-GB" sz="1400">
                <a:solidFill>
                  <a:srgbClr val="FFFF00"/>
                </a:solidFill>
                <a:latin typeface="Arial" pitchFamily="34" charset="0"/>
              </a:rPr>
              <a:t>	Conchi Castillo Gallego</a:t>
            </a:r>
          </a:p>
          <a:p>
            <a:pPr>
              <a:lnSpc>
                <a:spcPct val="95000"/>
              </a:lnSpc>
              <a:spcBef>
                <a:spcPct val="5000"/>
              </a:spcBef>
            </a:pPr>
            <a:r>
              <a:rPr lang="en-GB" sz="1400">
                <a:solidFill>
                  <a:srgbClr val="FFFF00"/>
                </a:solidFill>
                <a:latin typeface="Arial" pitchFamily="34" charset="0"/>
              </a:rPr>
              <a:t>	Ilaria Tinazzi</a:t>
            </a:r>
          </a:p>
          <a:p>
            <a:pPr>
              <a:lnSpc>
                <a:spcPct val="95000"/>
              </a:lnSpc>
              <a:spcBef>
                <a:spcPct val="5000"/>
              </a:spcBef>
            </a:pPr>
            <a:endParaRPr lang="en-GB" sz="1400">
              <a:solidFill>
                <a:srgbClr val="FFFF00"/>
              </a:solidFill>
              <a:latin typeface="Arial" pitchFamily="34" charset="0"/>
            </a:endParaRPr>
          </a:p>
          <a:p>
            <a:pPr>
              <a:lnSpc>
                <a:spcPct val="95000"/>
              </a:lnSpc>
              <a:spcBef>
                <a:spcPct val="5000"/>
              </a:spcBef>
            </a:pPr>
            <a:r>
              <a:rPr lang="en-GB" sz="1400" b="1">
                <a:solidFill>
                  <a:schemeClr val="bg1"/>
                </a:solidFill>
                <a:latin typeface="Arial" pitchFamily="34" charset="0"/>
              </a:rPr>
              <a:t>Academic Unit of Medical Physics</a:t>
            </a:r>
          </a:p>
          <a:p>
            <a:pPr>
              <a:lnSpc>
                <a:spcPct val="95000"/>
              </a:lnSpc>
              <a:spcBef>
                <a:spcPct val="5000"/>
              </a:spcBef>
            </a:pPr>
            <a:r>
              <a:rPr lang="en-GB" sz="1400" b="1">
                <a:solidFill>
                  <a:schemeClr val="bg1"/>
                </a:solidFill>
                <a:latin typeface="Arial" pitchFamily="34" charset="0"/>
              </a:rPr>
              <a:t>University of Leeds</a:t>
            </a:r>
          </a:p>
          <a:p>
            <a:pPr>
              <a:lnSpc>
                <a:spcPct val="95000"/>
              </a:lnSpc>
              <a:spcBef>
                <a:spcPct val="5000"/>
              </a:spcBef>
            </a:pPr>
            <a:r>
              <a:rPr lang="en-GB" sz="1400">
                <a:solidFill>
                  <a:schemeClr val="bg1"/>
                </a:solidFill>
                <a:latin typeface="Arial" pitchFamily="34" charset="0"/>
              </a:rPr>
              <a:t>	</a:t>
            </a:r>
            <a:r>
              <a:rPr lang="en-GB" sz="1400">
                <a:solidFill>
                  <a:srgbClr val="FFFF00"/>
                </a:solidFill>
                <a:latin typeface="Arial" pitchFamily="34" charset="0"/>
              </a:rPr>
              <a:t>Steven Tanner</a:t>
            </a:r>
          </a:p>
          <a:p>
            <a:pPr>
              <a:lnSpc>
                <a:spcPct val="95000"/>
              </a:lnSpc>
              <a:spcBef>
                <a:spcPct val="5000"/>
              </a:spcBef>
            </a:pPr>
            <a:r>
              <a:rPr lang="en-GB" sz="1400">
                <a:solidFill>
                  <a:srgbClr val="FFFF00"/>
                </a:solidFill>
                <a:latin typeface="Arial" pitchFamily="34" charset="0"/>
              </a:rPr>
              <a:t>	Aleksandra Radjenovic</a:t>
            </a:r>
          </a:p>
          <a:p>
            <a:pPr>
              <a:lnSpc>
                <a:spcPct val="95000"/>
              </a:lnSpc>
              <a:spcBef>
                <a:spcPct val="5000"/>
              </a:spcBef>
            </a:pPr>
            <a:r>
              <a:rPr lang="en-GB" sz="1400">
                <a:solidFill>
                  <a:srgbClr val="FFFF00"/>
                </a:solidFill>
                <a:latin typeface="Arial" pitchFamily="34" charset="0"/>
              </a:rPr>
              <a:t>	Laura Rhodes</a:t>
            </a:r>
          </a:p>
          <a:p>
            <a:pPr>
              <a:lnSpc>
                <a:spcPct val="95000"/>
              </a:lnSpc>
              <a:spcBef>
                <a:spcPct val="5000"/>
              </a:spcBef>
            </a:pPr>
            <a:r>
              <a:rPr lang="en-US" sz="1400" b="1">
                <a:solidFill>
                  <a:schemeClr val="bg1"/>
                </a:solidFill>
                <a:latin typeface="Arial" pitchFamily="34" charset="0"/>
              </a:rPr>
              <a:t>Department of Radiology</a:t>
            </a:r>
          </a:p>
          <a:p>
            <a:pPr>
              <a:lnSpc>
                <a:spcPct val="95000"/>
              </a:lnSpc>
              <a:spcBef>
                <a:spcPct val="5000"/>
              </a:spcBef>
            </a:pPr>
            <a:r>
              <a:rPr lang="en-US" sz="1400" b="1">
                <a:solidFill>
                  <a:schemeClr val="bg1"/>
                </a:solidFill>
                <a:latin typeface="Arial" pitchFamily="34" charset="0"/>
              </a:rPr>
              <a:t>Chapel Allerton Hospital, Leeds</a:t>
            </a:r>
          </a:p>
          <a:p>
            <a:pPr>
              <a:lnSpc>
                <a:spcPct val="95000"/>
              </a:lnSpc>
              <a:spcBef>
                <a:spcPct val="5000"/>
              </a:spcBef>
            </a:pPr>
            <a:r>
              <a:rPr lang="en-US" sz="1400">
                <a:solidFill>
                  <a:schemeClr val="bg1"/>
                </a:solidFill>
                <a:latin typeface="Arial" pitchFamily="34" charset="0"/>
              </a:rPr>
              <a:t>	</a:t>
            </a:r>
            <a:r>
              <a:rPr lang="en-US" sz="1400">
                <a:solidFill>
                  <a:srgbClr val="FFFF00"/>
                </a:solidFill>
                <a:latin typeface="Arial" pitchFamily="34" charset="0"/>
              </a:rPr>
              <a:t>Philip O’Connor</a:t>
            </a:r>
          </a:p>
          <a:p>
            <a:pPr>
              <a:lnSpc>
                <a:spcPct val="95000"/>
              </a:lnSpc>
              <a:spcBef>
                <a:spcPct val="5000"/>
              </a:spcBef>
            </a:pPr>
            <a:r>
              <a:rPr lang="en-US" sz="1400">
                <a:solidFill>
                  <a:schemeClr val="bg1"/>
                </a:solidFill>
                <a:latin typeface="Arial" pitchFamily="34" charset="0"/>
              </a:rPr>
              <a:t>	</a:t>
            </a:r>
            <a:r>
              <a:rPr lang="en-US" sz="1400">
                <a:solidFill>
                  <a:srgbClr val="FFFF00"/>
                </a:solidFill>
                <a:latin typeface="Arial" pitchFamily="34" charset="0"/>
              </a:rPr>
              <a:t>Andrew Grainger</a:t>
            </a:r>
          </a:p>
          <a:p>
            <a:pPr>
              <a:lnSpc>
                <a:spcPct val="95000"/>
              </a:lnSpc>
            </a:pPr>
            <a:r>
              <a:rPr lang="en-GB" sz="1400" b="1">
                <a:solidFill>
                  <a:schemeClr val="bg1"/>
                </a:solidFill>
                <a:latin typeface="Arial" pitchFamily="34" charset="0"/>
              </a:rPr>
              <a:t>School of Biosciences</a:t>
            </a:r>
          </a:p>
          <a:p>
            <a:pPr>
              <a:lnSpc>
                <a:spcPct val="95000"/>
              </a:lnSpc>
            </a:pPr>
            <a:r>
              <a:rPr lang="en-GB" sz="1400" b="1">
                <a:solidFill>
                  <a:schemeClr val="bg1"/>
                </a:solidFill>
                <a:latin typeface="Arial" pitchFamily="34" charset="0"/>
              </a:rPr>
              <a:t>Cardiff University</a:t>
            </a:r>
          </a:p>
          <a:p>
            <a:pPr>
              <a:lnSpc>
                <a:spcPct val="95000"/>
              </a:lnSpc>
            </a:pPr>
            <a:r>
              <a:rPr lang="en-GB" sz="1400">
                <a:solidFill>
                  <a:srgbClr val="FFFF00"/>
                </a:solidFill>
                <a:latin typeface="Arial" pitchFamily="34" charset="0"/>
              </a:rPr>
              <a:t>	Michael Benjamin</a:t>
            </a:r>
          </a:p>
          <a:p>
            <a:pPr>
              <a:lnSpc>
                <a:spcPct val="95000"/>
              </a:lnSpc>
            </a:pPr>
            <a:r>
              <a:rPr lang="en-GB" sz="1400">
                <a:solidFill>
                  <a:srgbClr val="FFFF00"/>
                </a:solidFill>
                <a:latin typeface="Arial" pitchFamily="34" charset="0"/>
              </a:rPr>
              <a:t>	Hechmi Toumi</a:t>
            </a:r>
          </a:p>
        </p:txBody>
      </p:sp>
      <p:sp>
        <p:nvSpPr>
          <p:cNvPr id="943112" name="Text Box 8"/>
          <p:cNvSpPr txBox="1">
            <a:spLocks noChangeArrowheads="1"/>
          </p:cNvSpPr>
          <p:nvPr/>
        </p:nvSpPr>
        <p:spPr bwMode="auto">
          <a:xfrm>
            <a:off x="4932363" y="981075"/>
            <a:ext cx="3709987" cy="3140075"/>
          </a:xfrm>
          <a:prstGeom prst="rect">
            <a:avLst/>
          </a:prstGeom>
          <a:noFill/>
          <a:ln w="9525">
            <a:noFill/>
            <a:miter lim="800000"/>
            <a:headEnd/>
            <a:tailEnd/>
          </a:ln>
        </p:spPr>
        <p:txBody>
          <a:bodyPr>
            <a:spAutoFit/>
          </a:bodyPr>
          <a:lstStyle/>
          <a:p>
            <a:pPr>
              <a:spcBef>
                <a:spcPct val="10000"/>
              </a:spcBef>
            </a:pPr>
            <a:endParaRPr lang="en-GB" sz="1400">
              <a:solidFill>
                <a:srgbClr val="FFFF00"/>
              </a:solidFill>
              <a:latin typeface="Arial" pitchFamily="34" charset="0"/>
            </a:endParaRPr>
          </a:p>
          <a:p>
            <a:pPr>
              <a:lnSpc>
                <a:spcPct val="95000"/>
              </a:lnSpc>
              <a:spcBef>
                <a:spcPct val="5000"/>
              </a:spcBef>
            </a:pPr>
            <a:r>
              <a:rPr lang="en-GB" sz="1400" b="1">
                <a:solidFill>
                  <a:schemeClr val="bg1"/>
                </a:solidFill>
                <a:latin typeface="Arial" pitchFamily="34" charset="0"/>
              </a:rPr>
              <a:t>Academic Unit of Musculoskeletal Disease Leeds II</a:t>
            </a:r>
          </a:p>
          <a:p>
            <a:pPr>
              <a:lnSpc>
                <a:spcPct val="95000"/>
              </a:lnSpc>
              <a:spcBef>
                <a:spcPct val="5000"/>
              </a:spcBef>
            </a:pPr>
            <a:r>
              <a:rPr lang="en-GB" sz="1400">
                <a:solidFill>
                  <a:srgbClr val="FFFF00"/>
                </a:solidFill>
                <a:latin typeface="Arial" pitchFamily="34" charset="0"/>
              </a:rPr>
              <a:t>Richard Wakefield</a:t>
            </a:r>
          </a:p>
          <a:p>
            <a:pPr>
              <a:lnSpc>
                <a:spcPct val="95000"/>
              </a:lnSpc>
              <a:spcBef>
                <a:spcPct val="5000"/>
              </a:spcBef>
            </a:pPr>
            <a:r>
              <a:rPr lang="en-GB" sz="1400" b="1">
                <a:solidFill>
                  <a:srgbClr val="FFFF00"/>
                </a:solidFill>
                <a:latin typeface="Arial" pitchFamily="34" charset="0"/>
              </a:rPr>
              <a:t>Colin Pease</a:t>
            </a:r>
          </a:p>
          <a:p>
            <a:pPr>
              <a:lnSpc>
                <a:spcPct val="95000"/>
              </a:lnSpc>
              <a:spcBef>
                <a:spcPct val="5000"/>
              </a:spcBef>
            </a:pPr>
            <a:r>
              <a:rPr lang="en-GB" sz="1400" b="1">
                <a:solidFill>
                  <a:srgbClr val="FFFF00"/>
                </a:solidFill>
                <a:latin typeface="Arial" pitchFamily="34" charset="0"/>
              </a:rPr>
              <a:t>Paul Emery</a:t>
            </a:r>
            <a:endParaRPr lang="en-GB" sz="1400" b="1">
              <a:solidFill>
                <a:schemeClr val="bg1"/>
              </a:solidFill>
              <a:latin typeface="Arial" pitchFamily="34" charset="0"/>
            </a:endParaRPr>
          </a:p>
          <a:p>
            <a:pPr>
              <a:lnSpc>
                <a:spcPct val="95000"/>
              </a:lnSpc>
              <a:spcBef>
                <a:spcPct val="5000"/>
              </a:spcBef>
            </a:pPr>
            <a:endParaRPr lang="en-GB" sz="1400" b="1">
              <a:solidFill>
                <a:schemeClr val="bg1"/>
              </a:solidFill>
              <a:latin typeface="Arial" pitchFamily="34" charset="0"/>
            </a:endParaRPr>
          </a:p>
          <a:p>
            <a:pPr>
              <a:lnSpc>
                <a:spcPct val="95000"/>
              </a:lnSpc>
              <a:spcBef>
                <a:spcPct val="5000"/>
              </a:spcBef>
            </a:pPr>
            <a:r>
              <a:rPr lang="en-GB" sz="1400" b="1">
                <a:solidFill>
                  <a:schemeClr val="bg1"/>
                </a:solidFill>
                <a:latin typeface="Arial" pitchFamily="34" charset="0"/>
              </a:rPr>
              <a:t>University of Leeds  I</a:t>
            </a:r>
          </a:p>
          <a:p>
            <a:r>
              <a:rPr lang="en-GB" sz="1400" b="1">
                <a:solidFill>
                  <a:schemeClr val="bg1"/>
                </a:solidFill>
              </a:rPr>
              <a:t>MRI Unit</a:t>
            </a:r>
          </a:p>
          <a:p>
            <a:r>
              <a:rPr lang="en-GB" sz="1400" b="1">
                <a:solidFill>
                  <a:schemeClr val="bg1"/>
                </a:solidFill>
              </a:rPr>
              <a:t>Leeds General Infirmary</a:t>
            </a:r>
          </a:p>
          <a:p>
            <a:pPr lvl="1"/>
            <a:r>
              <a:rPr lang="en-GB" sz="1400">
                <a:solidFill>
                  <a:schemeClr val="bg1"/>
                </a:solidFill>
              </a:rPr>
              <a:t>	</a:t>
            </a:r>
            <a:r>
              <a:rPr lang="en-GB" sz="1400">
                <a:solidFill>
                  <a:srgbClr val="FFFF00"/>
                </a:solidFill>
              </a:rPr>
              <a:t>David Shelley</a:t>
            </a:r>
          </a:p>
          <a:p>
            <a:r>
              <a:rPr lang="en-GB" sz="1400">
                <a:solidFill>
                  <a:srgbClr val="FFFF00"/>
                </a:solidFill>
              </a:rPr>
              <a:t>	Caroline Richmond</a:t>
            </a:r>
          </a:p>
          <a:p>
            <a:pPr>
              <a:spcBef>
                <a:spcPct val="10000"/>
              </a:spcBef>
            </a:pPr>
            <a:endParaRPr lang="en-GB" sz="1400">
              <a:solidFill>
                <a:srgbClr val="FFFF00"/>
              </a:solidFill>
              <a:latin typeface="Arial" pitchFamily="34" charset="0"/>
            </a:endParaRPr>
          </a:p>
          <a:p>
            <a:pPr>
              <a:spcBef>
                <a:spcPct val="10000"/>
              </a:spcBef>
            </a:pPr>
            <a:endParaRPr lang="en-GB" sz="1400">
              <a:solidFill>
                <a:srgbClr val="FFFF00"/>
              </a:solidFill>
              <a:latin typeface="Arial" pitchFamily="34" charset="0"/>
            </a:endParaRPr>
          </a:p>
        </p:txBody>
      </p:sp>
      <p:sp>
        <p:nvSpPr>
          <p:cNvPr id="943113" name="Line 9"/>
          <p:cNvSpPr>
            <a:spLocks noChangeShapeType="1"/>
          </p:cNvSpPr>
          <p:nvPr/>
        </p:nvSpPr>
        <p:spPr bwMode="auto">
          <a:xfrm flipV="1">
            <a:off x="395288" y="6669088"/>
            <a:ext cx="8280400" cy="0"/>
          </a:xfrm>
          <a:prstGeom prst="line">
            <a:avLst/>
          </a:prstGeom>
          <a:noFill/>
          <a:ln w="9525">
            <a:solidFill>
              <a:srgbClr val="FFFF00"/>
            </a:solidFill>
            <a:round/>
            <a:headEnd/>
            <a:tailEnd/>
          </a:ln>
        </p:spPr>
        <p:txBody>
          <a:bodyPr/>
          <a:lstStyle/>
          <a:p>
            <a:endParaRPr lang="en-CA"/>
          </a:p>
        </p:txBody>
      </p:sp>
    </p:spTree>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943108"/>
                                        </p:tgtEl>
                                        <p:attrNameLst>
                                          <p:attrName>style.visibility</p:attrName>
                                        </p:attrNameLst>
                                      </p:cBhvr>
                                      <p:to>
                                        <p:strVal val="visible"/>
                                      </p:to>
                                    </p:set>
                                    <p:animEffect transition="in" filter="dissolve">
                                      <p:cBhvr>
                                        <p:cTn id="7" dur="500"/>
                                        <p:tgtEl>
                                          <p:spTgt spid="943108"/>
                                        </p:tgtEl>
                                      </p:cBhvr>
                                    </p:animEffect>
                                  </p:childTnLst>
                                </p:cTn>
                              </p:par>
                              <p:par>
                                <p:cTn id="8" presetID="9" presetClass="entr" presetSubtype="0" fill="hold" nodeType="withEffect">
                                  <p:stCondLst>
                                    <p:cond delay="0"/>
                                  </p:stCondLst>
                                  <p:childTnLst>
                                    <p:set>
                                      <p:cBhvr>
                                        <p:cTn id="9" dur="1" fill="hold">
                                          <p:stCondLst>
                                            <p:cond delay="0"/>
                                          </p:stCondLst>
                                        </p:cTn>
                                        <p:tgtEl>
                                          <p:spTgt spid="943107"/>
                                        </p:tgtEl>
                                        <p:attrNameLst>
                                          <p:attrName>style.visibility</p:attrName>
                                        </p:attrNameLst>
                                      </p:cBhvr>
                                      <p:to>
                                        <p:strVal val="visible"/>
                                      </p:to>
                                    </p:set>
                                    <p:animEffect transition="in" filter="dissolve">
                                      <p:cBhvr>
                                        <p:cTn id="10" dur="500"/>
                                        <p:tgtEl>
                                          <p:spTgt spid="943107"/>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943111"/>
                                        </p:tgtEl>
                                        <p:attrNameLst>
                                          <p:attrName>style.visibility</p:attrName>
                                        </p:attrNameLst>
                                      </p:cBhvr>
                                      <p:to>
                                        <p:strVal val="visible"/>
                                      </p:to>
                                    </p:set>
                                    <p:animEffect transition="in" filter="wipe(up)">
                                      <p:cBhvr>
                                        <p:cTn id="13" dur="500"/>
                                        <p:tgtEl>
                                          <p:spTgt spid="943111"/>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943112"/>
                                        </p:tgtEl>
                                        <p:attrNameLst>
                                          <p:attrName>style.visibility</p:attrName>
                                        </p:attrNameLst>
                                      </p:cBhvr>
                                      <p:to>
                                        <p:strVal val="visible"/>
                                      </p:to>
                                    </p:set>
                                    <p:animEffect transition="in" filter="wipe(up)">
                                      <p:cBhvr>
                                        <p:cTn id="16" dur="500"/>
                                        <p:tgtEl>
                                          <p:spTgt spid="943112"/>
                                        </p:tgtEl>
                                      </p:cBhvr>
                                    </p:animEffect>
                                  </p:childTnLst>
                                </p:cTn>
                              </p:par>
                            </p:childTnLst>
                          </p:cTn>
                        </p:par>
                        <p:par>
                          <p:cTn id="17" fill="hold">
                            <p:stCondLst>
                              <p:cond delay="500"/>
                            </p:stCondLst>
                            <p:childTnLst>
                              <p:par>
                                <p:cTn id="18" presetID="22" presetClass="entr" presetSubtype="2" fill="hold" grpId="0" nodeType="afterEffect">
                                  <p:stCondLst>
                                    <p:cond delay="0"/>
                                  </p:stCondLst>
                                  <p:childTnLst>
                                    <p:set>
                                      <p:cBhvr>
                                        <p:cTn id="19" dur="1" fill="hold">
                                          <p:stCondLst>
                                            <p:cond delay="0"/>
                                          </p:stCondLst>
                                        </p:cTn>
                                        <p:tgtEl>
                                          <p:spTgt spid="943113"/>
                                        </p:tgtEl>
                                        <p:attrNameLst>
                                          <p:attrName>style.visibility</p:attrName>
                                        </p:attrNameLst>
                                      </p:cBhvr>
                                      <p:to>
                                        <p:strVal val="visible"/>
                                      </p:to>
                                    </p:set>
                                    <p:animEffect transition="in" filter="wipe(right)">
                                      <p:cBhvr>
                                        <p:cTn id="20" dur="500"/>
                                        <p:tgtEl>
                                          <p:spTgt spid="943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3111" grpId="0"/>
      <p:bldP spid="943112" grpId="0"/>
      <p:bldP spid="943113"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545" name="Rectangle 4"/>
          <p:cNvSpPr>
            <a:spLocks noGrp="1" noChangeArrowheads="1"/>
          </p:cNvSpPr>
          <p:nvPr>
            <p:ph type="ctrTitle"/>
          </p:nvPr>
        </p:nvSpPr>
        <p:spPr/>
        <p:txBody>
          <a:bodyPr/>
          <a:lstStyle/>
          <a:p>
            <a:pPr eaLnBrk="1" hangingPunct="1"/>
            <a:r>
              <a:rPr lang="en-GB" smtClean="0"/>
              <a:t>Thank You</a:t>
            </a:r>
          </a:p>
        </p:txBody>
      </p:sp>
    </p:spTree>
  </p:cSld>
  <p:clrMapOvr>
    <a:masterClrMapping/>
  </p:clrMapOvr>
  <p:transition>
    <p:pull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ChangeArrowheads="1"/>
          </p:cNvSpPr>
          <p:nvPr>
            <p:ph type="title"/>
          </p:nvPr>
        </p:nvSpPr>
        <p:spPr/>
        <p:txBody>
          <a:bodyPr/>
          <a:lstStyle/>
          <a:p>
            <a:pPr eaLnBrk="1" hangingPunct="1"/>
            <a:r>
              <a:rPr lang="en-GB" smtClean="0"/>
              <a:t>Plan of Talk</a:t>
            </a:r>
          </a:p>
        </p:txBody>
      </p:sp>
      <p:sp>
        <p:nvSpPr>
          <p:cNvPr id="60418" name="Rectangle 3"/>
          <p:cNvSpPr>
            <a:spLocks noGrp="1" noChangeArrowheads="1"/>
          </p:cNvSpPr>
          <p:nvPr>
            <p:ph type="body" idx="1"/>
          </p:nvPr>
        </p:nvSpPr>
        <p:spPr>
          <a:xfrm>
            <a:off x="685800" y="1981200"/>
            <a:ext cx="8458200" cy="4114800"/>
          </a:xfrm>
        </p:spPr>
        <p:txBody>
          <a:bodyPr/>
          <a:lstStyle/>
          <a:p>
            <a:pPr eaLnBrk="1" hangingPunct="1"/>
            <a:r>
              <a:rPr lang="en-US" smtClean="0"/>
              <a:t>The Anatomical Basis for PsA in General</a:t>
            </a:r>
          </a:p>
          <a:p>
            <a:pPr eaLnBrk="1" hangingPunct="1"/>
            <a:endParaRPr lang="en-US" smtClean="0"/>
          </a:p>
          <a:p>
            <a:pPr eaLnBrk="1" hangingPunct="1"/>
            <a:r>
              <a:rPr lang="en-US" smtClean="0">
                <a:solidFill>
                  <a:schemeClr val="bg2"/>
                </a:solidFill>
              </a:rPr>
              <a:t>The Micro anatomical basis for Nail Disease</a:t>
            </a:r>
          </a:p>
          <a:p>
            <a:pPr eaLnBrk="1" hangingPunct="1">
              <a:buFont typeface="Wingdings 2" pitchFamily="18" charset="2"/>
              <a:buNone/>
            </a:pPr>
            <a:endParaRPr lang="en-US" smtClean="0">
              <a:solidFill>
                <a:schemeClr val="bg2"/>
              </a:solidFill>
            </a:endParaRPr>
          </a:p>
          <a:p>
            <a:pPr eaLnBrk="1" hangingPunct="1"/>
            <a:r>
              <a:rPr lang="en-US" smtClean="0">
                <a:solidFill>
                  <a:schemeClr val="bg2"/>
                </a:solidFill>
              </a:rPr>
              <a:t>Relevance to Dermatology</a:t>
            </a:r>
          </a:p>
        </p:txBody>
      </p:sp>
    </p:spTree>
  </p:cSld>
  <p:clrMapOvr>
    <a:masterClrMapping/>
  </p:clrMapOvr>
  <p:transition>
    <p:pull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ChangeArrowheads="1"/>
          </p:cNvSpPr>
          <p:nvPr/>
        </p:nvSpPr>
        <p:spPr bwMode="auto">
          <a:xfrm>
            <a:off x="2125663" y="1622425"/>
            <a:ext cx="4319587" cy="4537075"/>
          </a:xfrm>
          <a:prstGeom prst="rect">
            <a:avLst/>
          </a:prstGeom>
          <a:solidFill>
            <a:schemeClr val="bg1"/>
          </a:solidFill>
          <a:ln w="9525">
            <a:noFill/>
            <a:miter lim="800000"/>
            <a:headEnd/>
            <a:tailEnd/>
          </a:ln>
        </p:spPr>
        <p:txBody>
          <a:bodyPr wrap="none" anchor="ctr"/>
          <a:lstStyle/>
          <a:p>
            <a:endParaRPr lang="en-US"/>
          </a:p>
        </p:txBody>
      </p:sp>
      <p:pic>
        <p:nvPicPr>
          <p:cNvPr id="61442" name="Picture 3" descr="knee psoriasis editorial fig 1aa"/>
          <p:cNvPicPr>
            <a:picLocks noChangeAspect="1" noChangeArrowheads="1"/>
          </p:cNvPicPr>
          <p:nvPr/>
        </p:nvPicPr>
        <p:blipFill>
          <a:blip r:embed="rId4" cstate="print"/>
          <a:srcRect/>
          <a:stretch>
            <a:fillRect/>
          </a:stretch>
        </p:blipFill>
        <p:spPr bwMode="auto">
          <a:xfrm>
            <a:off x="2987675" y="1628775"/>
            <a:ext cx="3448050" cy="4471988"/>
          </a:xfrm>
          <a:prstGeom prst="rect">
            <a:avLst/>
          </a:prstGeom>
          <a:noFill/>
          <a:ln w="9525">
            <a:noFill/>
            <a:miter lim="800000"/>
            <a:headEnd/>
            <a:tailEnd/>
          </a:ln>
        </p:spPr>
      </p:pic>
      <p:grpSp>
        <p:nvGrpSpPr>
          <p:cNvPr id="851972" name="Group 4"/>
          <p:cNvGrpSpPr>
            <a:grpSpLocks/>
          </p:cNvGrpSpPr>
          <p:nvPr/>
        </p:nvGrpSpPr>
        <p:grpSpPr bwMode="auto">
          <a:xfrm>
            <a:off x="2627313" y="4752975"/>
            <a:ext cx="1082675" cy="788988"/>
            <a:chOff x="1655" y="2994"/>
            <a:chExt cx="682" cy="497"/>
          </a:xfrm>
        </p:grpSpPr>
        <p:sp>
          <p:nvSpPr>
            <p:cNvPr id="61454" name="Text Box 5"/>
            <p:cNvSpPr txBox="1">
              <a:spLocks noChangeArrowheads="1"/>
            </p:cNvSpPr>
            <p:nvPr/>
          </p:nvSpPr>
          <p:spPr bwMode="auto">
            <a:xfrm>
              <a:off x="1655" y="3203"/>
              <a:ext cx="682" cy="288"/>
            </a:xfrm>
            <a:prstGeom prst="rect">
              <a:avLst/>
            </a:prstGeom>
            <a:noFill/>
            <a:ln w="9525">
              <a:noFill/>
              <a:miter lim="800000"/>
              <a:headEnd/>
              <a:tailEnd/>
            </a:ln>
          </p:spPr>
          <p:txBody>
            <a:bodyPr wrap="none">
              <a:spAutoFit/>
            </a:bodyPr>
            <a:lstStyle/>
            <a:p>
              <a:pPr eaLnBrk="0" hangingPunct="0"/>
              <a:r>
                <a:rPr lang="en-US">
                  <a:solidFill>
                    <a:srgbClr val="00CC00"/>
                  </a:solidFill>
                  <a:latin typeface="Arial" pitchFamily="34" charset="0"/>
                  <a:ea typeface="ＭＳ Ｐゴシック" pitchFamily="34" charset="-128"/>
                </a:rPr>
                <a:t>T-cells</a:t>
              </a:r>
            </a:p>
          </p:txBody>
        </p:sp>
        <p:sp>
          <p:nvSpPr>
            <p:cNvPr id="61455" name="Line 6"/>
            <p:cNvSpPr>
              <a:spLocks noChangeShapeType="1"/>
            </p:cNvSpPr>
            <p:nvPr/>
          </p:nvSpPr>
          <p:spPr bwMode="auto">
            <a:xfrm flipV="1">
              <a:off x="1978" y="3090"/>
              <a:ext cx="0" cy="192"/>
            </a:xfrm>
            <a:prstGeom prst="line">
              <a:avLst/>
            </a:prstGeom>
            <a:noFill/>
            <a:ln w="9525">
              <a:solidFill>
                <a:srgbClr val="00CC00"/>
              </a:solidFill>
              <a:round/>
              <a:headEnd/>
              <a:tailEnd/>
            </a:ln>
          </p:spPr>
          <p:txBody>
            <a:bodyPr wrap="none" anchor="ctr"/>
            <a:lstStyle/>
            <a:p>
              <a:endParaRPr lang="en-CA"/>
            </a:p>
          </p:txBody>
        </p:sp>
        <p:sp>
          <p:nvSpPr>
            <p:cNvPr id="61456" name="Line 7"/>
            <p:cNvSpPr>
              <a:spLocks noChangeShapeType="1"/>
            </p:cNvSpPr>
            <p:nvPr/>
          </p:nvSpPr>
          <p:spPr bwMode="auto">
            <a:xfrm flipV="1">
              <a:off x="1978" y="2994"/>
              <a:ext cx="96" cy="288"/>
            </a:xfrm>
            <a:prstGeom prst="line">
              <a:avLst/>
            </a:prstGeom>
            <a:noFill/>
            <a:ln w="9525">
              <a:solidFill>
                <a:srgbClr val="00CC00"/>
              </a:solidFill>
              <a:round/>
              <a:headEnd/>
              <a:tailEnd/>
            </a:ln>
          </p:spPr>
          <p:txBody>
            <a:bodyPr wrap="none" anchor="ctr"/>
            <a:lstStyle/>
            <a:p>
              <a:endParaRPr lang="en-CA"/>
            </a:p>
          </p:txBody>
        </p:sp>
      </p:grpSp>
      <p:sp>
        <p:nvSpPr>
          <p:cNvPr id="61444" name="Rectangle 8"/>
          <p:cNvSpPr>
            <a:spLocks noGrp="1" noChangeArrowheads="1"/>
          </p:cNvSpPr>
          <p:nvPr>
            <p:ph type="title"/>
          </p:nvPr>
        </p:nvSpPr>
        <p:spPr>
          <a:xfrm>
            <a:off x="684213" y="260350"/>
            <a:ext cx="7772400" cy="1143000"/>
          </a:xfrm>
        </p:spPr>
        <p:txBody>
          <a:bodyPr/>
          <a:lstStyle/>
          <a:p>
            <a:pPr eaLnBrk="1" hangingPunct="1"/>
            <a:r>
              <a:rPr lang="en-GB" sz="4000" dirty="0" smtClean="0">
                <a:solidFill>
                  <a:srgbClr val="00FF00"/>
                </a:solidFill>
              </a:rPr>
              <a:t>Traditional</a:t>
            </a:r>
            <a:r>
              <a:rPr lang="en-GB" sz="4000" dirty="0" smtClean="0"/>
              <a:t> model of pathogenesis of PsA &amp; psoriasis</a:t>
            </a:r>
            <a:endParaRPr lang="en-US" sz="4000" dirty="0" smtClean="0"/>
          </a:p>
        </p:txBody>
      </p:sp>
      <p:sp>
        <p:nvSpPr>
          <p:cNvPr id="61445" name="Text Box 9"/>
          <p:cNvSpPr txBox="1">
            <a:spLocks noChangeArrowheads="1"/>
          </p:cNvSpPr>
          <p:nvPr/>
        </p:nvSpPr>
        <p:spPr bwMode="auto">
          <a:xfrm>
            <a:off x="4140200" y="6553200"/>
            <a:ext cx="5003800" cy="304800"/>
          </a:xfrm>
          <a:prstGeom prst="rect">
            <a:avLst/>
          </a:prstGeom>
          <a:noFill/>
          <a:ln w="9525">
            <a:noFill/>
            <a:miter lim="800000"/>
            <a:headEnd/>
            <a:tailEnd/>
          </a:ln>
        </p:spPr>
        <p:txBody>
          <a:bodyPr>
            <a:spAutoFit/>
          </a:bodyPr>
          <a:lstStyle/>
          <a:p>
            <a:pPr>
              <a:spcBef>
                <a:spcPct val="50000"/>
              </a:spcBef>
            </a:pPr>
            <a:r>
              <a:rPr lang="en-GB" sz="1400">
                <a:solidFill>
                  <a:schemeClr val="bg1"/>
                </a:solidFill>
                <a:latin typeface="Arial" pitchFamily="34" charset="0"/>
              </a:rPr>
              <a:t>McGonagle, Tan, Benjamin. Ann Rheum Dis. 2008;67(1):1-4</a:t>
            </a:r>
            <a:endParaRPr lang="en-US" sz="1400">
              <a:solidFill>
                <a:schemeClr val="bg1"/>
              </a:solidFill>
              <a:latin typeface="Arial" pitchFamily="34" charset="0"/>
            </a:endParaRPr>
          </a:p>
        </p:txBody>
      </p:sp>
      <p:sp>
        <p:nvSpPr>
          <p:cNvPr id="851978" name="Text Box 10"/>
          <p:cNvSpPr txBox="1">
            <a:spLocks noChangeArrowheads="1"/>
          </p:cNvSpPr>
          <p:nvPr/>
        </p:nvSpPr>
        <p:spPr bwMode="auto">
          <a:xfrm>
            <a:off x="6588125" y="1628775"/>
            <a:ext cx="2376488" cy="366713"/>
          </a:xfrm>
          <a:prstGeom prst="rect">
            <a:avLst/>
          </a:prstGeom>
          <a:noFill/>
          <a:ln w="9525">
            <a:noFill/>
            <a:miter lim="800000"/>
            <a:headEnd/>
            <a:tailEnd/>
          </a:ln>
        </p:spPr>
        <p:txBody>
          <a:bodyPr>
            <a:spAutoFit/>
          </a:bodyPr>
          <a:lstStyle/>
          <a:p>
            <a:pPr algn="ctr">
              <a:spcBef>
                <a:spcPct val="50000"/>
              </a:spcBef>
            </a:pPr>
            <a:r>
              <a:rPr lang="en-GB" sz="1800">
                <a:solidFill>
                  <a:schemeClr val="bg1"/>
                </a:solidFill>
                <a:latin typeface="Arial" pitchFamily="34" charset="0"/>
              </a:rPr>
              <a:t>T cells</a:t>
            </a:r>
            <a:endParaRPr lang="en-US" sz="1800">
              <a:solidFill>
                <a:schemeClr val="bg1"/>
              </a:solidFill>
              <a:latin typeface="Arial" pitchFamily="34" charset="0"/>
            </a:endParaRPr>
          </a:p>
        </p:txBody>
      </p:sp>
      <p:grpSp>
        <p:nvGrpSpPr>
          <p:cNvPr id="851979" name="Group 11"/>
          <p:cNvGrpSpPr>
            <a:grpSpLocks/>
          </p:cNvGrpSpPr>
          <p:nvPr/>
        </p:nvGrpSpPr>
        <p:grpSpPr bwMode="auto">
          <a:xfrm>
            <a:off x="6877050" y="4437063"/>
            <a:ext cx="1871663" cy="1230312"/>
            <a:chOff x="4332" y="2795"/>
            <a:chExt cx="1179" cy="775"/>
          </a:xfrm>
        </p:grpSpPr>
        <p:sp>
          <p:nvSpPr>
            <p:cNvPr id="61452" name="Line 12"/>
            <p:cNvSpPr>
              <a:spLocks noChangeShapeType="1"/>
            </p:cNvSpPr>
            <p:nvPr/>
          </p:nvSpPr>
          <p:spPr bwMode="auto">
            <a:xfrm>
              <a:off x="4921" y="2795"/>
              <a:ext cx="0" cy="498"/>
            </a:xfrm>
            <a:prstGeom prst="line">
              <a:avLst/>
            </a:prstGeom>
            <a:noFill/>
            <a:ln w="38100">
              <a:solidFill>
                <a:srgbClr val="00FF00"/>
              </a:solidFill>
              <a:round/>
              <a:headEnd/>
              <a:tailEnd type="stealth" w="med" len="lg"/>
            </a:ln>
          </p:spPr>
          <p:txBody>
            <a:bodyPr/>
            <a:lstStyle/>
            <a:p>
              <a:endParaRPr lang="en-CA"/>
            </a:p>
          </p:txBody>
        </p:sp>
        <p:sp>
          <p:nvSpPr>
            <p:cNvPr id="61453" name="Text Box 13"/>
            <p:cNvSpPr txBox="1">
              <a:spLocks noChangeArrowheads="1"/>
            </p:cNvSpPr>
            <p:nvPr/>
          </p:nvSpPr>
          <p:spPr bwMode="auto">
            <a:xfrm>
              <a:off x="4332" y="3339"/>
              <a:ext cx="1179" cy="231"/>
            </a:xfrm>
            <a:prstGeom prst="rect">
              <a:avLst/>
            </a:prstGeom>
            <a:noFill/>
            <a:ln w="9525">
              <a:noFill/>
              <a:miter lim="800000"/>
              <a:headEnd/>
              <a:tailEnd/>
            </a:ln>
          </p:spPr>
          <p:txBody>
            <a:bodyPr>
              <a:spAutoFit/>
            </a:bodyPr>
            <a:lstStyle/>
            <a:p>
              <a:pPr algn="ctr">
                <a:spcBef>
                  <a:spcPct val="50000"/>
                </a:spcBef>
              </a:pPr>
              <a:r>
                <a:rPr lang="en-GB" sz="1800" b="1">
                  <a:solidFill>
                    <a:srgbClr val="FF3300"/>
                  </a:solidFill>
                  <a:latin typeface="Arial" pitchFamily="34" charset="0"/>
                </a:rPr>
                <a:t>Inflammation</a:t>
              </a:r>
              <a:endParaRPr lang="en-US" sz="1800" b="1">
                <a:solidFill>
                  <a:srgbClr val="FF3300"/>
                </a:solidFill>
                <a:latin typeface="Arial" pitchFamily="34" charset="0"/>
              </a:endParaRPr>
            </a:p>
          </p:txBody>
        </p:sp>
      </p:grpSp>
      <p:grpSp>
        <p:nvGrpSpPr>
          <p:cNvPr id="851982" name="Group 14"/>
          <p:cNvGrpSpPr>
            <a:grpSpLocks/>
          </p:cNvGrpSpPr>
          <p:nvPr/>
        </p:nvGrpSpPr>
        <p:grpSpPr bwMode="auto">
          <a:xfrm>
            <a:off x="6877050" y="2133600"/>
            <a:ext cx="1871663" cy="2081213"/>
            <a:chOff x="4332" y="1344"/>
            <a:chExt cx="1179" cy="1311"/>
          </a:xfrm>
        </p:grpSpPr>
        <p:sp>
          <p:nvSpPr>
            <p:cNvPr id="61449" name="Line 15"/>
            <p:cNvSpPr>
              <a:spLocks noChangeShapeType="1"/>
            </p:cNvSpPr>
            <p:nvPr/>
          </p:nvSpPr>
          <p:spPr bwMode="auto">
            <a:xfrm>
              <a:off x="4921" y="1344"/>
              <a:ext cx="0" cy="816"/>
            </a:xfrm>
            <a:prstGeom prst="line">
              <a:avLst/>
            </a:prstGeom>
            <a:noFill/>
            <a:ln w="38100">
              <a:solidFill>
                <a:srgbClr val="00FF00"/>
              </a:solidFill>
              <a:round/>
              <a:headEnd/>
              <a:tailEnd type="stealth" w="med" len="lg"/>
            </a:ln>
          </p:spPr>
          <p:txBody>
            <a:bodyPr/>
            <a:lstStyle/>
            <a:p>
              <a:endParaRPr lang="en-CA"/>
            </a:p>
          </p:txBody>
        </p:sp>
        <p:sp>
          <p:nvSpPr>
            <p:cNvPr id="61450" name="Text Box 16"/>
            <p:cNvSpPr txBox="1">
              <a:spLocks noChangeArrowheads="1"/>
            </p:cNvSpPr>
            <p:nvPr/>
          </p:nvSpPr>
          <p:spPr bwMode="auto">
            <a:xfrm>
              <a:off x="4332" y="2251"/>
              <a:ext cx="1179" cy="404"/>
            </a:xfrm>
            <a:prstGeom prst="rect">
              <a:avLst/>
            </a:prstGeom>
            <a:noFill/>
            <a:ln w="9525">
              <a:noFill/>
              <a:miter lim="800000"/>
              <a:headEnd/>
              <a:tailEnd/>
            </a:ln>
          </p:spPr>
          <p:txBody>
            <a:bodyPr>
              <a:spAutoFit/>
            </a:bodyPr>
            <a:lstStyle/>
            <a:p>
              <a:pPr algn="ctr">
                <a:spcBef>
                  <a:spcPct val="50000"/>
                </a:spcBef>
              </a:pPr>
              <a:r>
                <a:rPr lang="en-GB" sz="1800">
                  <a:solidFill>
                    <a:schemeClr val="bg1"/>
                  </a:solidFill>
                  <a:latin typeface="Arial" pitchFamily="34" charset="0"/>
                </a:rPr>
                <a:t>Skin/Synovial antigen</a:t>
              </a:r>
              <a:endParaRPr lang="en-US" sz="1800">
                <a:solidFill>
                  <a:schemeClr val="bg1"/>
                </a:solidFill>
                <a:latin typeface="Arial" pitchFamily="34" charset="0"/>
              </a:endParaRPr>
            </a:p>
          </p:txBody>
        </p:sp>
        <p:sp>
          <p:nvSpPr>
            <p:cNvPr id="61451" name="Text Box 17"/>
            <p:cNvSpPr txBox="1">
              <a:spLocks noChangeArrowheads="1"/>
            </p:cNvSpPr>
            <p:nvPr/>
          </p:nvSpPr>
          <p:spPr bwMode="auto">
            <a:xfrm>
              <a:off x="4332" y="1570"/>
              <a:ext cx="1179" cy="231"/>
            </a:xfrm>
            <a:prstGeom prst="rect">
              <a:avLst/>
            </a:prstGeom>
            <a:gradFill rotWithShape="1">
              <a:gsLst>
                <a:gs pos="0">
                  <a:srgbClr val="FFFF00"/>
                </a:gs>
                <a:gs pos="100000">
                  <a:srgbClr val="000000"/>
                </a:gs>
              </a:gsLst>
              <a:path path="shape">
                <a:fillToRect l="50000" t="50000" r="50000" b="50000"/>
              </a:path>
            </a:gradFill>
            <a:ln w="9525">
              <a:noFill/>
              <a:miter lim="800000"/>
              <a:headEnd/>
              <a:tailEnd/>
            </a:ln>
          </p:spPr>
          <p:txBody>
            <a:bodyPr>
              <a:spAutoFit/>
            </a:bodyPr>
            <a:lstStyle/>
            <a:p>
              <a:pPr algn="ctr">
                <a:spcBef>
                  <a:spcPct val="50000"/>
                </a:spcBef>
              </a:pPr>
              <a:r>
                <a:rPr lang="en-GB" sz="1800" b="1">
                  <a:latin typeface="Arial" pitchFamily="34" charset="0"/>
                </a:rPr>
                <a:t>Autoimmunity</a:t>
              </a:r>
              <a:endParaRPr lang="en-US" sz="1800" b="1">
                <a:latin typeface="Arial" pitchFamily="34" charset="0"/>
              </a:endParaRPr>
            </a:p>
          </p:txBody>
        </p:sp>
      </p:grpSp>
    </p:spTree>
    <p:custDataLst>
      <p:tags r:id="rId1"/>
    </p:custDataLst>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51972"/>
                                        </p:tgtEl>
                                        <p:attrNameLst>
                                          <p:attrName>style.visibility</p:attrName>
                                        </p:attrNameLst>
                                      </p:cBhvr>
                                      <p:to>
                                        <p:strVal val="visible"/>
                                      </p:to>
                                    </p:set>
                                    <p:animEffect transition="in" filter="wipe(down)">
                                      <p:cBhvr>
                                        <p:cTn id="7" dur="500"/>
                                        <p:tgtEl>
                                          <p:spTgt spid="85197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51978"/>
                                        </p:tgtEl>
                                        <p:attrNameLst>
                                          <p:attrName>style.visibility</p:attrName>
                                        </p:attrNameLst>
                                      </p:cBhvr>
                                      <p:to>
                                        <p:strVal val="visible"/>
                                      </p:to>
                                    </p:set>
                                    <p:animEffect transition="in" filter="wipe(left)">
                                      <p:cBhvr>
                                        <p:cTn id="10" dur="500"/>
                                        <p:tgtEl>
                                          <p:spTgt spid="851978"/>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851982"/>
                                        </p:tgtEl>
                                        <p:attrNameLst>
                                          <p:attrName>style.visibility</p:attrName>
                                        </p:attrNameLst>
                                      </p:cBhvr>
                                      <p:to>
                                        <p:strVal val="visible"/>
                                      </p:to>
                                    </p:set>
                                    <p:animEffect transition="in" filter="wipe(up)">
                                      <p:cBhvr>
                                        <p:cTn id="14" dur="500"/>
                                        <p:tgtEl>
                                          <p:spTgt spid="851982"/>
                                        </p:tgtEl>
                                      </p:cBhvr>
                                    </p:animEffect>
                                  </p:childTnLst>
                                </p:cTn>
                              </p:par>
                            </p:childTnLst>
                          </p:cTn>
                        </p:par>
                        <p:par>
                          <p:cTn id="15" fill="hold">
                            <p:stCondLst>
                              <p:cond delay="1000"/>
                            </p:stCondLst>
                            <p:childTnLst>
                              <p:par>
                                <p:cTn id="16" presetID="22" presetClass="entr" presetSubtype="1" fill="hold" nodeType="afterEffect">
                                  <p:stCondLst>
                                    <p:cond delay="0"/>
                                  </p:stCondLst>
                                  <p:childTnLst>
                                    <p:set>
                                      <p:cBhvr>
                                        <p:cTn id="17" dur="1" fill="hold">
                                          <p:stCondLst>
                                            <p:cond delay="0"/>
                                          </p:stCondLst>
                                        </p:cTn>
                                        <p:tgtEl>
                                          <p:spTgt spid="851979"/>
                                        </p:tgtEl>
                                        <p:attrNameLst>
                                          <p:attrName>style.visibility</p:attrName>
                                        </p:attrNameLst>
                                      </p:cBhvr>
                                      <p:to>
                                        <p:strVal val="visible"/>
                                      </p:to>
                                    </p:set>
                                    <p:animEffect transition="in" filter="wipe(up)">
                                      <p:cBhvr>
                                        <p:cTn id="18" dur="500"/>
                                        <p:tgtEl>
                                          <p:spTgt spid="8519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197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ChangeArrowheads="1"/>
          </p:cNvSpPr>
          <p:nvPr>
            <p:ph type="ctrTitle"/>
          </p:nvPr>
        </p:nvSpPr>
        <p:spPr/>
        <p:txBody>
          <a:bodyPr/>
          <a:lstStyle/>
          <a:p>
            <a:pPr eaLnBrk="1" hangingPunct="1"/>
            <a:r>
              <a:rPr lang="en-US" sz="4000" smtClean="0"/>
              <a:t>But many of the manifestations of PsA hard to explain in terms of synovial inflammation</a:t>
            </a:r>
            <a:endParaRPr lang="en-GB" sz="4000" smtClean="0"/>
          </a:p>
        </p:txBody>
      </p:sp>
      <p:sp>
        <p:nvSpPr>
          <p:cNvPr id="63490" name="Rectangle 3"/>
          <p:cNvSpPr>
            <a:spLocks noGrp="1" noChangeArrowheads="1"/>
          </p:cNvSpPr>
          <p:nvPr>
            <p:ph type="subTitle" idx="1"/>
          </p:nvPr>
        </p:nvSpPr>
        <p:spPr/>
        <p:txBody>
          <a:bodyPr/>
          <a:lstStyle/>
          <a:p>
            <a:pPr eaLnBrk="1" hangingPunct="1"/>
            <a:r>
              <a:rPr lang="en-US" smtClean="0"/>
              <a:t>Historical lessons from Radiography</a:t>
            </a:r>
            <a:endParaRPr lang="en-GB" smtClean="0"/>
          </a:p>
        </p:txBody>
      </p:sp>
    </p:spTree>
  </p:cSld>
  <p:clrMapOvr>
    <a:masterClrMapping/>
  </p:clrMapOvr>
  <p:transition>
    <p:pull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ChangeArrowheads="1"/>
          </p:cNvSpPr>
          <p:nvPr>
            <p:ph type="title"/>
          </p:nvPr>
        </p:nvSpPr>
        <p:spPr>
          <a:xfrm>
            <a:off x="684213" y="188913"/>
            <a:ext cx="7772400" cy="1143000"/>
          </a:xfrm>
        </p:spPr>
        <p:txBody>
          <a:bodyPr/>
          <a:lstStyle/>
          <a:p>
            <a:pPr eaLnBrk="1" hangingPunct="1"/>
            <a:r>
              <a:rPr lang="en-GB" smtClean="0"/>
              <a:t>Osteolysis of toes</a:t>
            </a:r>
            <a:endParaRPr lang="en-US" smtClean="0"/>
          </a:p>
        </p:txBody>
      </p:sp>
      <p:pic>
        <p:nvPicPr>
          <p:cNvPr id="64514" name="Picture 3" descr="Ian Craig PsA feet mutilans"/>
          <p:cNvPicPr>
            <a:picLocks noChangeAspect="1" noChangeArrowheads="1"/>
          </p:cNvPicPr>
          <p:nvPr/>
        </p:nvPicPr>
        <p:blipFill>
          <a:blip r:embed="rId3" cstate="print">
            <a:lum bright="18000" contrast="12000"/>
          </a:blip>
          <a:srcRect l="24153" t="9636" r="18994" b="13585"/>
          <a:stretch>
            <a:fillRect/>
          </a:stretch>
        </p:blipFill>
        <p:spPr bwMode="auto">
          <a:xfrm>
            <a:off x="1763713" y="1241425"/>
            <a:ext cx="5545137" cy="5616575"/>
          </a:xfrm>
          <a:prstGeom prst="rect">
            <a:avLst/>
          </a:prstGeom>
          <a:noFill/>
          <a:ln w="9525">
            <a:noFill/>
            <a:miter lim="800000"/>
            <a:headEnd/>
            <a:tailEnd/>
          </a:ln>
        </p:spPr>
      </p:pic>
      <p:sp>
        <p:nvSpPr>
          <p:cNvPr id="64515" name="Line 4"/>
          <p:cNvSpPr>
            <a:spLocks noChangeShapeType="1"/>
          </p:cNvSpPr>
          <p:nvPr/>
        </p:nvSpPr>
        <p:spPr bwMode="auto">
          <a:xfrm flipV="1">
            <a:off x="1619250" y="3068638"/>
            <a:ext cx="431800" cy="215900"/>
          </a:xfrm>
          <a:prstGeom prst="line">
            <a:avLst/>
          </a:prstGeom>
          <a:noFill/>
          <a:ln w="38100">
            <a:solidFill>
              <a:srgbClr val="FF0000"/>
            </a:solidFill>
            <a:round/>
            <a:headEnd/>
            <a:tailEnd type="triangle" w="med" len="lg"/>
          </a:ln>
        </p:spPr>
        <p:txBody>
          <a:bodyPr/>
          <a:lstStyle/>
          <a:p>
            <a:endParaRPr lang="en-CA"/>
          </a:p>
        </p:txBody>
      </p:sp>
      <p:sp>
        <p:nvSpPr>
          <p:cNvPr id="64516" name="Line 5"/>
          <p:cNvSpPr>
            <a:spLocks noChangeShapeType="1"/>
          </p:cNvSpPr>
          <p:nvPr/>
        </p:nvSpPr>
        <p:spPr bwMode="auto">
          <a:xfrm flipV="1">
            <a:off x="3203575" y="1700213"/>
            <a:ext cx="431800" cy="215900"/>
          </a:xfrm>
          <a:prstGeom prst="line">
            <a:avLst/>
          </a:prstGeom>
          <a:noFill/>
          <a:ln w="38100">
            <a:solidFill>
              <a:srgbClr val="FF0000"/>
            </a:solidFill>
            <a:round/>
            <a:headEnd/>
            <a:tailEnd type="triangle" w="med" len="lg"/>
          </a:ln>
        </p:spPr>
        <p:txBody>
          <a:bodyPr/>
          <a:lstStyle/>
          <a:p>
            <a:endParaRPr lang="en-CA"/>
          </a:p>
        </p:txBody>
      </p:sp>
      <p:sp>
        <p:nvSpPr>
          <p:cNvPr id="64517" name="Line 6"/>
          <p:cNvSpPr>
            <a:spLocks noChangeShapeType="1"/>
          </p:cNvSpPr>
          <p:nvPr/>
        </p:nvSpPr>
        <p:spPr bwMode="auto">
          <a:xfrm flipV="1">
            <a:off x="3348038" y="2205038"/>
            <a:ext cx="431800" cy="215900"/>
          </a:xfrm>
          <a:prstGeom prst="line">
            <a:avLst/>
          </a:prstGeom>
          <a:noFill/>
          <a:ln w="38100">
            <a:solidFill>
              <a:srgbClr val="FF0000"/>
            </a:solidFill>
            <a:round/>
            <a:headEnd/>
            <a:tailEnd type="triangle" w="med" len="lg"/>
          </a:ln>
        </p:spPr>
        <p:txBody>
          <a:bodyPr/>
          <a:lstStyle/>
          <a:p>
            <a:endParaRPr lang="en-CA"/>
          </a:p>
        </p:txBody>
      </p:sp>
    </p:spTree>
  </p:cSld>
  <p:clrMapOvr>
    <a:masterClrMapping/>
  </p:clrMapOvr>
  <p:transition>
    <p:pull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2" descr="Robert Graham XR PsA hands"/>
          <p:cNvPicPr>
            <a:picLocks noChangeAspect="1" noChangeArrowheads="1"/>
          </p:cNvPicPr>
          <p:nvPr/>
        </p:nvPicPr>
        <p:blipFill>
          <a:blip r:embed="rId3" cstate="print">
            <a:lum bright="6000" contrast="18000"/>
            <a:grayscl/>
          </a:blip>
          <a:srcRect l="52707" t="19525" r="35724" b="54312"/>
          <a:stretch>
            <a:fillRect/>
          </a:stretch>
        </p:blipFill>
        <p:spPr bwMode="auto">
          <a:xfrm>
            <a:off x="2989263" y="1266825"/>
            <a:ext cx="3057525" cy="5186363"/>
          </a:xfrm>
          <a:prstGeom prst="rect">
            <a:avLst/>
          </a:prstGeom>
          <a:noFill/>
          <a:ln w="28575">
            <a:solidFill>
              <a:srgbClr val="66FF66"/>
            </a:solidFill>
            <a:miter lim="800000"/>
            <a:headEnd/>
            <a:tailEnd/>
          </a:ln>
        </p:spPr>
      </p:pic>
      <p:sp>
        <p:nvSpPr>
          <p:cNvPr id="68610" name="Rectangle 3"/>
          <p:cNvSpPr>
            <a:spLocks noGrp="1" noChangeArrowheads="1"/>
          </p:cNvSpPr>
          <p:nvPr>
            <p:ph type="title"/>
          </p:nvPr>
        </p:nvSpPr>
        <p:spPr>
          <a:xfrm>
            <a:off x="900113" y="115888"/>
            <a:ext cx="7772400" cy="1143000"/>
          </a:xfrm>
        </p:spPr>
        <p:txBody>
          <a:bodyPr/>
          <a:lstStyle/>
          <a:p>
            <a:pPr eaLnBrk="1" hangingPunct="1"/>
            <a:r>
              <a:rPr lang="en-GB" smtClean="0"/>
              <a:t>Entheseal new bone</a:t>
            </a:r>
            <a:endParaRPr lang="en-US" smtClean="0"/>
          </a:p>
        </p:txBody>
      </p:sp>
      <p:sp>
        <p:nvSpPr>
          <p:cNvPr id="865284" name="Text Box 4"/>
          <p:cNvSpPr txBox="1">
            <a:spLocks noChangeArrowheads="1"/>
          </p:cNvSpPr>
          <p:nvPr/>
        </p:nvSpPr>
        <p:spPr bwMode="auto">
          <a:xfrm>
            <a:off x="5651500" y="6340475"/>
            <a:ext cx="3492500" cy="517525"/>
          </a:xfrm>
          <a:prstGeom prst="rect">
            <a:avLst/>
          </a:prstGeom>
          <a:noFill/>
          <a:ln w="9525">
            <a:noFill/>
            <a:miter lim="800000"/>
            <a:headEnd/>
            <a:tailEnd/>
          </a:ln>
          <a:effectLst/>
        </p:spPr>
        <p:txBody>
          <a:bodyPr>
            <a:spAutoFit/>
          </a:bodyPr>
          <a:lstStyle/>
          <a:p>
            <a:pPr>
              <a:spcBef>
                <a:spcPct val="50000"/>
              </a:spcBef>
              <a:defRPr/>
            </a:pPr>
            <a:r>
              <a:rPr lang="en-GB" sz="1400" dirty="0">
                <a:solidFill>
                  <a:schemeClr val="bg1"/>
                </a:solidFill>
                <a:effectLst>
                  <a:outerShdw blurRad="38100" dist="38100" dir="2700000" algn="tl">
                    <a:srgbClr val="808080"/>
                  </a:outerShdw>
                </a:effectLst>
                <a:latin typeface="Arial" charset="0"/>
              </a:rPr>
              <a:t>Tan AL, </a:t>
            </a:r>
            <a:r>
              <a:rPr lang="en-GB" sz="1400" dirty="0" err="1">
                <a:solidFill>
                  <a:schemeClr val="bg1"/>
                </a:solidFill>
                <a:effectLst>
                  <a:outerShdw blurRad="38100" dist="38100" dir="2700000" algn="tl">
                    <a:srgbClr val="808080"/>
                  </a:outerShdw>
                </a:effectLst>
                <a:latin typeface="Arial" charset="0"/>
              </a:rPr>
              <a:t>McGonagle</a:t>
            </a:r>
            <a:r>
              <a:rPr lang="en-GB" sz="1400" dirty="0">
                <a:solidFill>
                  <a:schemeClr val="bg1"/>
                </a:solidFill>
                <a:effectLst>
                  <a:outerShdw blurRad="38100" dist="38100" dir="2700000" algn="tl">
                    <a:srgbClr val="808080"/>
                  </a:outerShdw>
                </a:effectLst>
                <a:latin typeface="Arial" charset="0"/>
              </a:rPr>
              <a:t> D. </a:t>
            </a:r>
            <a:r>
              <a:rPr lang="en-GB" sz="1400" i="1" dirty="0">
                <a:solidFill>
                  <a:schemeClr val="bg1"/>
                </a:solidFill>
                <a:effectLst>
                  <a:outerShdw blurRad="38100" dist="38100" dir="2700000" algn="tl">
                    <a:srgbClr val="808080"/>
                  </a:outerShdw>
                </a:effectLst>
                <a:latin typeface="Arial" charset="0"/>
              </a:rPr>
              <a:t>Imaging of PsA </a:t>
            </a:r>
            <a:r>
              <a:rPr lang="en-GB" sz="1400" dirty="0">
                <a:solidFill>
                  <a:schemeClr val="bg1"/>
                </a:solidFill>
                <a:effectLst>
                  <a:outerShdw blurRad="38100" dist="38100" dir="2700000" algn="tl">
                    <a:srgbClr val="808080"/>
                  </a:outerShdw>
                </a:effectLst>
                <a:latin typeface="Arial" charset="0"/>
              </a:rPr>
              <a:t>in</a:t>
            </a:r>
            <a:r>
              <a:rPr lang="en-GB" sz="1400" i="1" dirty="0">
                <a:solidFill>
                  <a:schemeClr val="bg1"/>
                </a:solidFill>
                <a:effectLst>
                  <a:outerShdw blurRad="38100" dist="38100" dir="2700000" algn="tl">
                    <a:srgbClr val="808080"/>
                  </a:outerShdw>
                </a:effectLst>
                <a:latin typeface="Arial" charset="0"/>
              </a:rPr>
              <a:t> </a:t>
            </a:r>
            <a:r>
              <a:rPr lang="en-GB" sz="1400" dirty="0">
                <a:solidFill>
                  <a:schemeClr val="bg1"/>
                </a:solidFill>
                <a:effectLst>
                  <a:outerShdw blurRad="38100" dist="38100" dir="2700000" algn="tl">
                    <a:srgbClr val="808080"/>
                  </a:outerShdw>
                </a:effectLst>
                <a:latin typeface="Arial" charset="0"/>
              </a:rPr>
              <a:t>Atlas of </a:t>
            </a:r>
            <a:r>
              <a:rPr lang="en-GB" sz="1400" dirty="0" err="1">
                <a:solidFill>
                  <a:schemeClr val="bg1"/>
                </a:solidFill>
                <a:effectLst>
                  <a:outerShdw blurRad="38100" dist="38100" dir="2700000" algn="tl">
                    <a:srgbClr val="808080"/>
                  </a:outerShdw>
                </a:effectLst>
                <a:latin typeface="Arial" charset="0"/>
              </a:rPr>
              <a:t>PsA.</a:t>
            </a:r>
            <a:r>
              <a:rPr lang="en-GB" sz="1400" dirty="0">
                <a:solidFill>
                  <a:schemeClr val="bg1"/>
                </a:solidFill>
                <a:effectLst>
                  <a:outerShdw blurRad="38100" dist="38100" dir="2700000" algn="tl">
                    <a:srgbClr val="808080"/>
                  </a:outerShdw>
                </a:effectLst>
                <a:latin typeface="Arial" charset="0"/>
              </a:rPr>
              <a:t> 2005 </a:t>
            </a:r>
            <a:r>
              <a:rPr lang="en-GB" sz="1400" dirty="0" err="1">
                <a:solidFill>
                  <a:schemeClr val="bg1"/>
                </a:solidFill>
                <a:effectLst>
                  <a:outerShdw blurRad="38100" dist="38100" dir="2700000" algn="tl">
                    <a:srgbClr val="808080"/>
                  </a:outerShdw>
                </a:effectLst>
                <a:latin typeface="Arial" charset="0"/>
              </a:rPr>
              <a:t>Mease</a:t>
            </a:r>
            <a:r>
              <a:rPr lang="en-GB" sz="1400" dirty="0">
                <a:solidFill>
                  <a:schemeClr val="bg1"/>
                </a:solidFill>
                <a:effectLst>
                  <a:outerShdw blurRad="38100" dist="38100" dir="2700000" algn="tl">
                    <a:srgbClr val="808080"/>
                  </a:outerShdw>
                </a:effectLst>
                <a:latin typeface="Arial" charset="0"/>
              </a:rPr>
              <a:t> &amp; </a:t>
            </a:r>
            <a:r>
              <a:rPr lang="en-GB" sz="1400" dirty="0" err="1">
                <a:solidFill>
                  <a:schemeClr val="bg1"/>
                </a:solidFill>
                <a:effectLst>
                  <a:outerShdw blurRad="38100" dist="38100" dir="2700000" algn="tl">
                    <a:srgbClr val="808080"/>
                  </a:outerShdw>
                </a:effectLst>
                <a:latin typeface="Arial" charset="0"/>
              </a:rPr>
              <a:t>Helliwell</a:t>
            </a:r>
            <a:r>
              <a:rPr lang="en-GB" sz="1400" dirty="0">
                <a:solidFill>
                  <a:schemeClr val="bg1"/>
                </a:solidFill>
                <a:effectLst>
                  <a:outerShdw blurRad="38100" dist="38100" dir="2700000" algn="tl">
                    <a:srgbClr val="808080"/>
                  </a:outerShdw>
                </a:effectLst>
                <a:latin typeface="Arial" charset="0"/>
              </a:rPr>
              <a:t>, ed. </a:t>
            </a:r>
            <a:endParaRPr lang="en-US" sz="1400" dirty="0">
              <a:solidFill>
                <a:schemeClr val="bg1"/>
              </a:solidFill>
              <a:effectLst>
                <a:outerShdw blurRad="38100" dist="38100" dir="2700000" algn="tl">
                  <a:srgbClr val="808080"/>
                </a:outerShdw>
              </a:effectLst>
              <a:latin typeface="Arial" charset="0"/>
            </a:endParaRPr>
          </a:p>
        </p:txBody>
      </p:sp>
      <p:sp>
        <p:nvSpPr>
          <p:cNvPr id="865285" name="Line 5"/>
          <p:cNvSpPr>
            <a:spLocks noChangeShapeType="1"/>
          </p:cNvSpPr>
          <p:nvPr/>
        </p:nvSpPr>
        <p:spPr bwMode="auto">
          <a:xfrm flipV="1">
            <a:off x="3276600" y="4221163"/>
            <a:ext cx="431800" cy="144462"/>
          </a:xfrm>
          <a:prstGeom prst="line">
            <a:avLst/>
          </a:prstGeom>
          <a:noFill/>
          <a:ln w="38100">
            <a:solidFill>
              <a:srgbClr val="FF3300"/>
            </a:solidFill>
            <a:round/>
            <a:headEnd/>
            <a:tailEnd type="stealth" w="lg" len="lg"/>
          </a:ln>
        </p:spPr>
        <p:txBody>
          <a:bodyPr/>
          <a:lstStyle/>
          <a:p>
            <a:endParaRPr lang="en-CA"/>
          </a:p>
        </p:txBody>
      </p:sp>
      <p:sp>
        <p:nvSpPr>
          <p:cNvPr id="865286" name="Line 6"/>
          <p:cNvSpPr>
            <a:spLocks noChangeShapeType="1"/>
          </p:cNvSpPr>
          <p:nvPr/>
        </p:nvSpPr>
        <p:spPr bwMode="auto">
          <a:xfrm flipH="1">
            <a:off x="5364163" y="3644900"/>
            <a:ext cx="431800" cy="144463"/>
          </a:xfrm>
          <a:prstGeom prst="line">
            <a:avLst/>
          </a:prstGeom>
          <a:noFill/>
          <a:ln w="38100">
            <a:solidFill>
              <a:srgbClr val="FF3300"/>
            </a:solidFill>
            <a:round/>
            <a:headEnd/>
            <a:tailEnd type="stealth" w="lg" len="lg"/>
          </a:ln>
        </p:spPr>
        <p:txBody>
          <a:bodyPr/>
          <a:lstStyle/>
          <a:p>
            <a:endParaRPr lang="en-CA"/>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65285"/>
                                        </p:tgtEl>
                                        <p:attrNameLst>
                                          <p:attrName>style.visibility</p:attrName>
                                        </p:attrNameLst>
                                      </p:cBhvr>
                                      <p:to>
                                        <p:strVal val="visible"/>
                                      </p:to>
                                    </p:set>
                                    <p:animEffect transition="in" filter="wipe(left)">
                                      <p:cBhvr>
                                        <p:cTn id="7" dur="500"/>
                                        <p:tgtEl>
                                          <p:spTgt spid="865285"/>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865286"/>
                                        </p:tgtEl>
                                        <p:attrNameLst>
                                          <p:attrName>style.visibility</p:attrName>
                                        </p:attrNameLst>
                                      </p:cBhvr>
                                      <p:to>
                                        <p:strVal val="visible"/>
                                      </p:to>
                                    </p:set>
                                    <p:animEffect transition="in" filter="wipe(right)">
                                      <p:cBhvr>
                                        <p:cTn id="10" dur="500"/>
                                        <p:tgtEl>
                                          <p:spTgt spid="8652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5285" grpId="0" animBg="1"/>
      <p:bldP spid="86528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2" descr="Cyril Beaumont 230625 PsA spine syndes"/>
          <p:cNvPicPr>
            <a:picLocks noChangeAspect="1" noChangeArrowheads="1"/>
          </p:cNvPicPr>
          <p:nvPr/>
        </p:nvPicPr>
        <p:blipFill>
          <a:blip r:embed="rId3" cstate="print">
            <a:lum contrast="6000"/>
          </a:blip>
          <a:srcRect l="29364" t="11980" r="36275" b="31902"/>
          <a:stretch>
            <a:fillRect/>
          </a:stretch>
        </p:blipFill>
        <p:spPr bwMode="auto">
          <a:xfrm>
            <a:off x="4427538" y="1268413"/>
            <a:ext cx="4291012" cy="5256212"/>
          </a:xfrm>
          <a:prstGeom prst="rect">
            <a:avLst/>
          </a:prstGeom>
          <a:noFill/>
          <a:ln w="9525">
            <a:noFill/>
            <a:miter lim="800000"/>
            <a:headEnd/>
            <a:tailEnd/>
          </a:ln>
        </p:spPr>
      </p:pic>
      <p:sp>
        <p:nvSpPr>
          <p:cNvPr id="70658" name="Rectangle 3"/>
          <p:cNvSpPr>
            <a:spLocks noGrp="1" noChangeArrowheads="1"/>
          </p:cNvSpPr>
          <p:nvPr>
            <p:ph type="title"/>
          </p:nvPr>
        </p:nvSpPr>
        <p:spPr>
          <a:xfrm>
            <a:off x="107950" y="188913"/>
            <a:ext cx="9036050" cy="1143000"/>
          </a:xfrm>
        </p:spPr>
        <p:txBody>
          <a:bodyPr/>
          <a:lstStyle/>
          <a:p>
            <a:pPr eaLnBrk="1" hangingPunct="1"/>
            <a:r>
              <a:rPr lang="en-GB" sz="3600" smtClean="0"/>
              <a:t>Syndesmophytes</a:t>
            </a:r>
            <a:br>
              <a:rPr lang="en-GB" sz="3600" smtClean="0"/>
            </a:br>
            <a:r>
              <a:rPr lang="en-GB" sz="3600" smtClean="0"/>
              <a:t>or new bone at spinal entheses</a:t>
            </a:r>
            <a:endParaRPr lang="en-US" sz="3600" smtClean="0"/>
          </a:p>
        </p:txBody>
      </p:sp>
      <p:pic>
        <p:nvPicPr>
          <p:cNvPr id="70659" name="Picture 4" descr="R Gee AS spine xr c"/>
          <p:cNvPicPr>
            <a:picLocks noChangeAspect="1" noChangeArrowheads="1"/>
          </p:cNvPicPr>
          <p:nvPr/>
        </p:nvPicPr>
        <p:blipFill>
          <a:blip r:embed="rId4" cstate="print">
            <a:lum bright="6000" contrast="6000"/>
          </a:blip>
          <a:srcRect/>
          <a:stretch>
            <a:fillRect/>
          </a:stretch>
        </p:blipFill>
        <p:spPr bwMode="auto">
          <a:xfrm>
            <a:off x="468313" y="1268413"/>
            <a:ext cx="3736975" cy="5256212"/>
          </a:xfrm>
          <a:prstGeom prst="rect">
            <a:avLst/>
          </a:prstGeom>
          <a:noFill/>
          <a:ln w="9525">
            <a:noFill/>
            <a:miter lim="800000"/>
            <a:headEnd/>
            <a:tailEnd/>
          </a:ln>
        </p:spPr>
      </p:pic>
      <p:sp>
        <p:nvSpPr>
          <p:cNvPr id="867333" name="Line 5"/>
          <p:cNvSpPr>
            <a:spLocks noChangeShapeType="1"/>
          </p:cNvSpPr>
          <p:nvPr/>
        </p:nvSpPr>
        <p:spPr bwMode="auto">
          <a:xfrm flipV="1">
            <a:off x="684213" y="5229225"/>
            <a:ext cx="358775" cy="215900"/>
          </a:xfrm>
          <a:prstGeom prst="line">
            <a:avLst/>
          </a:prstGeom>
          <a:noFill/>
          <a:ln w="38100">
            <a:solidFill>
              <a:srgbClr val="00FF00"/>
            </a:solidFill>
            <a:round/>
            <a:headEnd/>
            <a:tailEnd type="stealth" w="med" len="lg"/>
          </a:ln>
        </p:spPr>
        <p:txBody>
          <a:bodyPr/>
          <a:lstStyle/>
          <a:p>
            <a:endParaRPr lang="en-CA"/>
          </a:p>
        </p:txBody>
      </p:sp>
      <p:sp>
        <p:nvSpPr>
          <p:cNvPr id="867334" name="Line 6"/>
          <p:cNvSpPr>
            <a:spLocks noChangeShapeType="1"/>
          </p:cNvSpPr>
          <p:nvPr/>
        </p:nvSpPr>
        <p:spPr bwMode="auto">
          <a:xfrm flipV="1">
            <a:off x="827088" y="2997200"/>
            <a:ext cx="358775" cy="215900"/>
          </a:xfrm>
          <a:prstGeom prst="line">
            <a:avLst/>
          </a:prstGeom>
          <a:noFill/>
          <a:ln w="38100">
            <a:solidFill>
              <a:srgbClr val="00FF00"/>
            </a:solidFill>
            <a:round/>
            <a:headEnd/>
            <a:tailEnd type="stealth" w="med" len="lg"/>
          </a:ln>
        </p:spPr>
        <p:txBody>
          <a:bodyPr/>
          <a:lstStyle/>
          <a:p>
            <a:endParaRPr lang="en-CA"/>
          </a:p>
        </p:txBody>
      </p:sp>
      <p:sp>
        <p:nvSpPr>
          <p:cNvPr id="867335" name="Line 7"/>
          <p:cNvSpPr>
            <a:spLocks noChangeShapeType="1"/>
          </p:cNvSpPr>
          <p:nvPr/>
        </p:nvSpPr>
        <p:spPr bwMode="auto">
          <a:xfrm flipH="1" flipV="1">
            <a:off x="3203575" y="2781300"/>
            <a:ext cx="360363" cy="215900"/>
          </a:xfrm>
          <a:prstGeom prst="line">
            <a:avLst/>
          </a:prstGeom>
          <a:noFill/>
          <a:ln w="38100">
            <a:solidFill>
              <a:srgbClr val="00FF00"/>
            </a:solidFill>
            <a:round/>
            <a:headEnd/>
            <a:tailEnd type="stealth" w="med" len="lg"/>
          </a:ln>
        </p:spPr>
        <p:txBody>
          <a:bodyPr/>
          <a:lstStyle/>
          <a:p>
            <a:endParaRPr lang="en-CA"/>
          </a:p>
        </p:txBody>
      </p:sp>
      <p:sp>
        <p:nvSpPr>
          <p:cNvPr id="867336" name="Line 8"/>
          <p:cNvSpPr>
            <a:spLocks noChangeShapeType="1"/>
          </p:cNvSpPr>
          <p:nvPr/>
        </p:nvSpPr>
        <p:spPr bwMode="auto">
          <a:xfrm flipH="1" flipV="1">
            <a:off x="7308850" y="3789363"/>
            <a:ext cx="360363" cy="215900"/>
          </a:xfrm>
          <a:prstGeom prst="line">
            <a:avLst/>
          </a:prstGeom>
          <a:noFill/>
          <a:ln w="38100">
            <a:solidFill>
              <a:srgbClr val="00FF00"/>
            </a:solidFill>
            <a:round/>
            <a:headEnd/>
            <a:tailEnd type="stealth" w="med" len="lg"/>
          </a:ln>
        </p:spPr>
        <p:txBody>
          <a:bodyPr/>
          <a:lstStyle/>
          <a:p>
            <a:endParaRPr lang="en-CA"/>
          </a:p>
        </p:txBody>
      </p:sp>
      <p:sp>
        <p:nvSpPr>
          <p:cNvPr id="70664" name="Text Box 9"/>
          <p:cNvSpPr txBox="1">
            <a:spLocks noChangeArrowheads="1"/>
          </p:cNvSpPr>
          <p:nvPr/>
        </p:nvSpPr>
        <p:spPr bwMode="auto">
          <a:xfrm>
            <a:off x="539750" y="6092825"/>
            <a:ext cx="1511300" cy="457200"/>
          </a:xfrm>
          <a:prstGeom prst="rect">
            <a:avLst/>
          </a:prstGeom>
          <a:noFill/>
          <a:ln w="9525">
            <a:noFill/>
            <a:miter lim="800000"/>
            <a:headEnd/>
            <a:tailEnd/>
          </a:ln>
        </p:spPr>
        <p:txBody>
          <a:bodyPr>
            <a:spAutoFit/>
          </a:bodyPr>
          <a:lstStyle/>
          <a:p>
            <a:pPr>
              <a:spcBef>
                <a:spcPct val="50000"/>
              </a:spcBef>
            </a:pPr>
            <a:r>
              <a:rPr lang="en-GB">
                <a:solidFill>
                  <a:schemeClr val="bg1"/>
                </a:solidFill>
                <a:latin typeface="Arial" pitchFamily="34" charset="0"/>
              </a:rPr>
              <a:t>Coronal</a:t>
            </a:r>
            <a:endParaRPr lang="en-US">
              <a:solidFill>
                <a:schemeClr val="bg1"/>
              </a:solidFill>
              <a:latin typeface="Arial" pitchFamily="34" charset="0"/>
            </a:endParaRPr>
          </a:p>
        </p:txBody>
      </p:sp>
      <p:sp>
        <p:nvSpPr>
          <p:cNvPr id="70665" name="Text Box 10"/>
          <p:cNvSpPr txBox="1">
            <a:spLocks noChangeArrowheads="1"/>
          </p:cNvSpPr>
          <p:nvPr/>
        </p:nvSpPr>
        <p:spPr bwMode="auto">
          <a:xfrm>
            <a:off x="4716463" y="6021388"/>
            <a:ext cx="1511300" cy="457200"/>
          </a:xfrm>
          <a:prstGeom prst="rect">
            <a:avLst/>
          </a:prstGeom>
          <a:noFill/>
          <a:ln w="9525">
            <a:noFill/>
            <a:miter lim="800000"/>
            <a:headEnd/>
            <a:tailEnd/>
          </a:ln>
        </p:spPr>
        <p:txBody>
          <a:bodyPr>
            <a:spAutoFit/>
          </a:bodyPr>
          <a:lstStyle/>
          <a:p>
            <a:pPr>
              <a:spcBef>
                <a:spcPct val="50000"/>
              </a:spcBef>
            </a:pPr>
            <a:r>
              <a:rPr lang="en-GB">
                <a:solidFill>
                  <a:schemeClr val="bg1"/>
                </a:solidFill>
                <a:latin typeface="Arial" pitchFamily="34" charset="0"/>
              </a:rPr>
              <a:t>Sagittal</a:t>
            </a:r>
            <a:endParaRPr lang="en-US">
              <a:solidFill>
                <a:schemeClr val="bg1"/>
              </a:solidFill>
              <a:latin typeface="Arial" pitchFamily="34" charset="0"/>
            </a:endParaRPr>
          </a:p>
        </p:txBody>
      </p:sp>
    </p:spTree>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67333"/>
                                        </p:tgtEl>
                                        <p:attrNameLst>
                                          <p:attrName>style.visibility</p:attrName>
                                        </p:attrNameLst>
                                      </p:cBhvr>
                                      <p:to>
                                        <p:strVal val="visible"/>
                                      </p:to>
                                    </p:set>
                                    <p:animEffect transition="in" filter="wipe(left)">
                                      <p:cBhvr>
                                        <p:cTn id="7" dur="500"/>
                                        <p:tgtEl>
                                          <p:spTgt spid="86733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67334"/>
                                        </p:tgtEl>
                                        <p:attrNameLst>
                                          <p:attrName>style.visibility</p:attrName>
                                        </p:attrNameLst>
                                      </p:cBhvr>
                                      <p:to>
                                        <p:strVal val="visible"/>
                                      </p:to>
                                    </p:set>
                                    <p:animEffect transition="in" filter="wipe(left)">
                                      <p:cBhvr>
                                        <p:cTn id="10" dur="500"/>
                                        <p:tgtEl>
                                          <p:spTgt spid="867334"/>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867335"/>
                                        </p:tgtEl>
                                        <p:attrNameLst>
                                          <p:attrName>style.visibility</p:attrName>
                                        </p:attrNameLst>
                                      </p:cBhvr>
                                      <p:to>
                                        <p:strVal val="visible"/>
                                      </p:to>
                                    </p:set>
                                    <p:animEffect transition="in" filter="wipe(right)">
                                      <p:cBhvr>
                                        <p:cTn id="13" dur="500"/>
                                        <p:tgtEl>
                                          <p:spTgt spid="867335"/>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867336"/>
                                        </p:tgtEl>
                                        <p:attrNameLst>
                                          <p:attrName>style.visibility</p:attrName>
                                        </p:attrNameLst>
                                      </p:cBhvr>
                                      <p:to>
                                        <p:strVal val="visible"/>
                                      </p:to>
                                    </p:set>
                                    <p:animEffect transition="in" filter="wipe(right)">
                                      <p:cBhvr>
                                        <p:cTn id="16" dur="500"/>
                                        <p:tgtEl>
                                          <p:spTgt spid="8673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7333" grpId="0" animBg="1"/>
      <p:bldP spid="867334" grpId="0" animBg="1"/>
      <p:bldP spid="867335" grpId="0" animBg="1"/>
      <p:bldP spid="86733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ChangeArrowheads="1"/>
          </p:cNvSpPr>
          <p:nvPr>
            <p:ph type="ctrTitle"/>
          </p:nvPr>
        </p:nvSpPr>
        <p:spPr/>
        <p:txBody>
          <a:bodyPr/>
          <a:lstStyle/>
          <a:p>
            <a:r>
              <a:rPr lang="en-GB" smtClean="0"/>
              <a:t>X-Rays usually normal in Early Psoriatic Arthritis</a:t>
            </a:r>
          </a:p>
        </p:txBody>
      </p:sp>
      <p:sp>
        <p:nvSpPr>
          <p:cNvPr id="72706" name="Rectangle 3"/>
          <p:cNvSpPr>
            <a:spLocks noGrp="1" noChangeArrowheads="1"/>
          </p:cNvSpPr>
          <p:nvPr>
            <p:ph type="subTitle" idx="1"/>
          </p:nvPr>
        </p:nvSpPr>
        <p:spPr/>
        <p:txBody>
          <a:bodyPr/>
          <a:lstStyle/>
          <a:p>
            <a:endParaRPr lang="en-US" smtClean="0"/>
          </a:p>
        </p:txBody>
      </p:sp>
    </p:spTree>
  </p:cSld>
  <p:clrMapOvr>
    <a:masterClrMapping/>
  </p:clrMapOvr>
  <p:transition>
    <p:pull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2"/>
          <p:cNvPicPr>
            <a:picLocks noChangeAspect="1" noChangeArrowheads="1"/>
          </p:cNvPicPr>
          <p:nvPr/>
        </p:nvPicPr>
        <p:blipFill>
          <a:blip r:embed="rId2" cstate="print"/>
          <a:srcRect l="53566" t="6842" b="21196"/>
          <a:stretch>
            <a:fillRect/>
          </a:stretch>
        </p:blipFill>
        <p:spPr bwMode="auto">
          <a:xfrm>
            <a:off x="2411413" y="1916113"/>
            <a:ext cx="4260850" cy="4437062"/>
          </a:xfrm>
          <a:prstGeom prst="rect">
            <a:avLst/>
          </a:prstGeom>
          <a:noFill/>
          <a:ln w="9525">
            <a:noFill/>
            <a:miter lim="800000"/>
            <a:headEnd/>
            <a:tailEnd/>
          </a:ln>
        </p:spPr>
      </p:pic>
      <p:sp>
        <p:nvSpPr>
          <p:cNvPr id="73730" name="Rectangle 3"/>
          <p:cNvSpPr>
            <a:spLocks noChangeArrowheads="1"/>
          </p:cNvSpPr>
          <p:nvPr/>
        </p:nvSpPr>
        <p:spPr bwMode="auto">
          <a:xfrm>
            <a:off x="323850" y="404813"/>
            <a:ext cx="8569325" cy="1143000"/>
          </a:xfrm>
          <a:prstGeom prst="rect">
            <a:avLst/>
          </a:prstGeom>
          <a:noFill/>
          <a:ln w="9525">
            <a:noFill/>
            <a:miter lim="800000"/>
            <a:headEnd/>
            <a:tailEnd/>
          </a:ln>
        </p:spPr>
        <p:txBody>
          <a:bodyPr anchor="ctr"/>
          <a:lstStyle/>
          <a:p>
            <a:pPr algn="ctr" eaLnBrk="0" hangingPunct="0"/>
            <a:r>
              <a:rPr lang="en-GB" sz="3600" dirty="0">
                <a:solidFill>
                  <a:srgbClr val="FFFF00"/>
                </a:solidFill>
                <a:latin typeface="Arial" pitchFamily="34" charset="0"/>
              </a:rPr>
              <a:t>Anatomical Basis for the PsA</a:t>
            </a:r>
            <a:br>
              <a:rPr lang="en-GB" sz="3600" dirty="0">
                <a:solidFill>
                  <a:srgbClr val="FFFF00"/>
                </a:solidFill>
                <a:latin typeface="Arial" pitchFamily="34" charset="0"/>
              </a:rPr>
            </a:br>
            <a:r>
              <a:rPr lang="en-GB" sz="3600" dirty="0">
                <a:solidFill>
                  <a:srgbClr val="FFFF00"/>
                </a:solidFill>
                <a:latin typeface="Arial" pitchFamily="34" charset="0"/>
              </a:rPr>
              <a:t>T1W MRI Scans</a:t>
            </a:r>
            <a:endParaRPr lang="en-US" sz="3600" dirty="0">
              <a:solidFill>
                <a:srgbClr val="FFFF00"/>
              </a:solidFill>
              <a:latin typeface="Arial" pitchFamily="34" charset="0"/>
            </a:endParaRPr>
          </a:p>
        </p:txBody>
      </p:sp>
      <p:sp>
        <p:nvSpPr>
          <p:cNvPr id="73731" name="Oval 5"/>
          <p:cNvSpPr>
            <a:spLocks noChangeArrowheads="1"/>
          </p:cNvSpPr>
          <p:nvPr/>
        </p:nvSpPr>
        <p:spPr bwMode="auto">
          <a:xfrm>
            <a:off x="3132138" y="3357563"/>
            <a:ext cx="928687" cy="935037"/>
          </a:xfrm>
          <a:prstGeom prst="ellipse">
            <a:avLst/>
          </a:prstGeom>
          <a:noFill/>
          <a:ln w="41275">
            <a:solidFill>
              <a:srgbClr val="FF0000"/>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ext Box 2"/>
          <p:cNvSpPr txBox="1">
            <a:spLocks noChangeArrowheads="1"/>
          </p:cNvSpPr>
          <p:nvPr/>
        </p:nvSpPr>
        <p:spPr bwMode="auto">
          <a:xfrm>
            <a:off x="4648200" y="6461125"/>
            <a:ext cx="4495800" cy="396875"/>
          </a:xfrm>
          <a:prstGeom prst="rect">
            <a:avLst/>
          </a:prstGeom>
          <a:noFill/>
          <a:ln w="9525">
            <a:noFill/>
            <a:miter lim="800000"/>
            <a:headEnd/>
            <a:tailEnd/>
          </a:ln>
        </p:spPr>
        <p:txBody>
          <a:bodyPr>
            <a:spAutoFit/>
          </a:bodyPr>
          <a:lstStyle/>
          <a:p>
            <a:pPr algn="r" eaLnBrk="0" hangingPunct="0">
              <a:spcBef>
                <a:spcPct val="50000"/>
              </a:spcBef>
            </a:pPr>
            <a:r>
              <a:rPr lang="en-US" sz="2000" i="1">
                <a:solidFill>
                  <a:srgbClr val="FFFF00"/>
                </a:solidFill>
                <a:cs typeface="Arial" pitchFamily="34" charset="0"/>
              </a:rPr>
              <a:t>McGonagle et al, Arthritis Rheum 1998</a:t>
            </a:r>
          </a:p>
        </p:txBody>
      </p:sp>
      <p:pic>
        <p:nvPicPr>
          <p:cNvPr id="74754" name="Picture 3" descr="~AUT0007"/>
          <p:cNvPicPr>
            <a:picLocks noChangeAspect="1" noChangeArrowheads="1"/>
          </p:cNvPicPr>
          <p:nvPr/>
        </p:nvPicPr>
        <p:blipFill>
          <a:blip r:embed="rId3" cstate="print"/>
          <a:srcRect l="2148" b="2127"/>
          <a:stretch>
            <a:fillRect/>
          </a:stretch>
        </p:blipFill>
        <p:spPr bwMode="auto">
          <a:xfrm>
            <a:off x="4859338" y="1196975"/>
            <a:ext cx="3960812" cy="4535488"/>
          </a:xfrm>
          <a:prstGeom prst="rect">
            <a:avLst/>
          </a:prstGeom>
          <a:noFill/>
          <a:ln w="9525">
            <a:noFill/>
            <a:miter lim="800000"/>
            <a:headEnd/>
            <a:tailEnd/>
          </a:ln>
        </p:spPr>
      </p:pic>
      <p:pic>
        <p:nvPicPr>
          <p:cNvPr id="74755" name="Picture 4"/>
          <p:cNvPicPr>
            <a:picLocks noChangeAspect="1" noChangeArrowheads="1"/>
          </p:cNvPicPr>
          <p:nvPr/>
        </p:nvPicPr>
        <p:blipFill>
          <a:blip r:embed="rId4" cstate="print"/>
          <a:srcRect/>
          <a:stretch>
            <a:fillRect/>
          </a:stretch>
        </p:blipFill>
        <p:spPr bwMode="auto">
          <a:xfrm>
            <a:off x="539750" y="1268413"/>
            <a:ext cx="3719513" cy="4464050"/>
          </a:xfrm>
          <a:prstGeom prst="rect">
            <a:avLst/>
          </a:prstGeom>
          <a:noFill/>
          <a:ln w="9525">
            <a:noFill/>
            <a:miter lim="800000"/>
            <a:headEnd/>
            <a:tailEnd/>
          </a:ln>
        </p:spPr>
      </p:pic>
      <p:sp>
        <p:nvSpPr>
          <p:cNvPr id="74756" name="Rectangle 5"/>
          <p:cNvSpPr>
            <a:spLocks noGrp="1" noChangeArrowheads="1"/>
          </p:cNvSpPr>
          <p:nvPr>
            <p:ph type="title" idx="4294967295"/>
          </p:nvPr>
        </p:nvSpPr>
        <p:spPr>
          <a:xfrm>
            <a:off x="684213" y="188913"/>
            <a:ext cx="7772400" cy="1143000"/>
          </a:xfrm>
        </p:spPr>
        <p:txBody>
          <a:bodyPr lIns="0" tIns="0" rIns="0" bIns="0"/>
          <a:lstStyle/>
          <a:p>
            <a:r>
              <a:rPr lang="en-US" smtClean="0"/>
              <a:t>Knee Synovitis- PsA vs RA</a:t>
            </a:r>
            <a:endParaRPr lang="en-GB" smtClean="0"/>
          </a:p>
        </p:txBody>
      </p:sp>
      <p:sp>
        <p:nvSpPr>
          <p:cNvPr id="74757" name="Text Box 6"/>
          <p:cNvSpPr txBox="1">
            <a:spLocks noChangeArrowheads="1"/>
          </p:cNvSpPr>
          <p:nvPr/>
        </p:nvSpPr>
        <p:spPr bwMode="auto">
          <a:xfrm>
            <a:off x="1403350" y="5805488"/>
            <a:ext cx="2376488" cy="457200"/>
          </a:xfrm>
          <a:prstGeom prst="rect">
            <a:avLst/>
          </a:prstGeom>
          <a:noFill/>
          <a:ln w="9525">
            <a:noFill/>
            <a:miter lim="800000"/>
            <a:headEnd/>
            <a:tailEnd/>
          </a:ln>
        </p:spPr>
        <p:txBody>
          <a:bodyPr>
            <a:spAutoFit/>
          </a:bodyPr>
          <a:lstStyle/>
          <a:p>
            <a:pPr eaLnBrk="0" hangingPunct="0">
              <a:spcBef>
                <a:spcPct val="50000"/>
              </a:spcBef>
            </a:pPr>
            <a:r>
              <a:rPr lang="en-US">
                <a:solidFill>
                  <a:srgbClr val="FFFF00"/>
                </a:solidFill>
                <a:cs typeface="Arial" pitchFamily="34" charset="0"/>
              </a:rPr>
              <a:t>PsoriaticArthritis</a:t>
            </a:r>
            <a:endParaRPr lang="en-GB">
              <a:solidFill>
                <a:srgbClr val="FFFF00"/>
              </a:solidFill>
              <a:cs typeface="Arial" pitchFamily="34" charset="0"/>
            </a:endParaRPr>
          </a:p>
        </p:txBody>
      </p:sp>
      <p:sp>
        <p:nvSpPr>
          <p:cNvPr id="74758" name="Text Box 7"/>
          <p:cNvSpPr txBox="1">
            <a:spLocks noChangeArrowheads="1"/>
          </p:cNvSpPr>
          <p:nvPr/>
        </p:nvSpPr>
        <p:spPr bwMode="auto">
          <a:xfrm>
            <a:off x="6227763" y="5805488"/>
            <a:ext cx="1439862" cy="457200"/>
          </a:xfrm>
          <a:prstGeom prst="rect">
            <a:avLst/>
          </a:prstGeom>
          <a:noFill/>
          <a:ln w="9525">
            <a:noFill/>
            <a:miter lim="800000"/>
            <a:headEnd/>
            <a:tailEnd/>
          </a:ln>
        </p:spPr>
        <p:txBody>
          <a:bodyPr>
            <a:spAutoFit/>
          </a:bodyPr>
          <a:lstStyle/>
          <a:p>
            <a:pPr eaLnBrk="0" hangingPunct="0">
              <a:spcBef>
                <a:spcPct val="50000"/>
              </a:spcBef>
            </a:pPr>
            <a:r>
              <a:rPr lang="en-US">
                <a:solidFill>
                  <a:srgbClr val="FFFF00"/>
                </a:solidFill>
                <a:cs typeface="Arial" pitchFamily="34" charset="0"/>
              </a:rPr>
              <a:t>RA</a:t>
            </a:r>
            <a:endParaRPr lang="en-GB">
              <a:solidFill>
                <a:srgbClr val="FFFF00"/>
              </a:solidFill>
              <a:cs typeface="Arial" pitchFamily="34" charset="0"/>
            </a:endParaRPr>
          </a:p>
        </p:txBody>
      </p:sp>
      <p:sp>
        <p:nvSpPr>
          <p:cNvPr id="144392" name="Line 8"/>
          <p:cNvSpPr>
            <a:spLocks noChangeShapeType="1"/>
          </p:cNvSpPr>
          <p:nvPr/>
        </p:nvSpPr>
        <p:spPr bwMode="auto">
          <a:xfrm flipV="1">
            <a:off x="1187450" y="4508500"/>
            <a:ext cx="504825" cy="504825"/>
          </a:xfrm>
          <a:prstGeom prst="line">
            <a:avLst/>
          </a:prstGeom>
          <a:noFill/>
          <a:ln w="57150">
            <a:solidFill>
              <a:srgbClr val="FF0000"/>
            </a:solidFill>
            <a:round/>
            <a:headEnd/>
            <a:tailEnd type="triangle" w="med" len="med"/>
          </a:ln>
        </p:spPr>
        <p:txBody>
          <a:bodyPr/>
          <a:lstStyle/>
          <a:p>
            <a:endParaRPr lang="en-CA"/>
          </a:p>
        </p:txBody>
      </p:sp>
      <p:sp>
        <p:nvSpPr>
          <p:cNvPr id="144393" name="Line 9"/>
          <p:cNvSpPr>
            <a:spLocks noChangeShapeType="1"/>
          </p:cNvSpPr>
          <p:nvPr/>
        </p:nvSpPr>
        <p:spPr bwMode="auto">
          <a:xfrm>
            <a:off x="1258888" y="2565400"/>
            <a:ext cx="577850" cy="576263"/>
          </a:xfrm>
          <a:prstGeom prst="line">
            <a:avLst/>
          </a:prstGeom>
          <a:noFill/>
          <a:ln w="57150">
            <a:solidFill>
              <a:srgbClr val="FF0000"/>
            </a:solidFill>
            <a:round/>
            <a:headEnd/>
            <a:tailEnd type="triangle" w="med" len="med"/>
          </a:ln>
        </p:spPr>
        <p:txBody>
          <a:bodyPr/>
          <a:lstStyle/>
          <a:p>
            <a:endParaRPr lang="en-CA"/>
          </a:p>
        </p:txBody>
      </p:sp>
    </p:spTree>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4393"/>
                                        </p:tgtEl>
                                        <p:attrNameLst>
                                          <p:attrName>style.visibility</p:attrName>
                                        </p:attrNameLst>
                                      </p:cBhvr>
                                      <p:to>
                                        <p:strVal val="visible"/>
                                      </p:to>
                                    </p:set>
                                    <p:animEffect transition="in" filter="wipe(left)">
                                      <p:cBhvr>
                                        <p:cTn id="7" dur="500"/>
                                        <p:tgtEl>
                                          <p:spTgt spid="14439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44392"/>
                                        </p:tgtEl>
                                        <p:attrNameLst>
                                          <p:attrName>style.visibility</p:attrName>
                                        </p:attrNameLst>
                                      </p:cBhvr>
                                      <p:to>
                                        <p:strVal val="visible"/>
                                      </p:to>
                                    </p:set>
                                    <p:animEffect transition="in" filter="wipe(left)">
                                      <p:cBhvr>
                                        <p:cTn id="10" dur="500"/>
                                        <p:tgtEl>
                                          <p:spTgt spid="1443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92" grpId="0" animBg="1"/>
      <p:bldP spid="14439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4594" name="Rectangle 2"/>
          <p:cNvSpPr>
            <a:spLocks noGrp="1" noChangeArrowheads="1"/>
          </p:cNvSpPr>
          <p:nvPr>
            <p:ph type="title" idx="4294967295"/>
          </p:nvPr>
        </p:nvSpPr>
        <p:spPr/>
        <p:txBody>
          <a:bodyPr/>
          <a:lstStyle/>
          <a:p>
            <a:r>
              <a:rPr lang="en-US" b="1" smtClean="0"/>
              <a:t>Learning Objectives</a:t>
            </a:r>
            <a:endParaRPr lang="en-GB" b="1" smtClean="0"/>
          </a:p>
        </p:txBody>
      </p:sp>
      <p:sp>
        <p:nvSpPr>
          <p:cNvPr id="1134595" name="Rectangle 3"/>
          <p:cNvSpPr>
            <a:spLocks noGrp="1" noChangeArrowheads="1"/>
          </p:cNvSpPr>
          <p:nvPr>
            <p:ph type="body" idx="4294967295"/>
          </p:nvPr>
        </p:nvSpPr>
        <p:spPr/>
        <p:txBody>
          <a:bodyPr/>
          <a:lstStyle/>
          <a:p>
            <a:pPr>
              <a:lnSpc>
                <a:spcPct val="80000"/>
              </a:lnSpc>
            </a:pPr>
            <a:endParaRPr lang="en-US" sz="2400" b="1" smtClean="0"/>
          </a:p>
          <a:p>
            <a:pPr>
              <a:lnSpc>
                <a:spcPct val="80000"/>
              </a:lnSpc>
            </a:pPr>
            <a:endParaRPr lang="en-US" sz="2400" b="1" smtClean="0"/>
          </a:p>
          <a:p>
            <a:pPr>
              <a:lnSpc>
                <a:spcPct val="80000"/>
              </a:lnSpc>
            </a:pPr>
            <a:r>
              <a:rPr lang="en-US" sz="2400" b="1" smtClean="0"/>
              <a:t>Understanding the anatomy of the nail and local ligamentous and tendinous insertions</a:t>
            </a:r>
          </a:p>
          <a:p>
            <a:pPr>
              <a:lnSpc>
                <a:spcPct val="80000"/>
              </a:lnSpc>
            </a:pPr>
            <a:endParaRPr lang="en-CA" sz="2400" b="1" smtClean="0"/>
          </a:p>
          <a:p>
            <a:pPr>
              <a:lnSpc>
                <a:spcPct val="80000"/>
              </a:lnSpc>
            </a:pPr>
            <a:r>
              <a:rPr lang="en-CA" sz="2400" b="1" smtClean="0"/>
              <a:t>Understanding the MRI and histopathological features of the nail and enthesis unit</a:t>
            </a:r>
            <a:r>
              <a:rPr lang="en-US" sz="2400" b="1" smtClean="0"/>
              <a:t> </a:t>
            </a:r>
          </a:p>
          <a:p>
            <a:pPr>
              <a:lnSpc>
                <a:spcPct val="80000"/>
              </a:lnSpc>
            </a:pPr>
            <a:endParaRPr lang="en-CA" sz="2400" b="1" smtClean="0"/>
          </a:p>
          <a:p>
            <a:pPr>
              <a:lnSpc>
                <a:spcPct val="80000"/>
              </a:lnSpc>
            </a:pPr>
            <a:r>
              <a:rPr lang="en-CA" sz="2400" b="1" smtClean="0"/>
              <a:t>Learn how classification of psoriatic disease may improve based on an improved understanding of the nail</a:t>
            </a:r>
            <a:endParaRPr lang="en-GB" sz="2400" b="1" smtClean="0"/>
          </a:p>
        </p:txBody>
      </p:sp>
    </p:spTree>
  </p:cSld>
  <p:clrMapOvr>
    <a:masterClrMapping/>
  </p:clrMapOvr>
  <p:transition>
    <p:pull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3"/>
          <p:cNvSpPr>
            <a:spLocks noGrp="1" noChangeArrowheads="1"/>
          </p:cNvSpPr>
          <p:nvPr>
            <p:ph type="title" idx="4294967295"/>
          </p:nvPr>
        </p:nvSpPr>
        <p:spPr>
          <a:xfrm>
            <a:off x="323850" y="404813"/>
            <a:ext cx="8569325" cy="1143000"/>
          </a:xfrm>
        </p:spPr>
        <p:txBody>
          <a:bodyPr/>
          <a:lstStyle/>
          <a:p>
            <a:r>
              <a:rPr lang="en-GB" sz="3600" smtClean="0"/>
              <a:t>Anatomical Basis for the Seronegative Arthropathies-Fat Sat MRI Scans</a:t>
            </a:r>
            <a:endParaRPr lang="en-US" sz="3600" smtClean="0"/>
          </a:p>
        </p:txBody>
      </p:sp>
      <p:pic>
        <p:nvPicPr>
          <p:cNvPr id="76802" name="Picture 6"/>
          <p:cNvPicPr>
            <a:picLocks noChangeAspect="1" noChangeArrowheads="1"/>
          </p:cNvPicPr>
          <p:nvPr/>
        </p:nvPicPr>
        <p:blipFill>
          <a:blip r:embed="rId4" cstate="print"/>
          <a:srcRect t="15741" r="9969" b="16002"/>
          <a:stretch>
            <a:fillRect/>
          </a:stretch>
        </p:blipFill>
        <p:spPr bwMode="auto">
          <a:xfrm>
            <a:off x="2560638" y="1628775"/>
            <a:ext cx="4316412" cy="4537075"/>
          </a:xfrm>
          <a:prstGeom prst="rect">
            <a:avLst/>
          </a:prstGeom>
          <a:noFill/>
          <a:ln w="9525">
            <a:noFill/>
            <a:miter lim="800000"/>
            <a:headEnd/>
            <a:tailEnd/>
          </a:ln>
        </p:spPr>
      </p:pic>
      <p:sp>
        <p:nvSpPr>
          <p:cNvPr id="76803" name="Text Box 7"/>
          <p:cNvSpPr txBox="1">
            <a:spLocks noChangeArrowheads="1"/>
          </p:cNvSpPr>
          <p:nvPr/>
        </p:nvSpPr>
        <p:spPr bwMode="auto">
          <a:xfrm>
            <a:off x="5651500" y="6453188"/>
            <a:ext cx="3444875" cy="244475"/>
          </a:xfrm>
          <a:prstGeom prst="rect">
            <a:avLst/>
          </a:prstGeom>
          <a:noFill/>
          <a:ln w="3175" algn="ctr">
            <a:noFill/>
            <a:miter lim="800000"/>
            <a:headEnd/>
            <a:tailEnd/>
          </a:ln>
        </p:spPr>
        <p:txBody>
          <a:bodyPr wrap="none" lIns="0" tIns="0" rIns="0" bIns="0">
            <a:spAutoFit/>
          </a:bodyPr>
          <a:lstStyle/>
          <a:p>
            <a:r>
              <a:rPr lang="en-GB" sz="1600">
                <a:solidFill>
                  <a:srgbClr val="FFFF00"/>
                </a:solidFill>
                <a:latin typeface="Arial" pitchFamily="34" charset="0"/>
              </a:rPr>
              <a:t>McGonagle et al Arthritis Rheum 1998</a:t>
            </a:r>
          </a:p>
        </p:txBody>
      </p:sp>
      <p:sp>
        <p:nvSpPr>
          <p:cNvPr id="76804" name="Oval 5"/>
          <p:cNvSpPr>
            <a:spLocks noChangeArrowheads="1"/>
          </p:cNvSpPr>
          <p:nvPr/>
        </p:nvSpPr>
        <p:spPr bwMode="auto">
          <a:xfrm>
            <a:off x="4071938" y="3429000"/>
            <a:ext cx="928687" cy="935038"/>
          </a:xfrm>
          <a:prstGeom prst="ellipse">
            <a:avLst/>
          </a:prstGeom>
          <a:noFill/>
          <a:ln w="41275">
            <a:solidFill>
              <a:srgbClr val="FF0000"/>
            </a:solidFill>
            <a:round/>
            <a:headEnd/>
            <a:tailEnd/>
          </a:ln>
        </p:spPr>
        <p:txBody>
          <a:bodyPr wrap="none" anchor="ctr"/>
          <a:lstStyle/>
          <a:p>
            <a:endParaRPr lang="en-US"/>
          </a:p>
        </p:txBody>
      </p:sp>
    </p:spTree>
    <p:custDataLst>
      <p:tags r:id="rId1"/>
    </p:custDataLst>
  </p:cSld>
  <p:clrMapOvr>
    <a:masterClrMapping/>
  </p:clrMapOvr>
  <p:transition>
    <p:pull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2"/>
          <p:cNvPicPr>
            <a:picLocks noChangeAspect="1" noChangeArrowheads="1"/>
          </p:cNvPicPr>
          <p:nvPr/>
        </p:nvPicPr>
        <p:blipFill>
          <a:blip r:embed="rId3" cstate="print"/>
          <a:srcRect l="1801" t="3294" r="2753" b="5232"/>
          <a:stretch>
            <a:fillRect/>
          </a:stretch>
        </p:blipFill>
        <p:spPr bwMode="auto">
          <a:xfrm>
            <a:off x="0" y="0"/>
            <a:ext cx="9220200" cy="6915150"/>
          </a:xfrm>
          <a:prstGeom prst="rect">
            <a:avLst/>
          </a:prstGeom>
          <a:noFill/>
          <a:ln w="9525">
            <a:noFill/>
            <a:round/>
            <a:headEnd/>
            <a:tailEnd/>
          </a:ln>
        </p:spPr>
      </p:pic>
      <p:sp>
        <p:nvSpPr>
          <p:cNvPr id="78850" name="Rectangle 3"/>
          <p:cNvSpPr>
            <a:spLocks noChangeArrowheads="1"/>
          </p:cNvSpPr>
          <p:nvPr/>
        </p:nvSpPr>
        <p:spPr bwMode="auto">
          <a:xfrm>
            <a:off x="320675" y="6400800"/>
            <a:ext cx="3808413" cy="460375"/>
          </a:xfrm>
          <a:prstGeom prst="rect">
            <a:avLst/>
          </a:prstGeom>
          <a:noFill/>
          <a:ln w="9525">
            <a:noFill/>
            <a:round/>
            <a:headEnd/>
            <a:tailEnd/>
          </a:ln>
        </p:spPr>
        <p:txBody>
          <a:bodyPr wrap="none" lIns="90000" tIns="46800" rIns="90000" bIns="46800">
            <a:spAutoFit/>
          </a:bodyPr>
          <a:lstStyle/>
          <a:p>
            <a:pPr defTabSz="449263">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solidFill>
                  <a:srgbClr val="000000"/>
                </a:solidFill>
              </a:rPr>
              <a:t>McGonagle et al Lancet 1998</a:t>
            </a:r>
          </a:p>
        </p:txBody>
      </p:sp>
      <p:sp>
        <p:nvSpPr>
          <p:cNvPr id="1225732" name="Oval 4"/>
          <p:cNvSpPr>
            <a:spLocks noChangeArrowheads="1"/>
          </p:cNvSpPr>
          <p:nvPr/>
        </p:nvSpPr>
        <p:spPr bwMode="auto">
          <a:xfrm>
            <a:off x="5562600" y="457200"/>
            <a:ext cx="939800" cy="919163"/>
          </a:xfrm>
          <a:prstGeom prst="ellipse">
            <a:avLst/>
          </a:prstGeom>
          <a:noFill/>
          <a:ln w="41400">
            <a:solidFill>
              <a:srgbClr val="FF0000"/>
            </a:solidFill>
            <a:miter lim="800000"/>
            <a:headEnd/>
            <a:tailEnd/>
          </a:ln>
        </p:spPr>
        <p:txBody>
          <a:bodyPr wrap="none" anchor="ctr"/>
          <a:lstStyle/>
          <a:p>
            <a:endParaRPr lang="en-US"/>
          </a:p>
        </p:txBody>
      </p:sp>
    </p:spTree>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additive="repl">
                                        <p:cTn id="6" dur="1" fill="hold">
                                          <p:stCondLst>
                                            <p:cond delay="0"/>
                                          </p:stCondLst>
                                        </p:cTn>
                                        <p:tgtEl>
                                          <p:spTgt spid="1225732"/>
                                        </p:tgtEl>
                                        <p:attrNameLst>
                                          <p:attrName>style.visibility</p:attrName>
                                        </p:attrNameLst>
                                      </p:cBhvr>
                                      <p:to>
                                        <p:strVal val="visible"/>
                                      </p:to>
                                    </p:set>
                                    <p:animEffect transition="in" filter="wheel(1)">
                                      <p:cBhvr additive="repl">
                                        <p:cTn id="7" dur="500"/>
                                        <p:tgtEl>
                                          <p:spTgt spid="12257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573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50274" name="Object 2"/>
          <p:cNvGraphicFramePr>
            <a:graphicFrameLocks noChangeAspect="1"/>
          </p:cNvGraphicFramePr>
          <p:nvPr/>
        </p:nvGraphicFramePr>
        <p:xfrm>
          <a:off x="250825" y="333375"/>
          <a:ext cx="2135188" cy="5976938"/>
        </p:xfrm>
        <a:graphic>
          <a:graphicData uri="http://schemas.openxmlformats.org/presentationml/2006/ole">
            <p:oleObj spid="_x0000_s950274" name="Photo Editor Photo" r:id="rId3" imgW="9057143" imgH="29342857" progId="">
              <p:embed/>
            </p:oleObj>
          </a:graphicData>
        </a:graphic>
      </p:graphicFrame>
      <p:grpSp>
        <p:nvGrpSpPr>
          <p:cNvPr id="950276" name="Group 4"/>
          <p:cNvGrpSpPr>
            <a:grpSpLocks/>
          </p:cNvGrpSpPr>
          <p:nvPr/>
        </p:nvGrpSpPr>
        <p:grpSpPr bwMode="auto">
          <a:xfrm>
            <a:off x="1547813" y="1773238"/>
            <a:ext cx="2447925" cy="2303462"/>
            <a:chOff x="1565" y="1570"/>
            <a:chExt cx="3709" cy="2420"/>
          </a:xfrm>
        </p:grpSpPr>
        <p:grpSp>
          <p:nvGrpSpPr>
            <p:cNvPr id="950281" name="Group 5"/>
            <p:cNvGrpSpPr>
              <a:grpSpLocks/>
            </p:cNvGrpSpPr>
            <p:nvPr/>
          </p:nvGrpSpPr>
          <p:grpSpPr bwMode="auto">
            <a:xfrm>
              <a:off x="1565" y="1570"/>
              <a:ext cx="3709" cy="2196"/>
              <a:chOff x="1565" y="1570"/>
              <a:chExt cx="3709" cy="2196"/>
            </a:xfrm>
          </p:grpSpPr>
          <p:pic>
            <p:nvPicPr>
              <p:cNvPr id="950283" name="Picture 6" descr="Achilles collagen fibre angle change"/>
              <p:cNvPicPr>
                <a:picLocks noChangeAspect="1" noChangeArrowheads="1"/>
              </p:cNvPicPr>
              <p:nvPr/>
            </p:nvPicPr>
            <p:blipFill>
              <a:blip r:embed="rId4" cstate="print"/>
              <a:srcRect/>
              <a:stretch>
                <a:fillRect/>
              </a:stretch>
            </p:blipFill>
            <p:spPr bwMode="auto">
              <a:xfrm>
                <a:off x="3198" y="1570"/>
                <a:ext cx="2076" cy="2196"/>
              </a:xfrm>
              <a:prstGeom prst="rect">
                <a:avLst/>
              </a:prstGeom>
              <a:noFill/>
              <a:ln w="9525">
                <a:noFill/>
                <a:miter lim="800000"/>
                <a:headEnd/>
                <a:tailEnd/>
              </a:ln>
            </p:spPr>
          </p:pic>
          <p:sp>
            <p:nvSpPr>
              <p:cNvPr id="950284" name="AutoShape 7"/>
              <p:cNvSpPr>
                <a:spLocks noChangeArrowheads="1"/>
              </p:cNvSpPr>
              <p:nvPr/>
            </p:nvSpPr>
            <p:spPr bwMode="auto">
              <a:xfrm>
                <a:off x="1565" y="2750"/>
                <a:ext cx="1587" cy="272"/>
              </a:xfrm>
              <a:prstGeom prst="rightArrow">
                <a:avLst>
                  <a:gd name="adj1" fmla="val 50000"/>
                  <a:gd name="adj2" fmla="val 145864"/>
                </a:avLst>
              </a:prstGeom>
              <a:solidFill>
                <a:srgbClr val="FF0000"/>
              </a:solidFill>
              <a:ln w="9525">
                <a:solidFill>
                  <a:srgbClr val="FF0000"/>
                </a:solidFill>
                <a:miter lim="800000"/>
                <a:headEnd/>
                <a:tailEnd/>
              </a:ln>
            </p:spPr>
            <p:txBody>
              <a:bodyPr wrap="none" anchor="ctr"/>
              <a:lstStyle/>
              <a:p>
                <a:endParaRPr lang="en-US"/>
              </a:p>
            </p:txBody>
          </p:sp>
        </p:grpSp>
        <p:sp>
          <p:nvSpPr>
            <p:cNvPr id="950282" name="Text Box 8"/>
            <p:cNvSpPr txBox="1">
              <a:spLocks noChangeArrowheads="1"/>
            </p:cNvSpPr>
            <p:nvPr/>
          </p:nvSpPr>
          <p:spPr bwMode="auto">
            <a:xfrm>
              <a:off x="3607" y="3702"/>
              <a:ext cx="1588" cy="288"/>
            </a:xfrm>
            <a:prstGeom prst="rect">
              <a:avLst/>
            </a:prstGeom>
            <a:noFill/>
            <a:ln w="9525">
              <a:noFill/>
              <a:miter lim="800000"/>
              <a:headEnd/>
              <a:tailEnd/>
            </a:ln>
          </p:spPr>
          <p:txBody>
            <a:bodyPr>
              <a:spAutoFit/>
            </a:bodyPr>
            <a:lstStyle/>
            <a:p>
              <a:pPr>
                <a:spcBef>
                  <a:spcPct val="50000"/>
                </a:spcBef>
              </a:pPr>
              <a:r>
                <a:rPr lang="en-US" sz="1200">
                  <a:solidFill>
                    <a:srgbClr val="FFFF00"/>
                  </a:solidFill>
                </a:rPr>
                <a:t>Fibrocartilage</a:t>
              </a:r>
              <a:endParaRPr lang="en-GB" sz="1200">
                <a:solidFill>
                  <a:srgbClr val="FFFF00"/>
                </a:solidFill>
              </a:endParaRPr>
            </a:p>
          </p:txBody>
        </p:sp>
      </p:grpSp>
      <p:sp>
        <p:nvSpPr>
          <p:cNvPr id="2" name="Text Box 22"/>
          <p:cNvSpPr txBox="1">
            <a:spLocks noChangeArrowheads="1"/>
          </p:cNvSpPr>
          <p:nvPr/>
        </p:nvSpPr>
        <p:spPr bwMode="auto">
          <a:xfrm>
            <a:off x="2700338" y="333375"/>
            <a:ext cx="6213475" cy="701675"/>
          </a:xfrm>
          <a:prstGeom prst="rect">
            <a:avLst/>
          </a:prstGeom>
          <a:noFill/>
          <a:ln w="9525">
            <a:noFill/>
            <a:miter lim="800000"/>
            <a:headEnd/>
            <a:tailEnd/>
          </a:ln>
        </p:spPr>
        <p:txBody>
          <a:bodyPr wrap="none">
            <a:spAutoFit/>
          </a:bodyPr>
          <a:lstStyle/>
          <a:p>
            <a:r>
              <a:rPr lang="en-GB" sz="4000" dirty="0">
                <a:solidFill>
                  <a:srgbClr val="FFFF00"/>
                </a:solidFill>
              </a:rPr>
              <a:t>Achilles Enthesis or Insertion</a:t>
            </a:r>
          </a:p>
        </p:txBody>
      </p:sp>
      <p:sp>
        <p:nvSpPr>
          <p:cNvPr id="950277" name="Rectangle 25"/>
          <p:cNvSpPr>
            <a:spLocks noChangeArrowheads="1"/>
          </p:cNvSpPr>
          <p:nvPr/>
        </p:nvSpPr>
        <p:spPr bwMode="auto">
          <a:xfrm>
            <a:off x="395288" y="6453188"/>
            <a:ext cx="2952750" cy="274637"/>
          </a:xfrm>
          <a:prstGeom prst="rect">
            <a:avLst/>
          </a:prstGeom>
          <a:noFill/>
          <a:ln w="9525">
            <a:noFill/>
            <a:miter lim="800000"/>
            <a:headEnd/>
            <a:tailEnd/>
          </a:ln>
        </p:spPr>
        <p:txBody>
          <a:bodyPr>
            <a:spAutoFit/>
          </a:bodyPr>
          <a:lstStyle/>
          <a:p>
            <a:r>
              <a:rPr lang="en-GB" sz="1200">
                <a:solidFill>
                  <a:schemeClr val="bg1"/>
                </a:solidFill>
              </a:rPr>
              <a:t>Benjamin &amp; McGonagle  J Anatomy 2001</a:t>
            </a:r>
            <a:endParaRPr lang="en-US" sz="1200">
              <a:solidFill>
                <a:schemeClr val="bg1"/>
              </a:solidFill>
            </a:endParaRPr>
          </a:p>
        </p:txBody>
      </p:sp>
      <p:pic>
        <p:nvPicPr>
          <p:cNvPr id="950278" name="Picture 2"/>
          <p:cNvPicPr>
            <a:picLocks noChangeAspect="1" noChangeArrowheads="1"/>
          </p:cNvPicPr>
          <p:nvPr/>
        </p:nvPicPr>
        <p:blipFill>
          <a:blip r:embed="rId5" cstate="print"/>
          <a:srcRect b="12657"/>
          <a:stretch>
            <a:fillRect/>
          </a:stretch>
        </p:blipFill>
        <p:spPr bwMode="auto">
          <a:xfrm>
            <a:off x="4887913" y="1773238"/>
            <a:ext cx="4256087" cy="4392612"/>
          </a:xfrm>
          <a:prstGeom prst="rect">
            <a:avLst/>
          </a:prstGeom>
          <a:noFill/>
          <a:ln w="9525">
            <a:noFill/>
            <a:miter lim="800000"/>
            <a:headEnd/>
            <a:tailEnd/>
          </a:ln>
        </p:spPr>
      </p:pic>
      <p:sp>
        <p:nvSpPr>
          <p:cNvPr id="691205" name="Oval 5"/>
          <p:cNvSpPr>
            <a:spLocks noChangeArrowheads="1"/>
          </p:cNvSpPr>
          <p:nvPr/>
        </p:nvSpPr>
        <p:spPr bwMode="auto">
          <a:xfrm>
            <a:off x="6877050" y="4149725"/>
            <a:ext cx="1943100" cy="1549400"/>
          </a:xfrm>
          <a:prstGeom prst="ellipse">
            <a:avLst/>
          </a:prstGeom>
          <a:noFill/>
          <a:ln w="41275">
            <a:solidFill>
              <a:srgbClr val="FF0000"/>
            </a:solidFill>
            <a:round/>
            <a:headEnd/>
            <a:tailEnd/>
          </a:ln>
        </p:spPr>
        <p:txBody>
          <a:bodyPr wrap="none" anchor="ctr"/>
          <a:lstStyle/>
          <a:p>
            <a:endParaRPr lang="en-US"/>
          </a:p>
        </p:txBody>
      </p:sp>
      <p:sp>
        <p:nvSpPr>
          <p:cNvPr id="950280" name="Text Box 31"/>
          <p:cNvSpPr txBox="1">
            <a:spLocks noChangeArrowheads="1"/>
          </p:cNvSpPr>
          <p:nvPr/>
        </p:nvSpPr>
        <p:spPr bwMode="auto">
          <a:xfrm>
            <a:off x="4029075" y="6400800"/>
            <a:ext cx="5114925" cy="457200"/>
          </a:xfrm>
          <a:prstGeom prst="rect">
            <a:avLst/>
          </a:prstGeom>
          <a:noFill/>
          <a:ln w="9525">
            <a:noFill/>
            <a:miter lim="800000"/>
            <a:headEnd/>
            <a:tailEnd/>
          </a:ln>
        </p:spPr>
        <p:txBody>
          <a:bodyPr wrap="none">
            <a:spAutoFit/>
          </a:bodyPr>
          <a:lstStyle/>
          <a:p>
            <a:r>
              <a:rPr lang="en-GB">
                <a:solidFill>
                  <a:srgbClr val="FFFF00"/>
                </a:solidFill>
              </a:rPr>
              <a:t>McGonagle et al.  Arthritis Rheum 2001</a:t>
            </a:r>
          </a:p>
        </p:txBody>
      </p:sp>
    </p:spTree>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50276"/>
                                        </p:tgtEl>
                                        <p:attrNameLst>
                                          <p:attrName>style.visibility</p:attrName>
                                        </p:attrNameLst>
                                      </p:cBhvr>
                                      <p:to>
                                        <p:strVal val="visible"/>
                                      </p:to>
                                    </p:set>
                                    <p:animEffect transition="in" filter="wipe(left)">
                                      <p:cBhvr>
                                        <p:cTn id="7" dur="500"/>
                                        <p:tgtEl>
                                          <p:spTgt spid="95027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91205"/>
                                        </p:tgtEl>
                                        <p:attrNameLst>
                                          <p:attrName>style.visibility</p:attrName>
                                        </p:attrNameLst>
                                      </p:cBhvr>
                                      <p:to>
                                        <p:strVal val="visible"/>
                                      </p:to>
                                    </p:set>
                                    <p:animEffect transition="in" filter="wheel(1)">
                                      <p:cBhvr>
                                        <p:cTn id="12" dur="500"/>
                                        <p:tgtEl>
                                          <p:spTgt spid="691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120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4634" name="Rectangle 3"/>
          <p:cNvSpPr>
            <a:spLocks noGrp="1" noChangeArrowheads="1"/>
          </p:cNvSpPr>
          <p:nvPr>
            <p:ph type="title"/>
          </p:nvPr>
        </p:nvSpPr>
        <p:spPr>
          <a:xfrm>
            <a:off x="468313" y="260350"/>
            <a:ext cx="8229600" cy="1143000"/>
          </a:xfrm>
        </p:spPr>
        <p:txBody>
          <a:bodyPr/>
          <a:lstStyle/>
          <a:p>
            <a:pPr eaLnBrk="1" hangingPunct="1"/>
            <a:r>
              <a:rPr lang="en-GB" sz="4000" smtClean="0"/>
              <a:t>Why Enthesitis is Associated with Diffuse Synovitis</a:t>
            </a:r>
          </a:p>
        </p:txBody>
      </p:sp>
      <p:sp>
        <p:nvSpPr>
          <p:cNvPr id="964635" name="Text Box 4"/>
          <p:cNvSpPr txBox="1">
            <a:spLocks noChangeArrowheads="1"/>
          </p:cNvSpPr>
          <p:nvPr/>
        </p:nvSpPr>
        <p:spPr bwMode="auto">
          <a:xfrm>
            <a:off x="6084888" y="6491288"/>
            <a:ext cx="184150" cy="366712"/>
          </a:xfrm>
          <a:prstGeom prst="rect">
            <a:avLst/>
          </a:prstGeom>
          <a:noFill/>
          <a:ln w="9525">
            <a:noFill/>
            <a:miter lim="800000"/>
            <a:headEnd/>
            <a:tailEnd/>
          </a:ln>
        </p:spPr>
        <p:txBody>
          <a:bodyPr wrap="none">
            <a:spAutoFit/>
          </a:bodyPr>
          <a:lstStyle/>
          <a:p>
            <a:endParaRPr lang="en-US" sz="1800">
              <a:latin typeface="Arial" pitchFamily="34" charset="0"/>
            </a:endParaRPr>
          </a:p>
        </p:txBody>
      </p:sp>
      <p:sp>
        <p:nvSpPr>
          <p:cNvPr id="964636" name="Text Box 5"/>
          <p:cNvSpPr txBox="1">
            <a:spLocks noChangeArrowheads="1"/>
          </p:cNvSpPr>
          <p:nvPr/>
        </p:nvSpPr>
        <p:spPr bwMode="auto">
          <a:xfrm>
            <a:off x="0" y="6308725"/>
            <a:ext cx="4767263" cy="274638"/>
          </a:xfrm>
          <a:prstGeom prst="rect">
            <a:avLst/>
          </a:prstGeom>
          <a:noFill/>
          <a:ln w="9525">
            <a:noFill/>
            <a:miter lim="800000"/>
            <a:headEnd/>
            <a:tailEnd/>
          </a:ln>
        </p:spPr>
        <p:txBody>
          <a:bodyPr>
            <a:spAutoFit/>
          </a:bodyPr>
          <a:lstStyle/>
          <a:p>
            <a:r>
              <a:rPr lang="en-US" sz="1200" b="1">
                <a:solidFill>
                  <a:srgbClr val="FFFF00"/>
                </a:solidFill>
                <a:latin typeface="Arial" pitchFamily="34" charset="0"/>
              </a:rPr>
              <a:t>McGonagle et al Arthritis Rheum 2001</a:t>
            </a:r>
            <a:endParaRPr lang="en-GB" sz="1200" b="1">
              <a:solidFill>
                <a:srgbClr val="FFFF00"/>
              </a:solidFill>
              <a:latin typeface="Arial" pitchFamily="34" charset="0"/>
            </a:endParaRPr>
          </a:p>
        </p:txBody>
      </p:sp>
      <p:sp>
        <p:nvSpPr>
          <p:cNvPr id="964637" name="Text Box 7"/>
          <p:cNvSpPr txBox="1">
            <a:spLocks noChangeArrowheads="1"/>
          </p:cNvSpPr>
          <p:nvPr/>
        </p:nvSpPr>
        <p:spPr bwMode="auto">
          <a:xfrm>
            <a:off x="5364163" y="5149850"/>
            <a:ext cx="3117850" cy="730250"/>
          </a:xfrm>
          <a:prstGeom prst="rect">
            <a:avLst/>
          </a:prstGeom>
          <a:noFill/>
          <a:ln w="3175" algn="ctr">
            <a:noFill/>
            <a:miter lim="800000"/>
            <a:headEnd/>
            <a:tailEnd/>
          </a:ln>
        </p:spPr>
        <p:txBody>
          <a:bodyPr wrap="none" lIns="0" tIns="0" rIns="0" bIns="0">
            <a:spAutoFit/>
          </a:bodyPr>
          <a:lstStyle/>
          <a:p>
            <a:r>
              <a:rPr lang="en-US">
                <a:latin typeface="Arial" pitchFamily="34" charset="0"/>
              </a:rPr>
              <a:t>Osteitis severity linked </a:t>
            </a:r>
          </a:p>
          <a:p>
            <a:r>
              <a:rPr lang="en-US">
                <a:latin typeface="Arial" pitchFamily="34" charset="0"/>
              </a:rPr>
              <a:t>to HLA-B27 gene</a:t>
            </a:r>
          </a:p>
        </p:txBody>
      </p:sp>
      <p:sp>
        <p:nvSpPr>
          <p:cNvPr id="964617" name="Text Box 9"/>
          <p:cNvSpPr txBox="1">
            <a:spLocks noChangeArrowheads="1"/>
          </p:cNvSpPr>
          <p:nvPr/>
        </p:nvSpPr>
        <p:spPr bwMode="auto">
          <a:xfrm>
            <a:off x="4643438" y="2636838"/>
            <a:ext cx="4203700" cy="2041525"/>
          </a:xfrm>
          <a:prstGeom prst="rect">
            <a:avLst/>
          </a:prstGeom>
          <a:noFill/>
          <a:ln w="9525">
            <a:noFill/>
            <a:miter lim="800000"/>
            <a:headEnd/>
            <a:tailEnd/>
          </a:ln>
        </p:spPr>
        <p:txBody>
          <a:bodyPr wrap="none">
            <a:spAutoFit/>
          </a:bodyPr>
          <a:lstStyle/>
          <a:p>
            <a:pPr algn="ctr"/>
            <a:r>
              <a:rPr lang="en-US" sz="3200">
                <a:solidFill>
                  <a:srgbClr val="FFFF00"/>
                </a:solidFill>
              </a:rPr>
              <a:t>Key Message</a:t>
            </a:r>
          </a:p>
          <a:p>
            <a:pPr algn="ctr"/>
            <a:endParaRPr lang="en-US" sz="3200">
              <a:solidFill>
                <a:srgbClr val="FFFF00"/>
              </a:solidFill>
            </a:endParaRPr>
          </a:p>
          <a:p>
            <a:pPr algn="ctr"/>
            <a:r>
              <a:rPr lang="en-US" sz="3200">
                <a:solidFill>
                  <a:srgbClr val="FFFF00"/>
                </a:solidFill>
              </a:rPr>
              <a:t>The Enthesitis Lesion is </a:t>
            </a:r>
          </a:p>
          <a:p>
            <a:pPr algn="ctr"/>
            <a:r>
              <a:rPr lang="en-US" sz="3200">
                <a:solidFill>
                  <a:srgbClr val="FFFF00"/>
                </a:solidFill>
              </a:rPr>
              <a:t>Pathologically Diffuse</a:t>
            </a:r>
          </a:p>
        </p:txBody>
      </p:sp>
      <p:grpSp>
        <p:nvGrpSpPr>
          <p:cNvPr id="964618" name="Group 10"/>
          <p:cNvGrpSpPr>
            <a:grpSpLocks/>
          </p:cNvGrpSpPr>
          <p:nvPr/>
        </p:nvGrpSpPr>
        <p:grpSpPr bwMode="auto">
          <a:xfrm>
            <a:off x="4643438" y="1628775"/>
            <a:ext cx="4356100" cy="3529013"/>
            <a:chOff x="3016" y="2115"/>
            <a:chExt cx="2608" cy="1950"/>
          </a:xfrm>
        </p:grpSpPr>
        <p:sp>
          <p:nvSpPr>
            <p:cNvPr id="964644" name="Rectangle 11"/>
            <p:cNvSpPr>
              <a:spLocks noChangeArrowheads="1"/>
            </p:cNvSpPr>
            <p:nvPr/>
          </p:nvSpPr>
          <p:spPr bwMode="auto">
            <a:xfrm>
              <a:off x="3016" y="2115"/>
              <a:ext cx="2608" cy="1950"/>
            </a:xfrm>
            <a:prstGeom prst="rect">
              <a:avLst/>
            </a:prstGeom>
            <a:solidFill>
              <a:schemeClr val="bg1"/>
            </a:solidFill>
            <a:ln w="9525">
              <a:noFill/>
              <a:miter lim="800000"/>
              <a:headEnd/>
              <a:tailEnd/>
            </a:ln>
          </p:spPr>
          <p:txBody>
            <a:bodyPr wrap="none" anchor="ctr"/>
            <a:lstStyle/>
            <a:p>
              <a:endParaRPr lang="en-US"/>
            </a:p>
          </p:txBody>
        </p:sp>
        <p:pic>
          <p:nvPicPr>
            <p:cNvPr id="964645" name="Picture 12" descr="Achilles enthesis organ unlabelled"/>
            <p:cNvPicPr>
              <a:picLocks noChangeAspect="1" noChangeArrowheads="1"/>
            </p:cNvPicPr>
            <p:nvPr/>
          </p:nvPicPr>
          <p:blipFill>
            <a:blip r:embed="rId4" cstate="print"/>
            <a:srcRect/>
            <a:stretch>
              <a:fillRect/>
            </a:stretch>
          </p:blipFill>
          <p:spPr bwMode="auto">
            <a:xfrm>
              <a:off x="3379" y="2160"/>
              <a:ext cx="1635" cy="1905"/>
            </a:xfrm>
            <a:prstGeom prst="rect">
              <a:avLst/>
            </a:prstGeom>
            <a:noFill/>
            <a:ln w="19050">
              <a:noFill/>
              <a:miter lim="800000"/>
              <a:headEnd/>
              <a:tailEnd/>
            </a:ln>
          </p:spPr>
        </p:pic>
        <p:sp>
          <p:nvSpPr>
            <p:cNvPr id="964646" name="Line 13"/>
            <p:cNvSpPr>
              <a:spLocks noChangeShapeType="1"/>
            </p:cNvSpPr>
            <p:nvPr/>
          </p:nvSpPr>
          <p:spPr bwMode="auto">
            <a:xfrm flipH="1">
              <a:off x="4241" y="2160"/>
              <a:ext cx="227" cy="0"/>
            </a:xfrm>
            <a:prstGeom prst="line">
              <a:avLst/>
            </a:prstGeom>
            <a:noFill/>
            <a:ln w="19050">
              <a:solidFill>
                <a:srgbClr val="00CC00"/>
              </a:solidFill>
              <a:round/>
              <a:headEnd/>
              <a:tailEnd type="triangle" w="med" len="med"/>
            </a:ln>
          </p:spPr>
          <p:txBody>
            <a:bodyPr lIns="0" tIns="0" rIns="0" bIns="0"/>
            <a:lstStyle/>
            <a:p>
              <a:endParaRPr lang="en-CA"/>
            </a:p>
          </p:txBody>
        </p:sp>
        <p:sp>
          <p:nvSpPr>
            <p:cNvPr id="964647" name="Text Box 14"/>
            <p:cNvSpPr txBox="1">
              <a:spLocks noChangeArrowheads="1"/>
            </p:cNvSpPr>
            <p:nvPr/>
          </p:nvSpPr>
          <p:spPr bwMode="auto">
            <a:xfrm>
              <a:off x="4468" y="2115"/>
              <a:ext cx="1156" cy="135"/>
            </a:xfrm>
            <a:prstGeom prst="rect">
              <a:avLst/>
            </a:prstGeom>
            <a:noFill/>
            <a:ln w="3175" algn="ctr">
              <a:noFill/>
              <a:miter lim="800000"/>
              <a:headEnd/>
              <a:tailEnd/>
            </a:ln>
          </p:spPr>
          <p:txBody>
            <a:bodyPr lIns="0" tIns="0" rIns="0" bIns="0">
              <a:spAutoFit/>
            </a:bodyPr>
            <a:lstStyle/>
            <a:p>
              <a:pPr>
                <a:spcBef>
                  <a:spcPct val="50000"/>
                </a:spcBef>
              </a:pPr>
              <a:r>
                <a:rPr lang="en-GB" sz="1600">
                  <a:latin typeface="Arial" pitchFamily="34" charset="0"/>
                </a:rPr>
                <a:t>Synovial membrane</a:t>
              </a:r>
              <a:endParaRPr lang="en-US" sz="1600">
                <a:latin typeface="Arial" pitchFamily="34" charset="0"/>
              </a:endParaRPr>
            </a:p>
          </p:txBody>
        </p:sp>
        <p:sp>
          <p:nvSpPr>
            <p:cNvPr id="964648" name="Text Box 15"/>
            <p:cNvSpPr txBox="1">
              <a:spLocks noChangeArrowheads="1"/>
            </p:cNvSpPr>
            <p:nvPr/>
          </p:nvSpPr>
          <p:spPr bwMode="auto">
            <a:xfrm>
              <a:off x="4740" y="3747"/>
              <a:ext cx="589" cy="135"/>
            </a:xfrm>
            <a:prstGeom prst="rect">
              <a:avLst/>
            </a:prstGeom>
            <a:noFill/>
            <a:ln w="3175" algn="ctr">
              <a:noFill/>
              <a:miter lim="800000"/>
              <a:headEnd/>
              <a:tailEnd/>
            </a:ln>
          </p:spPr>
          <p:txBody>
            <a:bodyPr lIns="0" tIns="0" rIns="0" bIns="0">
              <a:spAutoFit/>
            </a:bodyPr>
            <a:lstStyle/>
            <a:p>
              <a:pPr>
                <a:spcBef>
                  <a:spcPct val="50000"/>
                </a:spcBef>
              </a:pPr>
              <a:r>
                <a:rPr lang="en-GB" sz="1600" dirty="0">
                  <a:latin typeface="Arial" pitchFamily="34" charset="0"/>
                </a:rPr>
                <a:t>Enthesis</a:t>
              </a:r>
              <a:endParaRPr lang="en-US" sz="1600" dirty="0">
                <a:latin typeface="Arial" pitchFamily="34" charset="0"/>
              </a:endParaRPr>
            </a:p>
          </p:txBody>
        </p:sp>
        <p:sp>
          <p:nvSpPr>
            <p:cNvPr id="964649" name="Line 16"/>
            <p:cNvSpPr>
              <a:spLocks noChangeShapeType="1"/>
            </p:cNvSpPr>
            <p:nvPr/>
          </p:nvSpPr>
          <p:spPr bwMode="auto">
            <a:xfrm flipH="1">
              <a:off x="4150" y="3838"/>
              <a:ext cx="590" cy="0"/>
            </a:xfrm>
            <a:prstGeom prst="line">
              <a:avLst/>
            </a:prstGeom>
            <a:noFill/>
            <a:ln w="19050">
              <a:solidFill>
                <a:srgbClr val="00CC00"/>
              </a:solidFill>
              <a:round/>
              <a:headEnd/>
              <a:tailEnd type="triangle" w="med" len="med"/>
            </a:ln>
          </p:spPr>
          <p:txBody>
            <a:bodyPr lIns="0" tIns="0" rIns="0" bIns="0"/>
            <a:lstStyle/>
            <a:p>
              <a:endParaRPr lang="en-CA"/>
            </a:p>
          </p:txBody>
        </p:sp>
        <p:sp>
          <p:nvSpPr>
            <p:cNvPr id="964650" name="Text Box 17"/>
            <p:cNvSpPr txBox="1">
              <a:spLocks noChangeArrowheads="1"/>
            </p:cNvSpPr>
            <p:nvPr/>
          </p:nvSpPr>
          <p:spPr bwMode="auto">
            <a:xfrm>
              <a:off x="3061" y="2568"/>
              <a:ext cx="771" cy="270"/>
            </a:xfrm>
            <a:prstGeom prst="rect">
              <a:avLst/>
            </a:prstGeom>
            <a:noFill/>
            <a:ln w="3175" algn="ctr">
              <a:noFill/>
              <a:miter lim="800000"/>
              <a:headEnd/>
              <a:tailEnd/>
            </a:ln>
          </p:spPr>
          <p:txBody>
            <a:bodyPr lIns="0" tIns="0" rIns="0" bIns="0">
              <a:spAutoFit/>
            </a:bodyPr>
            <a:lstStyle/>
            <a:p>
              <a:pPr>
                <a:spcBef>
                  <a:spcPct val="50000"/>
                </a:spcBef>
              </a:pPr>
              <a:r>
                <a:rPr lang="en-GB" sz="1600">
                  <a:latin typeface="Arial" pitchFamily="34" charset="0"/>
                </a:rPr>
                <a:t>Sesamoid fibrocartilage</a:t>
              </a:r>
              <a:endParaRPr lang="en-US" sz="1600">
                <a:latin typeface="Arial" pitchFamily="34" charset="0"/>
              </a:endParaRPr>
            </a:p>
          </p:txBody>
        </p:sp>
        <p:sp>
          <p:nvSpPr>
            <p:cNvPr id="964651" name="Text Box 18"/>
            <p:cNvSpPr txBox="1">
              <a:spLocks noChangeArrowheads="1"/>
            </p:cNvSpPr>
            <p:nvPr/>
          </p:nvSpPr>
          <p:spPr bwMode="auto">
            <a:xfrm>
              <a:off x="4831" y="2568"/>
              <a:ext cx="793" cy="270"/>
            </a:xfrm>
            <a:prstGeom prst="rect">
              <a:avLst/>
            </a:prstGeom>
            <a:noFill/>
            <a:ln w="3175" algn="ctr">
              <a:noFill/>
              <a:miter lim="800000"/>
              <a:headEnd/>
              <a:tailEnd/>
            </a:ln>
          </p:spPr>
          <p:txBody>
            <a:bodyPr lIns="0" tIns="0" rIns="0" bIns="0">
              <a:spAutoFit/>
            </a:bodyPr>
            <a:lstStyle/>
            <a:p>
              <a:pPr>
                <a:spcBef>
                  <a:spcPct val="50000"/>
                </a:spcBef>
              </a:pPr>
              <a:r>
                <a:rPr lang="en-GB" sz="1600">
                  <a:latin typeface="Arial" pitchFamily="34" charset="0"/>
                </a:rPr>
                <a:t>Periosteal fibrocartilage</a:t>
              </a:r>
              <a:endParaRPr lang="en-US" sz="1600">
                <a:latin typeface="Arial" pitchFamily="34" charset="0"/>
              </a:endParaRPr>
            </a:p>
          </p:txBody>
        </p:sp>
        <p:sp>
          <p:nvSpPr>
            <p:cNvPr id="964652" name="Line 19"/>
            <p:cNvSpPr>
              <a:spLocks noChangeShapeType="1"/>
            </p:cNvSpPr>
            <p:nvPr/>
          </p:nvSpPr>
          <p:spPr bwMode="auto">
            <a:xfrm flipH="1">
              <a:off x="4377" y="2704"/>
              <a:ext cx="454" cy="0"/>
            </a:xfrm>
            <a:prstGeom prst="line">
              <a:avLst/>
            </a:prstGeom>
            <a:noFill/>
            <a:ln w="19050">
              <a:solidFill>
                <a:srgbClr val="00CC00"/>
              </a:solidFill>
              <a:round/>
              <a:headEnd/>
              <a:tailEnd type="triangle" w="med" len="med"/>
            </a:ln>
          </p:spPr>
          <p:txBody>
            <a:bodyPr lIns="0" tIns="0" rIns="0" bIns="0"/>
            <a:lstStyle/>
            <a:p>
              <a:endParaRPr lang="en-CA"/>
            </a:p>
          </p:txBody>
        </p:sp>
        <p:sp>
          <p:nvSpPr>
            <p:cNvPr id="964653" name="Line 20"/>
            <p:cNvSpPr>
              <a:spLocks noChangeShapeType="1"/>
            </p:cNvSpPr>
            <p:nvPr/>
          </p:nvSpPr>
          <p:spPr bwMode="auto">
            <a:xfrm flipV="1">
              <a:off x="3787" y="2704"/>
              <a:ext cx="318" cy="0"/>
            </a:xfrm>
            <a:prstGeom prst="line">
              <a:avLst/>
            </a:prstGeom>
            <a:noFill/>
            <a:ln w="19050">
              <a:solidFill>
                <a:srgbClr val="00CC00"/>
              </a:solidFill>
              <a:round/>
              <a:headEnd/>
              <a:tailEnd type="triangle" w="med" len="med"/>
            </a:ln>
          </p:spPr>
          <p:txBody>
            <a:bodyPr lIns="0" tIns="0" rIns="0" bIns="0"/>
            <a:lstStyle/>
            <a:p>
              <a:endParaRPr lang="en-CA"/>
            </a:p>
          </p:txBody>
        </p:sp>
        <p:sp>
          <p:nvSpPr>
            <p:cNvPr id="964654" name="Line 21"/>
            <p:cNvSpPr>
              <a:spLocks noChangeShapeType="1"/>
            </p:cNvSpPr>
            <p:nvPr/>
          </p:nvSpPr>
          <p:spPr bwMode="auto">
            <a:xfrm flipV="1">
              <a:off x="3878" y="2296"/>
              <a:ext cx="272" cy="0"/>
            </a:xfrm>
            <a:prstGeom prst="line">
              <a:avLst/>
            </a:prstGeom>
            <a:noFill/>
            <a:ln w="19050">
              <a:solidFill>
                <a:srgbClr val="00CC00"/>
              </a:solidFill>
              <a:round/>
              <a:headEnd/>
              <a:tailEnd type="triangle" w="med" len="med"/>
            </a:ln>
          </p:spPr>
          <p:txBody>
            <a:bodyPr lIns="0" tIns="0" rIns="0" bIns="0"/>
            <a:lstStyle/>
            <a:p>
              <a:endParaRPr lang="en-CA"/>
            </a:p>
          </p:txBody>
        </p:sp>
        <p:sp>
          <p:nvSpPr>
            <p:cNvPr id="964655" name="Text Box 22"/>
            <p:cNvSpPr txBox="1">
              <a:spLocks noChangeArrowheads="1"/>
            </p:cNvSpPr>
            <p:nvPr/>
          </p:nvSpPr>
          <p:spPr bwMode="auto">
            <a:xfrm>
              <a:off x="3107" y="2205"/>
              <a:ext cx="862" cy="135"/>
            </a:xfrm>
            <a:prstGeom prst="rect">
              <a:avLst/>
            </a:prstGeom>
            <a:noFill/>
            <a:ln w="3175" algn="ctr">
              <a:noFill/>
              <a:miter lim="800000"/>
              <a:headEnd/>
              <a:tailEnd/>
            </a:ln>
          </p:spPr>
          <p:txBody>
            <a:bodyPr lIns="0" tIns="0" rIns="0" bIns="0">
              <a:spAutoFit/>
            </a:bodyPr>
            <a:lstStyle/>
            <a:p>
              <a:pPr>
                <a:spcBef>
                  <a:spcPct val="50000"/>
                </a:spcBef>
              </a:pPr>
              <a:r>
                <a:rPr lang="en-GB" sz="1600">
                  <a:latin typeface="Arial" pitchFamily="34" charset="0"/>
                </a:rPr>
                <a:t>Macrophages</a:t>
              </a:r>
              <a:endParaRPr lang="en-US" sz="1600">
                <a:latin typeface="Arial" pitchFamily="34" charset="0"/>
              </a:endParaRPr>
            </a:p>
          </p:txBody>
        </p:sp>
      </p:grpSp>
      <p:sp>
        <p:nvSpPr>
          <p:cNvPr id="964631" name="Text Box 23"/>
          <p:cNvSpPr txBox="1">
            <a:spLocks noChangeArrowheads="1"/>
          </p:cNvSpPr>
          <p:nvPr/>
        </p:nvSpPr>
        <p:spPr bwMode="auto">
          <a:xfrm>
            <a:off x="5075238" y="5300663"/>
            <a:ext cx="3625850" cy="457200"/>
          </a:xfrm>
          <a:prstGeom prst="rect">
            <a:avLst/>
          </a:prstGeom>
          <a:noFill/>
          <a:ln w="9525">
            <a:noFill/>
            <a:miter lim="800000"/>
            <a:headEnd/>
            <a:tailEnd/>
          </a:ln>
        </p:spPr>
        <p:txBody>
          <a:bodyPr wrap="none">
            <a:spAutoFit/>
          </a:bodyPr>
          <a:lstStyle/>
          <a:p>
            <a:r>
              <a:rPr lang="en-GB">
                <a:solidFill>
                  <a:srgbClr val="FFFF00"/>
                </a:solidFill>
              </a:rPr>
              <a:t>Synovio-entheseal Complex</a:t>
            </a:r>
          </a:p>
        </p:txBody>
      </p:sp>
      <p:sp>
        <p:nvSpPr>
          <p:cNvPr id="964641" name="Text Box 24"/>
          <p:cNvSpPr txBox="1">
            <a:spLocks noChangeArrowheads="1"/>
          </p:cNvSpPr>
          <p:nvPr/>
        </p:nvSpPr>
        <p:spPr bwMode="auto">
          <a:xfrm>
            <a:off x="5219700" y="6381750"/>
            <a:ext cx="3384550" cy="182563"/>
          </a:xfrm>
          <a:prstGeom prst="rect">
            <a:avLst/>
          </a:prstGeom>
          <a:noFill/>
          <a:ln w="3175" algn="ctr">
            <a:noFill/>
            <a:miter lim="800000"/>
            <a:headEnd/>
            <a:tailEnd/>
          </a:ln>
        </p:spPr>
        <p:txBody>
          <a:bodyPr lIns="0" tIns="0" rIns="0" bIns="0">
            <a:spAutoFit/>
          </a:bodyPr>
          <a:lstStyle/>
          <a:p>
            <a:pPr algn="ctr">
              <a:spcBef>
                <a:spcPct val="50000"/>
              </a:spcBef>
            </a:pPr>
            <a:r>
              <a:rPr lang="en-GB" sz="1200">
                <a:solidFill>
                  <a:srgbClr val="FFFF00"/>
                </a:solidFill>
                <a:latin typeface="Arial" pitchFamily="34" charset="0"/>
              </a:rPr>
              <a:t>McGonagle et al Arthritis Rheum 2007</a:t>
            </a:r>
            <a:endParaRPr lang="en-US" sz="1200">
              <a:solidFill>
                <a:srgbClr val="FFFF00"/>
              </a:solidFill>
              <a:latin typeface="Arial" pitchFamily="34" charset="0"/>
            </a:endParaRPr>
          </a:p>
        </p:txBody>
      </p:sp>
      <p:graphicFrame>
        <p:nvGraphicFramePr>
          <p:cNvPr id="964633" name="Object 25"/>
          <p:cNvGraphicFramePr>
            <a:graphicFrameLocks noChangeAspect="1"/>
          </p:cNvGraphicFramePr>
          <p:nvPr/>
        </p:nvGraphicFramePr>
        <p:xfrm>
          <a:off x="468313" y="1628775"/>
          <a:ext cx="3810000" cy="4419600"/>
        </p:xfrm>
        <a:graphic>
          <a:graphicData uri="http://schemas.openxmlformats.org/presentationml/2006/ole">
            <p:oleObj spid="_x0000_s964633" name="Bitmap Image" r:id="rId5" imgW="1542857" imgH="1762371" progId="PBrush">
              <p:embed/>
            </p:oleObj>
          </a:graphicData>
        </a:graphic>
      </p:graphicFrame>
      <p:sp>
        <p:nvSpPr>
          <p:cNvPr id="2" name="Oval 26"/>
          <p:cNvSpPr>
            <a:spLocks noChangeArrowheads="1"/>
          </p:cNvSpPr>
          <p:nvPr/>
        </p:nvSpPr>
        <p:spPr bwMode="auto">
          <a:xfrm>
            <a:off x="3565525" y="3284538"/>
            <a:ext cx="360363" cy="649287"/>
          </a:xfrm>
          <a:prstGeom prst="ellipse">
            <a:avLst/>
          </a:prstGeom>
          <a:noFill/>
          <a:ln w="76200">
            <a:solidFill>
              <a:srgbClr val="FF0000"/>
            </a:solidFill>
            <a:round/>
            <a:headEnd/>
            <a:tailEnd/>
          </a:ln>
        </p:spPr>
        <p:txBody>
          <a:bodyPr wrap="none" anchor="ctr"/>
          <a:lstStyle/>
          <a:p>
            <a:endParaRPr lang="en-US"/>
          </a:p>
        </p:txBody>
      </p:sp>
      <p:sp>
        <p:nvSpPr>
          <p:cNvPr id="3" name="Oval 27"/>
          <p:cNvSpPr>
            <a:spLocks noChangeArrowheads="1"/>
          </p:cNvSpPr>
          <p:nvPr/>
        </p:nvSpPr>
        <p:spPr bwMode="auto">
          <a:xfrm>
            <a:off x="2916238" y="2563813"/>
            <a:ext cx="719137" cy="936625"/>
          </a:xfrm>
          <a:prstGeom prst="ellipse">
            <a:avLst/>
          </a:prstGeom>
          <a:noFill/>
          <a:ln w="76200">
            <a:solidFill>
              <a:srgbClr val="FF0000"/>
            </a:solidFill>
            <a:round/>
            <a:headEnd/>
            <a:tailEnd/>
          </a:ln>
        </p:spPr>
        <p:txBody>
          <a:bodyPr wrap="none" anchor="ctr"/>
          <a:lstStyle/>
          <a:p>
            <a:endParaRPr lang="en-US"/>
          </a:p>
        </p:txBody>
      </p:sp>
    </p:spTree>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64617"/>
                                        </p:tgtEl>
                                        <p:attrNameLst>
                                          <p:attrName>style.visibility</p:attrName>
                                        </p:attrNameLst>
                                      </p:cBhvr>
                                      <p:to>
                                        <p:strVal val="visible"/>
                                      </p:to>
                                    </p:set>
                                    <p:animEffect transition="in" filter="blinds(horizontal)">
                                      <p:cBhvr>
                                        <p:cTn id="7" dur="500"/>
                                        <p:tgtEl>
                                          <p:spTgt spid="96461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 presetClass="exit" presetSubtype="10" fill="hold" grpId="1" nodeType="clickEffect">
                                  <p:stCondLst>
                                    <p:cond delay="0"/>
                                  </p:stCondLst>
                                  <p:childTnLst>
                                    <p:animEffect transition="out" filter="blinds(horizontal)">
                                      <p:cBhvr>
                                        <p:cTn id="15" dur="500"/>
                                        <p:tgtEl>
                                          <p:spTgt spid="2"/>
                                        </p:tgtEl>
                                      </p:cBhvr>
                                    </p:animEffect>
                                    <p:set>
                                      <p:cBhvr>
                                        <p:cTn id="16" dur="1" fill="hold">
                                          <p:stCondLst>
                                            <p:cond delay="499"/>
                                          </p:stCondLst>
                                        </p:cTn>
                                        <p:tgtEl>
                                          <p:spTgt spid="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964618"/>
                                        </p:tgtEl>
                                        <p:attrNameLst>
                                          <p:attrName>style.visibility</p:attrName>
                                        </p:attrNameLst>
                                      </p:cBhvr>
                                      <p:to>
                                        <p:strVal val="visible"/>
                                      </p:to>
                                    </p:set>
                                    <p:animEffect transition="in" filter="checkerboard(across)">
                                      <p:cBhvr>
                                        <p:cTn id="25" dur="500"/>
                                        <p:tgtEl>
                                          <p:spTgt spid="964618"/>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964631"/>
                                        </p:tgtEl>
                                        <p:attrNameLst>
                                          <p:attrName>style.visibility</p:attrName>
                                        </p:attrNameLst>
                                      </p:cBhvr>
                                      <p:to>
                                        <p:strVal val="visible"/>
                                      </p:to>
                                    </p:set>
                                    <p:animEffect transition="in" filter="checkerboard(across)">
                                      <p:cBhvr>
                                        <p:cTn id="28" dur="500"/>
                                        <p:tgtEl>
                                          <p:spTgt spid="9646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4617" grpId="0"/>
      <p:bldP spid="964631" grpId="0"/>
      <p:bldP spid="2" grpId="0" animBg="1"/>
      <p:bldP spid="2" grpId="1" animBg="1"/>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6657" name="Rectangle 2"/>
          <p:cNvSpPr>
            <a:spLocks noGrp="1" noChangeArrowheads="1"/>
          </p:cNvSpPr>
          <p:nvPr>
            <p:ph type="title"/>
          </p:nvPr>
        </p:nvSpPr>
        <p:spPr>
          <a:xfrm>
            <a:off x="684213" y="260350"/>
            <a:ext cx="7772400" cy="1143000"/>
          </a:xfrm>
        </p:spPr>
        <p:txBody>
          <a:bodyPr/>
          <a:lstStyle/>
          <a:p>
            <a:pPr eaLnBrk="1" hangingPunct="1"/>
            <a:r>
              <a:rPr lang="en-GB" smtClean="0"/>
              <a:t>Synovitis in Psoriatic Arthritis</a:t>
            </a:r>
          </a:p>
        </p:txBody>
      </p:sp>
      <p:pic>
        <p:nvPicPr>
          <p:cNvPr id="966658" name="Picture 3" descr="psa4-46">
            <a:hlinkClick r:id="rId2"/>
          </p:cNvPr>
          <p:cNvPicPr>
            <a:picLocks noChangeAspect="1" noChangeArrowheads="1"/>
          </p:cNvPicPr>
          <p:nvPr/>
        </p:nvPicPr>
        <p:blipFill>
          <a:blip r:embed="rId3" cstate="print"/>
          <a:srcRect/>
          <a:stretch>
            <a:fillRect/>
          </a:stretch>
        </p:blipFill>
        <p:spPr bwMode="auto">
          <a:xfrm>
            <a:off x="762000" y="1676400"/>
            <a:ext cx="2133600" cy="1457325"/>
          </a:xfrm>
          <a:prstGeom prst="rect">
            <a:avLst/>
          </a:prstGeom>
          <a:noFill/>
          <a:ln w="9525">
            <a:noFill/>
            <a:miter lim="800000"/>
            <a:headEnd/>
            <a:tailEnd/>
          </a:ln>
        </p:spPr>
      </p:pic>
      <p:pic>
        <p:nvPicPr>
          <p:cNvPr id="966659" name="Picture 4" descr="Text Box:  &#10;Symmetric Psoriatic Arthritis affecting both hands. Notice the swelling in the knuckles and small finger joints.&#10;"/>
          <p:cNvPicPr>
            <a:picLocks noChangeAspect="1" noChangeArrowheads="1"/>
          </p:cNvPicPr>
          <p:nvPr/>
        </p:nvPicPr>
        <p:blipFill>
          <a:blip r:embed="rId4" cstate="print"/>
          <a:srcRect/>
          <a:stretch>
            <a:fillRect/>
          </a:stretch>
        </p:blipFill>
        <p:spPr bwMode="auto">
          <a:xfrm>
            <a:off x="4724400" y="1600200"/>
            <a:ext cx="3810000" cy="1971675"/>
          </a:xfrm>
          <a:prstGeom prst="rect">
            <a:avLst/>
          </a:prstGeom>
          <a:noFill/>
          <a:ln w="9525">
            <a:noFill/>
            <a:miter lim="800000"/>
            <a:headEnd/>
            <a:tailEnd/>
          </a:ln>
        </p:spPr>
      </p:pic>
      <p:pic>
        <p:nvPicPr>
          <p:cNvPr id="966660" name="Picture 5" descr="EdsKnees"/>
          <p:cNvPicPr>
            <a:picLocks noChangeAspect="1" noChangeArrowheads="1"/>
          </p:cNvPicPr>
          <p:nvPr/>
        </p:nvPicPr>
        <p:blipFill>
          <a:blip r:embed="rId5" cstate="print"/>
          <a:srcRect/>
          <a:stretch>
            <a:fillRect/>
          </a:stretch>
        </p:blipFill>
        <p:spPr bwMode="auto">
          <a:xfrm>
            <a:off x="533400" y="3505200"/>
            <a:ext cx="4000500" cy="3017838"/>
          </a:xfrm>
          <a:prstGeom prst="rect">
            <a:avLst/>
          </a:prstGeom>
          <a:noFill/>
          <a:ln w="9525">
            <a:noFill/>
            <a:miter lim="800000"/>
            <a:headEnd/>
            <a:tailEnd/>
          </a:ln>
        </p:spPr>
      </p:pic>
    </p:spTree>
  </p:cSld>
  <p:clrMapOvr>
    <a:masterClrMapping/>
  </p:clrMapOvr>
  <p:transition>
    <p:pull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1666" name="Picture 2" descr="baldwinT1WtSGds0017"/>
          <p:cNvPicPr>
            <a:picLocks noChangeAspect="1" noChangeArrowheads="1"/>
          </p:cNvPicPr>
          <p:nvPr/>
        </p:nvPicPr>
        <p:blipFill>
          <a:blip r:embed="rId4" cstate="print"/>
          <a:srcRect l="15247" r="15247" b="15247"/>
          <a:stretch>
            <a:fillRect/>
          </a:stretch>
        </p:blipFill>
        <p:spPr bwMode="auto">
          <a:xfrm>
            <a:off x="2268538" y="1268413"/>
            <a:ext cx="4370387" cy="5329237"/>
          </a:xfrm>
          <a:prstGeom prst="rect">
            <a:avLst/>
          </a:prstGeom>
          <a:noFill/>
          <a:ln w="9525">
            <a:noFill/>
            <a:miter lim="800000"/>
            <a:headEnd/>
            <a:tailEnd/>
          </a:ln>
        </p:spPr>
      </p:pic>
      <p:sp>
        <p:nvSpPr>
          <p:cNvPr id="881667" name="Line 3"/>
          <p:cNvSpPr>
            <a:spLocks noChangeShapeType="1"/>
          </p:cNvSpPr>
          <p:nvPr/>
        </p:nvSpPr>
        <p:spPr bwMode="auto">
          <a:xfrm flipH="1" flipV="1">
            <a:off x="5076825" y="5373688"/>
            <a:ext cx="360363" cy="215900"/>
          </a:xfrm>
          <a:prstGeom prst="line">
            <a:avLst/>
          </a:prstGeom>
          <a:noFill/>
          <a:ln w="38100">
            <a:solidFill>
              <a:srgbClr val="FF0000"/>
            </a:solidFill>
            <a:round/>
            <a:headEnd/>
            <a:tailEnd type="triangle" w="med" len="lg"/>
          </a:ln>
        </p:spPr>
        <p:txBody>
          <a:bodyPr/>
          <a:lstStyle/>
          <a:p>
            <a:endParaRPr lang="en-CA"/>
          </a:p>
        </p:txBody>
      </p:sp>
      <p:sp>
        <p:nvSpPr>
          <p:cNvPr id="881668" name="Text Box 4"/>
          <p:cNvSpPr txBox="1">
            <a:spLocks noChangeArrowheads="1"/>
          </p:cNvSpPr>
          <p:nvPr/>
        </p:nvSpPr>
        <p:spPr bwMode="auto">
          <a:xfrm>
            <a:off x="3132138" y="3284538"/>
            <a:ext cx="431800" cy="579437"/>
          </a:xfrm>
          <a:prstGeom prst="rect">
            <a:avLst/>
          </a:prstGeom>
          <a:noFill/>
          <a:ln w="9525">
            <a:noFill/>
            <a:miter lim="800000"/>
            <a:headEnd/>
            <a:tailEnd/>
          </a:ln>
        </p:spPr>
        <p:txBody>
          <a:bodyPr>
            <a:spAutoFit/>
          </a:bodyPr>
          <a:lstStyle/>
          <a:p>
            <a:pPr>
              <a:spcBef>
                <a:spcPct val="50000"/>
              </a:spcBef>
            </a:pPr>
            <a:r>
              <a:rPr lang="en-GB" sz="3200" b="1">
                <a:solidFill>
                  <a:srgbClr val="FF0000"/>
                </a:solidFill>
                <a:latin typeface="Arial" pitchFamily="34" charset="0"/>
              </a:rPr>
              <a:t>*</a:t>
            </a:r>
            <a:endParaRPr lang="en-US" sz="3200" b="1">
              <a:solidFill>
                <a:srgbClr val="FF0000"/>
              </a:solidFill>
              <a:latin typeface="Arial" pitchFamily="34" charset="0"/>
            </a:endParaRPr>
          </a:p>
        </p:txBody>
      </p:sp>
      <p:sp>
        <p:nvSpPr>
          <p:cNvPr id="881669" name="Text Box 5"/>
          <p:cNvSpPr txBox="1">
            <a:spLocks noChangeArrowheads="1"/>
          </p:cNvSpPr>
          <p:nvPr/>
        </p:nvSpPr>
        <p:spPr bwMode="auto">
          <a:xfrm>
            <a:off x="4859338" y="4437063"/>
            <a:ext cx="431800" cy="579437"/>
          </a:xfrm>
          <a:prstGeom prst="rect">
            <a:avLst/>
          </a:prstGeom>
          <a:noFill/>
          <a:ln w="9525">
            <a:noFill/>
            <a:miter lim="800000"/>
            <a:headEnd/>
            <a:tailEnd/>
          </a:ln>
        </p:spPr>
        <p:txBody>
          <a:bodyPr>
            <a:spAutoFit/>
          </a:bodyPr>
          <a:lstStyle/>
          <a:p>
            <a:pPr>
              <a:spcBef>
                <a:spcPct val="50000"/>
              </a:spcBef>
            </a:pPr>
            <a:r>
              <a:rPr lang="en-GB" sz="3200" b="1">
                <a:solidFill>
                  <a:srgbClr val="FF0000"/>
                </a:solidFill>
                <a:latin typeface="Arial" pitchFamily="34" charset="0"/>
              </a:rPr>
              <a:t>*</a:t>
            </a:r>
            <a:endParaRPr lang="en-US" sz="3200" b="1">
              <a:solidFill>
                <a:srgbClr val="FF0000"/>
              </a:solidFill>
              <a:latin typeface="Arial" pitchFamily="34" charset="0"/>
            </a:endParaRPr>
          </a:p>
        </p:txBody>
      </p:sp>
      <p:sp>
        <p:nvSpPr>
          <p:cNvPr id="881670" name="Text Box 6"/>
          <p:cNvSpPr txBox="1">
            <a:spLocks noChangeArrowheads="1"/>
          </p:cNvSpPr>
          <p:nvPr/>
        </p:nvSpPr>
        <p:spPr bwMode="auto">
          <a:xfrm>
            <a:off x="4572000" y="3357563"/>
            <a:ext cx="431800" cy="579437"/>
          </a:xfrm>
          <a:prstGeom prst="rect">
            <a:avLst/>
          </a:prstGeom>
          <a:noFill/>
          <a:ln w="9525">
            <a:noFill/>
            <a:miter lim="800000"/>
            <a:headEnd/>
            <a:tailEnd/>
          </a:ln>
        </p:spPr>
        <p:txBody>
          <a:bodyPr>
            <a:spAutoFit/>
          </a:bodyPr>
          <a:lstStyle/>
          <a:p>
            <a:pPr>
              <a:spcBef>
                <a:spcPct val="50000"/>
              </a:spcBef>
            </a:pPr>
            <a:r>
              <a:rPr lang="en-GB" sz="3200" b="1">
                <a:solidFill>
                  <a:srgbClr val="FF0000"/>
                </a:solidFill>
                <a:latin typeface="Arial" pitchFamily="34" charset="0"/>
              </a:rPr>
              <a:t>*</a:t>
            </a:r>
            <a:endParaRPr lang="en-US" sz="3200" b="1">
              <a:solidFill>
                <a:srgbClr val="FF0000"/>
              </a:solidFill>
              <a:latin typeface="Arial" pitchFamily="34" charset="0"/>
            </a:endParaRPr>
          </a:p>
        </p:txBody>
      </p:sp>
      <p:sp>
        <p:nvSpPr>
          <p:cNvPr id="881671" name="Text Box 7"/>
          <p:cNvSpPr txBox="1">
            <a:spLocks noChangeArrowheads="1"/>
          </p:cNvSpPr>
          <p:nvPr/>
        </p:nvSpPr>
        <p:spPr bwMode="auto">
          <a:xfrm>
            <a:off x="3276600" y="4149725"/>
            <a:ext cx="431800" cy="579438"/>
          </a:xfrm>
          <a:prstGeom prst="rect">
            <a:avLst/>
          </a:prstGeom>
          <a:noFill/>
          <a:ln w="9525">
            <a:noFill/>
            <a:miter lim="800000"/>
            <a:headEnd/>
            <a:tailEnd/>
          </a:ln>
        </p:spPr>
        <p:txBody>
          <a:bodyPr>
            <a:spAutoFit/>
          </a:bodyPr>
          <a:lstStyle/>
          <a:p>
            <a:pPr>
              <a:spcBef>
                <a:spcPct val="50000"/>
              </a:spcBef>
            </a:pPr>
            <a:r>
              <a:rPr lang="en-GB" sz="3200" b="1">
                <a:solidFill>
                  <a:srgbClr val="FF0000"/>
                </a:solidFill>
                <a:latin typeface="Arial" pitchFamily="34" charset="0"/>
              </a:rPr>
              <a:t>*</a:t>
            </a:r>
            <a:endParaRPr lang="en-US" sz="3200" b="1">
              <a:solidFill>
                <a:srgbClr val="FF0000"/>
              </a:solidFill>
              <a:latin typeface="Arial" pitchFamily="34" charset="0"/>
            </a:endParaRPr>
          </a:p>
        </p:txBody>
      </p:sp>
      <p:sp>
        <p:nvSpPr>
          <p:cNvPr id="881672" name="Line 8"/>
          <p:cNvSpPr>
            <a:spLocks noChangeShapeType="1"/>
          </p:cNvSpPr>
          <p:nvPr/>
        </p:nvSpPr>
        <p:spPr bwMode="auto">
          <a:xfrm flipV="1">
            <a:off x="4211638" y="5661025"/>
            <a:ext cx="287337" cy="288925"/>
          </a:xfrm>
          <a:prstGeom prst="line">
            <a:avLst/>
          </a:prstGeom>
          <a:noFill/>
          <a:ln w="38100">
            <a:solidFill>
              <a:srgbClr val="FF0000"/>
            </a:solidFill>
            <a:round/>
            <a:headEnd/>
            <a:tailEnd type="triangle" w="med" len="lg"/>
          </a:ln>
        </p:spPr>
        <p:txBody>
          <a:bodyPr/>
          <a:lstStyle/>
          <a:p>
            <a:endParaRPr lang="en-CA"/>
          </a:p>
        </p:txBody>
      </p:sp>
      <p:sp>
        <p:nvSpPr>
          <p:cNvPr id="967688" name="Rectangle 9"/>
          <p:cNvSpPr>
            <a:spLocks noGrp="1" noChangeArrowheads="1"/>
          </p:cNvSpPr>
          <p:nvPr>
            <p:ph type="title"/>
          </p:nvPr>
        </p:nvSpPr>
        <p:spPr>
          <a:xfrm>
            <a:off x="684213" y="115888"/>
            <a:ext cx="7772400" cy="630237"/>
          </a:xfrm>
        </p:spPr>
        <p:txBody>
          <a:bodyPr/>
          <a:lstStyle/>
          <a:p>
            <a:pPr eaLnBrk="1" hangingPunct="1"/>
            <a:r>
              <a:rPr lang="en-GB" dirty="0" smtClean="0"/>
              <a:t>Early PsA features on Imaging</a:t>
            </a:r>
            <a:endParaRPr lang="en-US" sz="2800" dirty="0" smtClean="0"/>
          </a:p>
        </p:txBody>
      </p:sp>
      <p:sp>
        <p:nvSpPr>
          <p:cNvPr id="881674" name="Rectangle 10"/>
          <p:cNvSpPr>
            <a:spLocks noChangeArrowheads="1"/>
          </p:cNvSpPr>
          <p:nvPr/>
        </p:nvSpPr>
        <p:spPr bwMode="auto">
          <a:xfrm>
            <a:off x="0" y="620713"/>
            <a:ext cx="9144000" cy="504825"/>
          </a:xfrm>
          <a:prstGeom prst="rect">
            <a:avLst/>
          </a:prstGeom>
          <a:noFill/>
          <a:ln w="9525">
            <a:noFill/>
            <a:miter lim="800000"/>
            <a:headEnd/>
            <a:tailEnd/>
          </a:ln>
        </p:spPr>
        <p:txBody>
          <a:bodyPr anchor="ctr"/>
          <a:lstStyle/>
          <a:p>
            <a:pPr algn="ctr"/>
            <a:endParaRPr lang="en-US" sz="2800">
              <a:solidFill>
                <a:srgbClr val="FFFF00"/>
              </a:solidFill>
              <a:latin typeface="Arial" pitchFamily="34" charset="0"/>
            </a:endParaRPr>
          </a:p>
        </p:txBody>
      </p:sp>
      <p:sp>
        <p:nvSpPr>
          <p:cNvPr id="967690" name="Text Box 11"/>
          <p:cNvSpPr txBox="1">
            <a:spLocks noChangeArrowheads="1"/>
          </p:cNvSpPr>
          <p:nvPr/>
        </p:nvSpPr>
        <p:spPr bwMode="auto">
          <a:xfrm>
            <a:off x="6732588" y="5915025"/>
            <a:ext cx="2411412" cy="942975"/>
          </a:xfrm>
          <a:prstGeom prst="rect">
            <a:avLst/>
          </a:prstGeom>
          <a:noFill/>
          <a:ln w="9525">
            <a:noFill/>
            <a:miter lim="800000"/>
            <a:headEnd/>
            <a:tailEnd/>
          </a:ln>
        </p:spPr>
        <p:txBody>
          <a:bodyPr>
            <a:spAutoFit/>
          </a:bodyPr>
          <a:lstStyle/>
          <a:p>
            <a:pPr>
              <a:spcBef>
                <a:spcPct val="50000"/>
              </a:spcBef>
            </a:pPr>
            <a:r>
              <a:rPr lang="en-GB" sz="1400" dirty="0">
                <a:solidFill>
                  <a:schemeClr val="bg1"/>
                </a:solidFill>
                <a:latin typeface="Arial" pitchFamily="34" charset="0"/>
              </a:rPr>
              <a:t>Tan AL, et al. </a:t>
            </a:r>
            <a:r>
              <a:rPr lang="en-GB" sz="1400" i="1" dirty="0">
                <a:solidFill>
                  <a:schemeClr val="bg1"/>
                </a:solidFill>
                <a:latin typeface="Arial" pitchFamily="34" charset="0"/>
              </a:rPr>
              <a:t>What imaging has told us about </a:t>
            </a:r>
            <a:r>
              <a:rPr lang="en-GB" sz="1400" i="1" dirty="0" err="1">
                <a:solidFill>
                  <a:schemeClr val="bg1"/>
                </a:solidFill>
                <a:latin typeface="Arial" pitchFamily="34" charset="0"/>
              </a:rPr>
              <a:t>PsA</a:t>
            </a:r>
            <a:r>
              <a:rPr lang="en-GB" sz="1400" dirty="0" err="1">
                <a:solidFill>
                  <a:schemeClr val="bg1"/>
                </a:solidFill>
                <a:latin typeface="Arial" pitchFamily="34" charset="0"/>
              </a:rPr>
              <a:t>.</a:t>
            </a:r>
            <a:r>
              <a:rPr lang="en-GB" sz="1400" dirty="0">
                <a:solidFill>
                  <a:schemeClr val="bg1"/>
                </a:solidFill>
                <a:latin typeface="Arial" pitchFamily="34" charset="0"/>
              </a:rPr>
              <a:t> Rheumatology in Practice. 2008;5(4)</a:t>
            </a:r>
            <a:endParaRPr lang="en-US" sz="1400" dirty="0">
              <a:solidFill>
                <a:schemeClr val="bg1"/>
              </a:solidFill>
              <a:latin typeface="Arial" pitchFamily="34" charset="0"/>
            </a:endParaRPr>
          </a:p>
        </p:txBody>
      </p:sp>
    </p:spTree>
    <p:custDataLst>
      <p:tags r:id="rId1"/>
    </p:custDataLst>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nodePh="1">
                                  <p:stCondLst>
                                    <p:cond delay="0"/>
                                  </p:stCondLst>
                                  <p:endCondLst>
                                    <p:cond evt="begin" delay="0">
                                      <p:tn val="5"/>
                                    </p:cond>
                                  </p:endCondLst>
                                  <p:childTnLst>
                                    <p:set>
                                      <p:cBhvr>
                                        <p:cTn id="6" dur="1" fill="hold">
                                          <p:stCondLst>
                                            <p:cond delay="0"/>
                                          </p:stCondLst>
                                        </p:cTn>
                                        <p:tgtEl>
                                          <p:spTgt spid="881674"/>
                                        </p:tgtEl>
                                        <p:attrNameLst>
                                          <p:attrName>style.visibility</p:attrName>
                                        </p:attrNameLst>
                                      </p:cBhvr>
                                      <p:to>
                                        <p:strVal val="visible"/>
                                      </p:to>
                                    </p:set>
                                    <p:animEffect transition="in" filter="wipe(left)">
                                      <p:cBhvr>
                                        <p:cTn id="7" dur="500"/>
                                        <p:tgtEl>
                                          <p:spTgt spid="88167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881666"/>
                                        </p:tgtEl>
                                        <p:attrNameLst>
                                          <p:attrName>style.visibility</p:attrName>
                                        </p:attrNameLst>
                                      </p:cBhvr>
                                      <p:to>
                                        <p:strVal val="visible"/>
                                      </p:to>
                                    </p:set>
                                    <p:animEffect transition="in" filter="wipe(up)">
                                      <p:cBhvr>
                                        <p:cTn id="11" dur="500"/>
                                        <p:tgtEl>
                                          <p:spTgt spid="881666"/>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881667"/>
                                        </p:tgtEl>
                                        <p:attrNameLst>
                                          <p:attrName>style.visibility</p:attrName>
                                        </p:attrNameLst>
                                      </p:cBhvr>
                                      <p:to>
                                        <p:strVal val="visible"/>
                                      </p:to>
                                    </p:set>
                                    <p:animEffect transition="in" filter="wipe(down)">
                                      <p:cBhvr>
                                        <p:cTn id="15" dur="500"/>
                                        <p:tgtEl>
                                          <p:spTgt spid="88166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881672"/>
                                        </p:tgtEl>
                                        <p:attrNameLst>
                                          <p:attrName>style.visibility</p:attrName>
                                        </p:attrNameLst>
                                      </p:cBhvr>
                                      <p:to>
                                        <p:strVal val="visible"/>
                                      </p:to>
                                    </p:set>
                                    <p:animEffect transition="in" filter="wipe(down)">
                                      <p:cBhvr>
                                        <p:cTn id="18" dur="500"/>
                                        <p:tgtEl>
                                          <p:spTgt spid="88167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81668"/>
                                        </p:tgtEl>
                                        <p:attrNameLst>
                                          <p:attrName>style.visibility</p:attrName>
                                        </p:attrNameLst>
                                      </p:cBhvr>
                                      <p:to>
                                        <p:strVal val="visible"/>
                                      </p:to>
                                    </p:set>
                                    <p:animEffect transition="in" filter="fade">
                                      <p:cBhvr>
                                        <p:cTn id="23" dur="500"/>
                                        <p:tgtEl>
                                          <p:spTgt spid="88166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81669"/>
                                        </p:tgtEl>
                                        <p:attrNameLst>
                                          <p:attrName>style.visibility</p:attrName>
                                        </p:attrNameLst>
                                      </p:cBhvr>
                                      <p:to>
                                        <p:strVal val="visible"/>
                                      </p:to>
                                    </p:set>
                                    <p:animEffect transition="in" filter="fade">
                                      <p:cBhvr>
                                        <p:cTn id="26" dur="500"/>
                                        <p:tgtEl>
                                          <p:spTgt spid="88166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881670"/>
                                        </p:tgtEl>
                                        <p:attrNameLst>
                                          <p:attrName>style.visibility</p:attrName>
                                        </p:attrNameLst>
                                      </p:cBhvr>
                                      <p:to>
                                        <p:strVal val="visible"/>
                                      </p:to>
                                    </p:set>
                                    <p:animEffect transition="in" filter="fade">
                                      <p:cBhvr>
                                        <p:cTn id="29" dur="500"/>
                                        <p:tgtEl>
                                          <p:spTgt spid="88167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881671"/>
                                        </p:tgtEl>
                                        <p:attrNameLst>
                                          <p:attrName>style.visibility</p:attrName>
                                        </p:attrNameLst>
                                      </p:cBhvr>
                                      <p:to>
                                        <p:strVal val="visible"/>
                                      </p:to>
                                    </p:set>
                                    <p:animEffect transition="in" filter="fade">
                                      <p:cBhvr>
                                        <p:cTn id="32" dur="500"/>
                                        <p:tgtEl>
                                          <p:spTgt spid="8816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1667" grpId="0" animBg="1"/>
      <p:bldP spid="881668" grpId="0"/>
      <p:bldP spid="881669" grpId="0"/>
      <p:bldP spid="881670" grpId="0"/>
      <p:bldP spid="881671" grpId="0"/>
      <p:bldP spid="881672" grpId="0" animBg="1"/>
      <p:bldP spid="88167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9729" name="Picture 2" descr="A Pierson SIJ1"/>
          <p:cNvPicPr>
            <a:picLocks noChangeAspect="1" noChangeArrowheads="1"/>
          </p:cNvPicPr>
          <p:nvPr/>
        </p:nvPicPr>
        <p:blipFill>
          <a:blip r:embed="rId3" cstate="print">
            <a:lum contrast="6000"/>
            <a:grayscl/>
          </a:blip>
          <a:srcRect l="23840" t="20691" r="19662" b="26582"/>
          <a:stretch>
            <a:fillRect/>
          </a:stretch>
        </p:blipFill>
        <p:spPr bwMode="auto">
          <a:xfrm>
            <a:off x="2514600" y="2743200"/>
            <a:ext cx="4979988" cy="3482975"/>
          </a:xfrm>
          <a:prstGeom prst="rect">
            <a:avLst/>
          </a:prstGeom>
          <a:noFill/>
          <a:ln w="9525">
            <a:noFill/>
            <a:miter lim="800000"/>
            <a:headEnd/>
            <a:tailEnd/>
          </a:ln>
        </p:spPr>
      </p:pic>
      <p:sp>
        <p:nvSpPr>
          <p:cNvPr id="969730" name="Rectangle 3"/>
          <p:cNvSpPr>
            <a:spLocks noGrp="1" noChangeArrowheads="1"/>
          </p:cNvSpPr>
          <p:nvPr>
            <p:ph type="title"/>
          </p:nvPr>
        </p:nvSpPr>
        <p:spPr>
          <a:xfrm>
            <a:off x="381000" y="762000"/>
            <a:ext cx="8229600" cy="1143000"/>
          </a:xfrm>
        </p:spPr>
        <p:txBody>
          <a:bodyPr/>
          <a:lstStyle/>
          <a:p>
            <a:r>
              <a:rPr lang="en-GB" sz="4000" smtClean="0"/>
              <a:t>	40% of Psoriatic Arthritis Cases get Spinal Inflammation: MRI confirms primary Enthesitis and Osteitis </a:t>
            </a:r>
          </a:p>
        </p:txBody>
      </p:sp>
      <p:sp>
        <p:nvSpPr>
          <p:cNvPr id="969731" name="Text Box 4"/>
          <p:cNvSpPr txBox="1">
            <a:spLocks noChangeArrowheads="1"/>
          </p:cNvSpPr>
          <p:nvPr/>
        </p:nvSpPr>
        <p:spPr bwMode="auto">
          <a:xfrm>
            <a:off x="6084888" y="6491288"/>
            <a:ext cx="184150" cy="366712"/>
          </a:xfrm>
          <a:prstGeom prst="rect">
            <a:avLst/>
          </a:prstGeom>
          <a:noFill/>
          <a:ln w="9525">
            <a:noFill/>
            <a:miter lim="800000"/>
            <a:headEnd/>
            <a:tailEnd/>
          </a:ln>
        </p:spPr>
        <p:txBody>
          <a:bodyPr wrap="none">
            <a:spAutoFit/>
          </a:bodyPr>
          <a:lstStyle/>
          <a:p>
            <a:endParaRPr lang="en-US" sz="1800">
              <a:latin typeface="Arial" pitchFamily="34" charset="0"/>
            </a:endParaRPr>
          </a:p>
        </p:txBody>
      </p:sp>
      <p:sp>
        <p:nvSpPr>
          <p:cNvPr id="1227781" name="Oval 5"/>
          <p:cNvSpPr>
            <a:spLocks noChangeArrowheads="1"/>
          </p:cNvSpPr>
          <p:nvPr/>
        </p:nvSpPr>
        <p:spPr bwMode="auto">
          <a:xfrm>
            <a:off x="5486400" y="3962400"/>
            <a:ext cx="1447800" cy="1524000"/>
          </a:xfrm>
          <a:prstGeom prst="ellipse">
            <a:avLst/>
          </a:prstGeom>
          <a:noFill/>
          <a:ln w="57150">
            <a:solidFill>
              <a:srgbClr val="F5091A"/>
            </a:solidFill>
            <a:round/>
            <a:headEnd/>
            <a:tailEnd/>
          </a:ln>
        </p:spPr>
        <p:txBody>
          <a:bodyPr wrap="none" anchor="ctr"/>
          <a:lstStyle/>
          <a:p>
            <a:pPr algn="ctr" eaLnBrk="0" hangingPunct="0"/>
            <a:endParaRPr lang="en-US" sz="1800">
              <a:solidFill>
                <a:srgbClr val="F5091A"/>
              </a:solidFill>
              <a:latin typeface="Arial" pitchFamily="34" charset="0"/>
            </a:endParaRPr>
          </a:p>
        </p:txBody>
      </p:sp>
      <p:sp>
        <p:nvSpPr>
          <p:cNvPr id="1227782" name="Text Box 6"/>
          <p:cNvSpPr txBox="1">
            <a:spLocks noChangeArrowheads="1"/>
          </p:cNvSpPr>
          <p:nvPr/>
        </p:nvSpPr>
        <p:spPr bwMode="auto">
          <a:xfrm>
            <a:off x="5651500" y="6340475"/>
            <a:ext cx="3492500" cy="517525"/>
          </a:xfrm>
          <a:prstGeom prst="rect">
            <a:avLst/>
          </a:prstGeom>
          <a:noFill/>
          <a:ln w="9525">
            <a:noFill/>
            <a:miter lim="800000"/>
            <a:headEnd/>
            <a:tailEnd/>
          </a:ln>
          <a:effectLst/>
        </p:spPr>
        <p:txBody>
          <a:bodyPr>
            <a:spAutoFit/>
          </a:bodyPr>
          <a:lstStyle/>
          <a:p>
            <a:pPr>
              <a:spcBef>
                <a:spcPct val="50000"/>
              </a:spcBef>
              <a:defRPr/>
            </a:pPr>
            <a:r>
              <a:rPr lang="en-GB" sz="1400" dirty="0">
                <a:solidFill>
                  <a:schemeClr val="bg1"/>
                </a:solidFill>
                <a:effectLst>
                  <a:outerShdw blurRad="38100" dist="38100" dir="2700000" algn="tl">
                    <a:srgbClr val="808080"/>
                  </a:outerShdw>
                </a:effectLst>
                <a:latin typeface="Arial" charset="0"/>
              </a:rPr>
              <a:t>Tan AL, </a:t>
            </a:r>
            <a:r>
              <a:rPr lang="en-GB" sz="1400" dirty="0" err="1">
                <a:solidFill>
                  <a:schemeClr val="bg1"/>
                </a:solidFill>
                <a:effectLst>
                  <a:outerShdw blurRad="38100" dist="38100" dir="2700000" algn="tl">
                    <a:srgbClr val="808080"/>
                  </a:outerShdw>
                </a:effectLst>
                <a:latin typeface="Arial" charset="0"/>
              </a:rPr>
              <a:t>McGonagle</a:t>
            </a:r>
            <a:r>
              <a:rPr lang="en-GB" sz="1400" dirty="0">
                <a:solidFill>
                  <a:schemeClr val="bg1"/>
                </a:solidFill>
                <a:effectLst>
                  <a:outerShdw blurRad="38100" dist="38100" dir="2700000" algn="tl">
                    <a:srgbClr val="808080"/>
                  </a:outerShdw>
                </a:effectLst>
                <a:latin typeface="Arial" charset="0"/>
              </a:rPr>
              <a:t> D. </a:t>
            </a:r>
            <a:r>
              <a:rPr lang="en-GB" sz="1400" i="1" dirty="0">
                <a:solidFill>
                  <a:schemeClr val="bg1"/>
                </a:solidFill>
                <a:effectLst>
                  <a:outerShdw blurRad="38100" dist="38100" dir="2700000" algn="tl">
                    <a:srgbClr val="808080"/>
                  </a:outerShdw>
                </a:effectLst>
                <a:latin typeface="Arial" charset="0"/>
              </a:rPr>
              <a:t>Imaging of PsA </a:t>
            </a:r>
            <a:r>
              <a:rPr lang="en-GB" sz="1400" dirty="0">
                <a:solidFill>
                  <a:schemeClr val="bg1"/>
                </a:solidFill>
                <a:effectLst>
                  <a:outerShdw blurRad="38100" dist="38100" dir="2700000" algn="tl">
                    <a:srgbClr val="808080"/>
                  </a:outerShdw>
                </a:effectLst>
                <a:latin typeface="Arial" charset="0"/>
              </a:rPr>
              <a:t>in</a:t>
            </a:r>
            <a:r>
              <a:rPr lang="en-GB" sz="1400" i="1" dirty="0">
                <a:solidFill>
                  <a:schemeClr val="bg1"/>
                </a:solidFill>
                <a:effectLst>
                  <a:outerShdw blurRad="38100" dist="38100" dir="2700000" algn="tl">
                    <a:srgbClr val="808080"/>
                  </a:outerShdw>
                </a:effectLst>
                <a:latin typeface="Arial" charset="0"/>
              </a:rPr>
              <a:t> </a:t>
            </a:r>
            <a:r>
              <a:rPr lang="en-GB" sz="1400" dirty="0">
                <a:solidFill>
                  <a:schemeClr val="bg1"/>
                </a:solidFill>
                <a:effectLst>
                  <a:outerShdw blurRad="38100" dist="38100" dir="2700000" algn="tl">
                    <a:srgbClr val="808080"/>
                  </a:outerShdw>
                </a:effectLst>
                <a:latin typeface="Arial" charset="0"/>
              </a:rPr>
              <a:t>Atlas of </a:t>
            </a:r>
            <a:r>
              <a:rPr lang="en-GB" sz="1400" dirty="0" err="1">
                <a:solidFill>
                  <a:schemeClr val="bg1"/>
                </a:solidFill>
                <a:effectLst>
                  <a:outerShdw blurRad="38100" dist="38100" dir="2700000" algn="tl">
                    <a:srgbClr val="808080"/>
                  </a:outerShdw>
                </a:effectLst>
                <a:latin typeface="Arial" charset="0"/>
              </a:rPr>
              <a:t>PsA.</a:t>
            </a:r>
            <a:r>
              <a:rPr lang="en-GB" sz="1400" dirty="0">
                <a:solidFill>
                  <a:schemeClr val="bg1"/>
                </a:solidFill>
                <a:effectLst>
                  <a:outerShdw blurRad="38100" dist="38100" dir="2700000" algn="tl">
                    <a:srgbClr val="808080"/>
                  </a:outerShdw>
                </a:effectLst>
                <a:latin typeface="Arial" charset="0"/>
              </a:rPr>
              <a:t> 2005 </a:t>
            </a:r>
            <a:r>
              <a:rPr lang="en-GB" sz="1400" dirty="0" err="1">
                <a:solidFill>
                  <a:schemeClr val="bg1"/>
                </a:solidFill>
                <a:effectLst>
                  <a:outerShdw blurRad="38100" dist="38100" dir="2700000" algn="tl">
                    <a:srgbClr val="808080"/>
                  </a:outerShdw>
                </a:effectLst>
                <a:latin typeface="Arial" charset="0"/>
              </a:rPr>
              <a:t>Mease</a:t>
            </a:r>
            <a:r>
              <a:rPr lang="en-GB" sz="1400" dirty="0">
                <a:solidFill>
                  <a:schemeClr val="bg1"/>
                </a:solidFill>
                <a:effectLst>
                  <a:outerShdw blurRad="38100" dist="38100" dir="2700000" algn="tl">
                    <a:srgbClr val="808080"/>
                  </a:outerShdw>
                </a:effectLst>
                <a:latin typeface="Arial" charset="0"/>
              </a:rPr>
              <a:t> &amp; </a:t>
            </a:r>
            <a:r>
              <a:rPr lang="en-GB" sz="1400" dirty="0" err="1">
                <a:solidFill>
                  <a:schemeClr val="bg1"/>
                </a:solidFill>
                <a:effectLst>
                  <a:outerShdw blurRad="38100" dist="38100" dir="2700000" algn="tl">
                    <a:srgbClr val="808080"/>
                  </a:outerShdw>
                </a:effectLst>
                <a:latin typeface="Arial" charset="0"/>
              </a:rPr>
              <a:t>Helliwell</a:t>
            </a:r>
            <a:r>
              <a:rPr lang="en-GB" sz="1400" dirty="0">
                <a:solidFill>
                  <a:schemeClr val="bg1"/>
                </a:solidFill>
                <a:effectLst>
                  <a:outerShdw blurRad="38100" dist="38100" dir="2700000" algn="tl">
                    <a:srgbClr val="808080"/>
                  </a:outerShdw>
                </a:effectLst>
                <a:latin typeface="Arial" charset="0"/>
              </a:rPr>
              <a:t>, ed. </a:t>
            </a:r>
            <a:endParaRPr lang="en-US" sz="1400" dirty="0">
              <a:solidFill>
                <a:schemeClr val="bg1"/>
              </a:solidFill>
              <a:effectLst>
                <a:outerShdw blurRad="38100" dist="38100" dir="2700000" algn="tl">
                  <a:srgbClr val="808080"/>
                </a:outerShdw>
              </a:effectLst>
              <a:latin typeface="Arial" charset="0"/>
            </a:endParaRPr>
          </a:p>
        </p:txBody>
      </p:sp>
      <p:pic>
        <p:nvPicPr>
          <p:cNvPr id="969734" name="Picture 7" descr="A Pierson SIJ6"/>
          <p:cNvPicPr>
            <a:picLocks noChangeAspect="1" noChangeArrowheads="1"/>
          </p:cNvPicPr>
          <p:nvPr/>
        </p:nvPicPr>
        <p:blipFill>
          <a:blip r:embed="rId4" cstate="print"/>
          <a:srcRect l="4506" b="19948"/>
          <a:stretch>
            <a:fillRect/>
          </a:stretch>
        </p:blipFill>
        <p:spPr bwMode="auto">
          <a:xfrm>
            <a:off x="228600" y="3276600"/>
            <a:ext cx="1800225" cy="1131888"/>
          </a:xfrm>
          <a:prstGeom prst="rect">
            <a:avLst/>
          </a:prstGeom>
          <a:noFill/>
          <a:ln w="9525">
            <a:noFill/>
            <a:miter lim="800000"/>
            <a:headEnd/>
            <a:tailEnd/>
          </a:ln>
        </p:spPr>
      </p:pic>
    </p:spTree>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77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778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1777" name="Picture 2"/>
          <p:cNvPicPr>
            <a:picLocks noChangeAspect="1" noChangeArrowheads="1"/>
          </p:cNvPicPr>
          <p:nvPr/>
        </p:nvPicPr>
        <p:blipFill>
          <a:blip r:embed="rId3" cstate="print"/>
          <a:srcRect l="26897" t="20563" r="23825" b="1099"/>
          <a:stretch>
            <a:fillRect/>
          </a:stretch>
        </p:blipFill>
        <p:spPr bwMode="auto">
          <a:xfrm>
            <a:off x="179388" y="1844675"/>
            <a:ext cx="2808287" cy="4464050"/>
          </a:xfrm>
          <a:prstGeom prst="rect">
            <a:avLst/>
          </a:prstGeom>
          <a:noFill/>
          <a:ln w="9525">
            <a:noFill/>
            <a:round/>
            <a:headEnd/>
            <a:tailEnd/>
          </a:ln>
        </p:spPr>
      </p:pic>
      <p:sp>
        <p:nvSpPr>
          <p:cNvPr id="971778" name="Line 3"/>
          <p:cNvSpPr>
            <a:spLocks noChangeShapeType="1"/>
          </p:cNvSpPr>
          <p:nvPr/>
        </p:nvSpPr>
        <p:spPr bwMode="auto">
          <a:xfrm>
            <a:off x="250825" y="3573463"/>
            <a:ext cx="323850" cy="360362"/>
          </a:xfrm>
          <a:prstGeom prst="line">
            <a:avLst/>
          </a:prstGeom>
          <a:noFill/>
          <a:ln w="38160">
            <a:solidFill>
              <a:srgbClr val="FF0000"/>
            </a:solidFill>
            <a:miter lim="800000"/>
            <a:headEnd/>
            <a:tailEnd type="triangle" w="med" len="med"/>
          </a:ln>
        </p:spPr>
        <p:txBody>
          <a:bodyPr/>
          <a:lstStyle/>
          <a:p>
            <a:endParaRPr lang="en-CA"/>
          </a:p>
        </p:txBody>
      </p:sp>
      <p:sp>
        <p:nvSpPr>
          <p:cNvPr id="971779" name="Rectangle 4"/>
          <p:cNvSpPr>
            <a:spLocks noGrp="1" noChangeArrowheads="1"/>
          </p:cNvSpPr>
          <p:nvPr>
            <p:ph type="title"/>
          </p:nvPr>
        </p:nvSpPr>
        <p:spPr>
          <a:xfrm>
            <a:off x="684213" y="31750"/>
            <a:ext cx="7772400" cy="1312863"/>
          </a:xfrm>
        </p:spPr>
        <p:txBody>
          <a:bodyPr lIns="90000" tIns="46800" rIns="90000" bIns="46800"/>
          <a:lstStyle/>
          <a:p>
            <a: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smtClean="0"/>
              <a:t> Enthesitis is evident on high resolution MRI in Dactyliits</a:t>
            </a:r>
          </a:p>
        </p:txBody>
      </p:sp>
      <p:pic>
        <p:nvPicPr>
          <p:cNvPr id="971780" name="Picture 5"/>
          <p:cNvPicPr>
            <a:picLocks noChangeAspect="1" noChangeArrowheads="1"/>
          </p:cNvPicPr>
          <p:nvPr/>
        </p:nvPicPr>
        <p:blipFill>
          <a:blip r:embed="rId4" cstate="print">
            <a:lum bright="6000"/>
          </a:blip>
          <a:srcRect l="21855" t="9077" r="21523" b="-1949"/>
          <a:stretch>
            <a:fillRect/>
          </a:stretch>
        </p:blipFill>
        <p:spPr bwMode="auto">
          <a:xfrm>
            <a:off x="3059113" y="1844675"/>
            <a:ext cx="2765425" cy="4537075"/>
          </a:xfrm>
          <a:prstGeom prst="rect">
            <a:avLst/>
          </a:prstGeom>
          <a:noFill/>
          <a:ln w="9525">
            <a:noFill/>
            <a:round/>
            <a:headEnd/>
            <a:tailEnd/>
          </a:ln>
        </p:spPr>
      </p:pic>
      <p:pic>
        <p:nvPicPr>
          <p:cNvPr id="971781" name="Picture 6"/>
          <p:cNvPicPr>
            <a:picLocks noChangeAspect="1" noChangeArrowheads="1"/>
          </p:cNvPicPr>
          <p:nvPr/>
        </p:nvPicPr>
        <p:blipFill>
          <a:blip r:embed="rId5" cstate="print"/>
          <a:srcRect l="22800" t="22054" r="23323" b="15817"/>
          <a:stretch>
            <a:fillRect/>
          </a:stretch>
        </p:blipFill>
        <p:spPr bwMode="auto">
          <a:xfrm>
            <a:off x="5957888" y="1917700"/>
            <a:ext cx="3186112" cy="3673475"/>
          </a:xfrm>
          <a:prstGeom prst="rect">
            <a:avLst/>
          </a:prstGeom>
          <a:noFill/>
          <a:ln w="9525">
            <a:noFill/>
            <a:round/>
            <a:headEnd/>
            <a:tailEnd/>
          </a:ln>
        </p:spPr>
      </p:pic>
      <p:sp>
        <p:nvSpPr>
          <p:cNvPr id="971782" name="Text Box 7"/>
          <p:cNvSpPr txBox="1">
            <a:spLocks noChangeArrowheads="1"/>
          </p:cNvSpPr>
          <p:nvPr/>
        </p:nvSpPr>
        <p:spPr bwMode="auto">
          <a:xfrm>
            <a:off x="5003800" y="6553200"/>
            <a:ext cx="4140200" cy="520700"/>
          </a:xfrm>
          <a:prstGeom prst="rect">
            <a:avLst/>
          </a:prstGeom>
          <a:noFill/>
          <a:ln w="9525">
            <a:noFill/>
            <a:round/>
            <a:headEnd/>
            <a:tailEnd/>
          </a:ln>
        </p:spPr>
        <p:txBody>
          <a:bodyPr lIns="90000" tIns="46800" rIns="90000" bIns="46800">
            <a:spAutoFit/>
          </a:bodyPr>
          <a:lstStyle/>
          <a:p>
            <a:pPr defTabSz="449263">
              <a:spcBef>
                <a:spcPts val="875"/>
              </a:spcBef>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FFFFFF"/>
                </a:solidFill>
                <a:latin typeface="Arial" pitchFamily="34" charset="0"/>
              </a:rPr>
              <a:t>Eshed, et al. Ann Rheum Dis. 2007;66(12):1553-9</a:t>
            </a:r>
            <a:r>
              <a:rPr lang="en-US" sz="1400">
                <a:solidFill>
                  <a:srgbClr val="FFFFFF"/>
                </a:solidFill>
                <a:latin typeface="Arial" pitchFamily="34" charset="0"/>
              </a:rPr>
              <a:t> </a:t>
            </a:r>
          </a:p>
        </p:txBody>
      </p:sp>
      <p:sp>
        <p:nvSpPr>
          <p:cNvPr id="1230856" name="Text Box 8"/>
          <p:cNvSpPr txBox="1">
            <a:spLocks noChangeArrowheads="1"/>
          </p:cNvSpPr>
          <p:nvPr/>
        </p:nvSpPr>
        <p:spPr bwMode="auto">
          <a:xfrm>
            <a:off x="179388" y="6383338"/>
            <a:ext cx="4752975" cy="481012"/>
          </a:xfrm>
          <a:prstGeom prst="rect">
            <a:avLst/>
          </a:prstGeom>
          <a:noFill/>
          <a:ln w="9525">
            <a:noFill/>
            <a:round/>
            <a:headEnd/>
            <a:tailEnd/>
          </a:ln>
          <a:effectLst/>
        </p:spPr>
        <p:txBody>
          <a:bodyPr lIns="90000" tIns="46800" rIns="90000" bIns="46800">
            <a:spAutoFit/>
          </a:bodyPr>
          <a:lstStyle/>
          <a:p>
            <a:pPr algn="ctr" defTabSz="449263">
              <a:spcBef>
                <a:spcPts val="875"/>
              </a:spcBef>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1400">
                <a:solidFill>
                  <a:srgbClr val="FFFFFF"/>
                </a:solidFill>
                <a:effectLst>
                  <a:outerShdw blurRad="38100" dist="38100" dir="2700000" algn="tl">
                    <a:srgbClr val="808080"/>
                  </a:outerShdw>
                </a:effectLst>
                <a:latin typeface="Arial" charset="0"/>
              </a:rPr>
              <a:t>High-resolution MRI</a:t>
            </a:r>
          </a:p>
          <a:p>
            <a:pPr algn="ctr" defTabSz="449263">
              <a:lnSpc>
                <a:spcPct val="50000"/>
              </a:lnSpc>
              <a:spcBef>
                <a:spcPts val="525"/>
              </a:spcBef>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1400">
                <a:solidFill>
                  <a:srgbClr val="FFFFFF"/>
                </a:solidFill>
                <a:effectLst>
                  <a:outerShdw blurRad="38100" dist="38100" dir="2700000" algn="tl">
                    <a:srgbClr val="808080"/>
                  </a:outerShdw>
                </a:effectLst>
                <a:latin typeface="Arial" charset="0"/>
              </a:rPr>
              <a:t>T1-weighted fat suppressed post contrast</a:t>
            </a:r>
          </a:p>
        </p:txBody>
      </p:sp>
      <p:sp>
        <p:nvSpPr>
          <p:cNvPr id="971784" name="Text Box 9"/>
          <p:cNvSpPr txBox="1">
            <a:spLocks noChangeArrowheads="1"/>
          </p:cNvSpPr>
          <p:nvPr/>
        </p:nvSpPr>
        <p:spPr bwMode="auto">
          <a:xfrm>
            <a:off x="971550" y="5876925"/>
            <a:ext cx="1079500" cy="398463"/>
          </a:xfrm>
          <a:prstGeom prst="rect">
            <a:avLst/>
          </a:prstGeom>
          <a:noFill/>
          <a:ln w="9525">
            <a:noFill/>
            <a:round/>
            <a:headEnd/>
            <a:tailEnd/>
          </a:ln>
        </p:spPr>
        <p:txBody>
          <a:bodyPr lIns="90000" tIns="46800" rIns="90000" bIns="46800">
            <a:spAutoFit/>
          </a:bodyPr>
          <a:lstStyle/>
          <a:p>
            <a:pPr defTabSz="449263">
              <a:spcBef>
                <a:spcPts val="1250"/>
              </a:spcBef>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a:solidFill>
                  <a:srgbClr val="FFFFFF"/>
                </a:solidFill>
                <a:latin typeface="Arial" pitchFamily="34" charset="0"/>
              </a:rPr>
              <a:t>Sagittal</a:t>
            </a:r>
          </a:p>
        </p:txBody>
      </p:sp>
      <p:sp>
        <p:nvSpPr>
          <p:cNvPr id="971785" name="Text Box 10"/>
          <p:cNvSpPr txBox="1">
            <a:spLocks noChangeArrowheads="1"/>
          </p:cNvSpPr>
          <p:nvPr/>
        </p:nvSpPr>
        <p:spPr bwMode="auto">
          <a:xfrm>
            <a:off x="3995738" y="5876925"/>
            <a:ext cx="1079500" cy="398463"/>
          </a:xfrm>
          <a:prstGeom prst="rect">
            <a:avLst/>
          </a:prstGeom>
          <a:noFill/>
          <a:ln w="9525">
            <a:noFill/>
            <a:round/>
            <a:headEnd/>
            <a:tailEnd/>
          </a:ln>
        </p:spPr>
        <p:txBody>
          <a:bodyPr lIns="90000" tIns="46800" rIns="90000" bIns="46800">
            <a:spAutoFit/>
          </a:bodyPr>
          <a:lstStyle/>
          <a:p>
            <a:pPr defTabSz="449263">
              <a:spcBef>
                <a:spcPts val="1250"/>
              </a:spcBef>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a:solidFill>
                  <a:srgbClr val="FFFFFF"/>
                </a:solidFill>
                <a:latin typeface="Arial" pitchFamily="34" charset="0"/>
              </a:rPr>
              <a:t>Coronal</a:t>
            </a:r>
          </a:p>
        </p:txBody>
      </p:sp>
      <p:sp>
        <p:nvSpPr>
          <p:cNvPr id="971786" name="Text Box 11"/>
          <p:cNvSpPr txBox="1">
            <a:spLocks noChangeArrowheads="1"/>
          </p:cNvSpPr>
          <p:nvPr/>
        </p:nvSpPr>
        <p:spPr bwMode="auto">
          <a:xfrm>
            <a:off x="7019925" y="5876925"/>
            <a:ext cx="1079500" cy="398463"/>
          </a:xfrm>
          <a:prstGeom prst="rect">
            <a:avLst/>
          </a:prstGeom>
          <a:noFill/>
          <a:ln w="9525">
            <a:noFill/>
            <a:round/>
            <a:headEnd/>
            <a:tailEnd/>
          </a:ln>
        </p:spPr>
        <p:txBody>
          <a:bodyPr lIns="90000" tIns="46800" rIns="90000" bIns="46800">
            <a:spAutoFit/>
          </a:bodyPr>
          <a:lstStyle/>
          <a:p>
            <a:pPr defTabSz="449263">
              <a:spcBef>
                <a:spcPts val="1250"/>
              </a:spcBef>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a:solidFill>
                  <a:srgbClr val="FFFFFF"/>
                </a:solidFill>
                <a:latin typeface="Arial" pitchFamily="34" charset="0"/>
              </a:rPr>
              <a:t>Axial</a:t>
            </a:r>
          </a:p>
        </p:txBody>
      </p:sp>
      <p:grpSp>
        <p:nvGrpSpPr>
          <p:cNvPr id="1230860" name="Group 12"/>
          <p:cNvGrpSpPr>
            <a:grpSpLocks/>
          </p:cNvGrpSpPr>
          <p:nvPr/>
        </p:nvGrpSpPr>
        <p:grpSpPr bwMode="auto">
          <a:xfrm>
            <a:off x="395288" y="1700213"/>
            <a:ext cx="8278812" cy="3292475"/>
            <a:chOff x="295" y="1253"/>
            <a:chExt cx="5215" cy="2074"/>
          </a:xfrm>
        </p:grpSpPr>
        <p:sp>
          <p:nvSpPr>
            <p:cNvPr id="971788" name="Text Box 13"/>
            <p:cNvSpPr txBox="1">
              <a:spLocks noChangeArrowheads="1"/>
            </p:cNvSpPr>
            <p:nvPr/>
          </p:nvSpPr>
          <p:spPr bwMode="auto">
            <a:xfrm>
              <a:off x="295" y="2840"/>
              <a:ext cx="227" cy="442"/>
            </a:xfrm>
            <a:prstGeom prst="rect">
              <a:avLst/>
            </a:prstGeom>
            <a:noFill/>
            <a:ln w="9525">
              <a:noFill/>
              <a:round/>
              <a:headEnd/>
              <a:tailEnd/>
            </a:ln>
          </p:spPr>
          <p:txBody>
            <a:bodyPr wrap="none" anchor="ctr"/>
            <a:lstStyle/>
            <a:p>
              <a:endParaRPr lang="en-US"/>
            </a:p>
          </p:txBody>
        </p:sp>
        <p:sp>
          <p:nvSpPr>
            <p:cNvPr id="971789" name="Text Box 14"/>
            <p:cNvSpPr txBox="1">
              <a:spLocks noChangeArrowheads="1"/>
            </p:cNvSpPr>
            <p:nvPr/>
          </p:nvSpPr>
          <p:spPr bwMode="auto">
            <a:xfrm>
              <a:off x="975" y="2886"/>
              <a:ext cx="227" cy="442"/>
            </a:xfrm>
            <a:prstGeom prst="rect">
              <a:avLst/>
            </a:prstGeom>
            <a:noFill/>
            <a:ln w="9525">
              <a:noFill/>
              <a:round/>
              <a:headEnd/>
              <a:tailEnd/>
            </a:ln>
          </p:spPr>
          <p:txBody>
            <a:bodyPr wrap="none" anchor="ctr"/>
            <a:lstStyle/>
            <a:p>
              <a:endParaRPr lang="en-US"/>
            </a:p>
          </p:txBody>
        </p:sp>
        <p:sp>
          <p:nvSpPr>
            <p:cNvPr id="971790" name="Text Box 15"/>
            <p:cNvSpPr txBox="1">
              <a:spLocks noChangeArrowheads="1"/>
            </p:cNvSpPr>
            <p:nvPr/>
          </p:nvSpPr>
          <p:spPr bwMode="auto">
            <a:xfrm>
              <a:off x="657" y="1253"/>
              <a:ext cx="227" cy="442"/>
            </a:xfrm>
            <a:prstGeom prst="rect">
              <a:avLst/>
            </a:prstGeom>
            <a:noFill/>
            <a:ln w="9525">
              <a:noFill/>
              <a:round/>
              <a:headEnd/>
              <a:tailEnd/>
            </a:ln>
          </p:spPr>
          <p:txBody>
            <a:bodyPr wrap="none" anchor="ctr"/>
            <a:lstStyle/>
            <a:p>
              <a:endParaRPr lang="en-US"/>
            </a:p>
          </p:txBody>
        </p:sp>
        <p:sp>
          <p:nvSpPr>
            <p:cNvPr id="971791" name="Text Box 16"/>
            <p:cNvSpPr txBox="1">
              <a:spLocks noChangeArrowheads="1"/>
            </p:cNvSpPr>
            <p:nvPr/>
          </p:nvSpPr>
          <p:spPr bwMode="auto">
            <a:xfrm>
              <a:off x="2517" y="1434"/>
              <a:ext cx="227" cy="443"/>
            </a:xfrm>
            <a:prstGeom prst="rect">
              <a:avLst/>
            </a:prstGeom>
            <a:noFill/>
            <a:ln w="9525">
              <a:noFill/>
              <a:round/>
              <a:headEnd/>
              <a:tailEnd/>
            </a:ln>
          </p:spPr>
          <p:txBody>
            <a:bodyPr lIns="90000" tIns="46800" rIns="90000" bIns="46800">
              <a:spAutoFit/>
            </a:bodyPr>
            <a:lstStyle/>
            <a:p>
              <a:pPr defTabSz="449263">
                <a:spcBef>
                  <a:spcPts val="2500"/>
                </a:spcBef>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4000">
                <a:solidFill>
                  <a:srgbClr val="FF0000"/>
                </a:solidFill>
                <a:latin typeface="Arial" pitchFamily="34" charset="0"/>
              </a:endParaRPr>
            </a:p>
          </p:txBody>
        </p:sp>
        <p:sp>
          <p:nvSpPr>
            <p:cNvPr id="971792" name="Text Box 17"/>
            <p:cNvSpPr txBox="1">
              <a:spLocks noChangeArrowheads="1"/>
            </p:cNvSpPr>
            <p:nvPr/>
          </p:nvSpPr>
          <p:spPr bwMode="auto">
            <a:xfrm>
              <a:off x="4195" y="1661"/>
              <a:ext cx="227" cy="442"/>
            </a:xfrm>
            <a:prstGeom prst="rect">
              <a:avLst/>
            </a:prstGeom>
            <a:noFill/>
            <a:ln w="9525">
              <a:noFill/>
              <a:round/>
              <a:headEnd/>
              <a:tailEnd/>
            </a:ln>
          </p:spPr>
          <p:txBody>
            <a:bodyPr wrap="none" anchor="ctr"/>
            <a:lstStyle/>
            <a:p>
              <a:endParaRPr lang="en-US"/>
            </a:p>
          </p:txBody>
        </p:sp>
        <p:sp>
          <p:nvSpPr>
            <p:cNvPr id="971793" name="Text Box 18"/>
            <p:cNvSpPr txBox="1">
              <a:spLocks noChangeArrowheads="1"/>
            </p:cNvSpPr>
            <p:nvPr/>
          </p:nvSpPr>
          <p:spPr bwMode="auto">
            <a:xfrm>
              <a:off x="2245" y="2659"/>
              <a:ext cx="227" cy="443"/>
            </a:xfrm>
            <a:prstGeom prst="rect">
              <a:avLst/>
            </a:prstGeom>
            <a:noFill/>
            <a:ln w="9525">
              <a:noFill/>
              <a:round/>
              <a:headEnd/>
              <a:tailEnd/>
            </a:ln>
          </p:spPr>
          <p:txBody>
            <a:bodyPr lIns="90000" tIns="46800" rIns="90000" bIns="46800">
              <a:spAutoFit/>
            </a:bodyPr>
            <a:lstStyle/>
            <a:p>
              <a:pPr defTabSz="449263">
                <a:spcBef>
                  <a:spcPts val="2500"/>
                </a:spcBef>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a:solidFill>
                    <a:srgbClr val="FF0000"/>
                  </a:solidFill>
                  <a:latin typeface="Arial" pitchFamily="34" charset="0"/>
                </a:rPr>
                <a:t>*</a:t>
              </a:r>
            </a:p>
          </p:txBody>
        </p:sp>
        <p:sp>
          <p:nvSpPr>
            <p:cNvPr id="971794" name="Text Box 19"/>
            <p:cNvSpPr txBox="1">
              <a:spLocks noChangeArrowheads="1"/>
            </p:cNvSpPr>
            <p:nvPr/>
          </p:nvSpPr>
          <p:spPr bwMode="auto">
            <a:xfrm>
              <a:off x="3198" y="2251"/>
              <a:ext cx="227" cy="442"/>
            </a:xfrm>
            <a:prstGeom prst="rect">
              <a:avLst/>
            </a:prstGeom>
            <a:noFill/>
            <a:ln w="9525">
              <a:noFill/>
              <a:round/>
              <a:headEnd/>
              <a:tailEnd/>
            </a:ln>
          </p:spPr>
          <p:txBody>
            <a:bodyPr wrap="none" anchor="ctr"/>
            <a:lstStyle/>
            <a:p>
              <a:endParaRPr lang="en-US"/>
            </a:p>
          </p:txBody>
        </p:sp>
        <p:sp>
          <p:nvSpPr>
            <p:cNvPr id="971795" name="Text Box 20"/>
            <p:cNvSpPr txBox="1">
              <a:spLocks noChangeArrowheads="1"/>
            </p:cNvSpPr>
            <p:nvPr/>
          </p:nvSpPr>
          <p:spPr bwMode="auto">
            <a:xfrm>
              <a:off x="4195" y="2296"/>
              <a:ext cx="227" cy="443"/>
            </a:xfrm>
            <a:prstGeom prst="rect">
              <a:avLst/>
            </a:prstGeom>
            <a:noFill/>
            <a:ln w="9525">
              <a:noFill/>
              <a:round/>
              <a:headEnd/>
              <a:tailEnd/>
            </a:ln>
          </p:spPr>
          <p:txBody>
            <a:bodyPr lIns="90000" tIns="46800" rIns="90000" bIns="46800">
              <a:spAutoFit/>
            </a:bodyPr>
            <a:lstStyle/>
            <a:p>
              <a:pPr defTabSz="449263">
                <a:spcBef>
                  <a:spcPts val="2500"/>
                </a:spcBef>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a:solidFill>
                    <a:srgbClr val="FF0000"/>
                  </a:solidFill>
                  <a:latin typeface="Arial" pitchFamily="34" charset="0"/>
                </a:rPr>
                <a:t>*</a:t>
              </a:r>
            </a:p>
          </p:txBody>
        </p:sp>
        <p:sp>
          <p:nvSpPr>
            <p:cNvPr id="971796" name="Text Box 21"/>
            <p:cNvSpPr txBox="1">
              <a:spLocks noChangeArrowheads="1"/>
            </p:cNvSpPr>
            <p:nvPr/>
          </p:nvSpPr>
          <p:spPr bwMode="auto">
            <a:xfrm>
              <a:off x="5284" y="1797"/>
              <a:ext cx="227" cy="442"/>
            </a:xfrm>
            <a:prstGeom prst="rect">
              <a:avLst/>
            </a:prstGeom>
            <a:noFill/>
            <a:ln w="9525">
              <a:noFill/>
              <a:round/>
              <a:headEnd/>
              <a:tailEnd/>
            </a:ln>
          </p:spPr>
          <p:txBody>
            <a:bodyPr wrap="none" anchor="ctr"/>
            <a:lstStyle/>
            <a:p>
              <a:endParaRPr lang="en-US"/>
            </a:p>
          </p:txBody>
        </p:sp>
        <p:sp>
          <p:nvSpPr>
            <p:cNvPr id="971797" name="Text Box 22"/>
            <p:cNvSpPr txBox="1">
              <a:spLocks noChangeArrowheads="1"/>
            </p:cNvSpPr>
            <p:nvPr/>
          </p:nvSpPr>
          <p:spPr bwMode="auto">
            <a:xfrm>
              <a:off x="2064" y="2341"/>
              <a:ext cx="227" cy="443"/>
            </a:xfrm>
            <a:prstGeom prst="rect">
              <a:avLst/>
            </a:prstGeom>
            <a:noFill/>
            <a:ln w="9525">
              <a:noFill/>
              <a:round/>
              <a:headEnd/>
              <a:tailEnd/>
            </a:ln>
          </p:spPr>
          <p:txBody>
            <a:bodyPr lIns="90000" tIns="46800" rIns="90000" bIns="46800">
              <a:spAutoFit/>
            </a:bodyPr>
            <a:lstStyle/>
            <a:p>
              <a:pPr defTabSz="449263">
                <a:spcBef>
                  <a:spcPts val="2500"/>
                </a:spcBef>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4000">
                <a:solidFill>
                  <a:srgbClr val="FF0000"/>
                </a:solidFill>
                <a:latin typeface="Arial" pitchFamily="34" charset="0"/>
              </a:endParaRPr>
            </a:p>
          </p:txBody>
        </p:sp>
      </p:grpSp>
    </p:spTree>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repeatCount="indefinite" fill="hold" nodeType="afterEffect">
                                  <p:stCondLst>
                                    <p:cond delay="0"/>
                                  </p:stCondLst>
                                  <p:childTnLst>
                                    <p:anim calcmode="discrete" valueType="num">
                                      <p:cBhvr additive="repl">
                                        <p:cTn id="6" dur="1000" fill="hold"/>
                                        <p:tgtEl>
                                          <p:spTgt spid="1230860"/>
                                        </p:tgtEl>
                                        <p:attrNameLst>
                                          <p:attrName>style.visibility</p:attrName>
                                        </p:attrNameLst>
                                      </p:cBhvr>
                                      <p:tavLst>
                                        <p:tav tm="50000">
                                          <p:val>
                                            <p:strVal val="hidden"/>
                                          </p:val>
                                        </p:tav>
                                        <p:tav>
                                          <p:val>
                                            <p:strVal val="visible"/>
                                          </p:val>
                                        </p:tav>
                                      </p:tavLst>
                                    </p:anim>
                                  </p:childTnLst>
                                </p:cTn>
                              </p:par>
                            </p:childTnLst>
                          </p:cTn>
                        </p:par>
                      </p:childTnLst>
                    </p:cTn>
                  </p:par>
                  <p:par>
                    <p:cTn id="7" fill="hold">
                      <p:stCondLst>
                        <p:cond delay="indefinite"/>
                      </p:stCondLst>
                      <p:childTnLst>
                        <p:par>
                          <p:cTn id="8" fill="hold">
                            <p:stCondLst>
                              <p:cond delay="0"/>
                            </p:stCondLst>
                            <p:childTnLst>
                              <p:par>
                                <p:cTn id="9" presetID="10" presetClass="exit" fill="hold" nodeType="clickEffect">
                                  <p:stCondLst>
                                    <p:cond delay="0"/>
                                  </p:stCondLst>
                                  <p:childTnLst>
                                    <p:animEffect transition="out" filter="fade">
                                      <p:cBhvr additive="repl">
                                        <p:cTn id="10" dur="500"/>
                                        <p:tgtEl>
                                          <p:spTgt spid="1230860"/>
                                        </p:tgtEl>
                                      </p:cBhvr>
                                    </p:animEffect>
                                    <p:set>
                                      <p:cBhvr additive="repl">
                                        <p:cTn id="11" dur="1" fill="hold">
                                          <p:stCondLst>
                                            <p:cond delay="0"/>
                                          </p:stCondLst>
                                        </p:cTn>
                                        <p:tgtEl>
                                          <p:spTgt spid="12308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3825" name="Rectangle 2"/>
          <p:cNvSpPr>
            <a:spLocks noGrp="1" noChangeArrowheads="1"/>
          </p:cNvSpPr>
          <p:nvPr>
            <p:ph type="title"/>
          </p:nvPr>
        </p:nvSpPr>
        <p:spPr>
          <a:xfrm>
            <a:off x="179388" y="463550"/>
            <a:ext cx="8785225" cy="1433513"/>
          </a:xfrm>
        </p:spPr>
        <p:txBody>
          <a:bodyPr/>
          <a:lstStyle/>
          <a:p>
            <a:r>
              <a:rPr lang="en-GB" sz="4000" dirty="0" smtClean="0"/>
              <a:t>SAPHO Syndrome- A Rare PsA Variant</a:t>
            </a:r>
            <a:endParaRPr lang="en-US" sz="4000" dirty="0" smtClean="0"/>
          </a:p>
        </p:txBody>
      </p:sp>
      <p:pic>
        <p:nvPicPr>
          <p:cNvPr id="973826" name="Picture 3" descr="sapho4"/>
          <p:cNvPicPr>
            <a:picLocks noChangeAspect="1" noChangeArrowheads="1"/>
          </p:cNvPicPr>
          <p:nvPr/>
        </p:nvPicPr>
        <p:blipFill>
          <a:blip r:embed="rId2" cstate="print"/>
          <a:srcRect l="11816" t="9016" r="12891" b="17155"/>
          <a:stretch>
            <a:fillRect/>
          </a:stretch>
        </p:blipFill>
        <p:spPr bwMode="auto">
          <a:xfrm>
            <a:off x="2700338" y="2205038"/>
            <a:ext cx="3959225" cy="3881437"/>
          </a:xfrm>
          <a:prstGeom prst="rect">
            <a:avLst/>
          </a:prstGeom>
          <a:noFill/>
          <a:ln w="9525">
            <a:noFill/>
            <a:miter lim="800000"/>
            <a:headEnd/>
            <a:tailEnd/>
          </a:ln>
        </p:spPr>
      </p:pic>
      <p:sp>
        <p:nvSpPr>
          <p:cNvPr id="973827" name="Text Box 4"/>
          <p:cNvSpPr txBox="1">
            <a:spLocks noChangeArrowheads="1"/>
          </p:cNvSpPr>
          <p:nvPr/>
        </p:nvSpPr>
        <p:spPr bwMode="auto">
          <a:xfrm>
            <a:off x="1835150" y="6092825"/>
            <a:ext cx="5637213" cy="457200"/>
          </a:xfrm>
          <a:prstGeom prst="rect">
            <a:avLst/>
          </a:prstGeom>
          <a:noFill/>
          <a:ln w="9525">
            <a:noFill/>
            <a:miter lim="800000"/>
            <a:headEnd/>
            <a:tailEnd/>
          </a:ln>
        </p:spPr>
        <p:txBody>
          <a:bodyPr wrap="none">
            <a:spAutoFit/>
          </a:bodyPr>
          <a:lstStyle/>
          <a:p>
            <a:r>
              <a:rPr lang="en-GB"/>
              <a:t>Histology- Acute Neutrophilic Inflammation</a:t>
            </a:r>
            <a:endParaRPr lang="en-US"/>
          </a:p>
        </p:txBody>
      </p:sp>
      <p:sp>
        <p:nvSpPr>
          <p:cNvPr id="1232901" name="Oval 5"/>
          <p:cNvSpPr>
            <a:spLocks noChangeArrowheads="1"/>
          </p:cNvSpPr>
          <p:nvPr/>
        </p:nvSpPr>
        <p:spPr bwMode="auto">
          <a:xfrm>
            <a:off x="3708400" y="3068638"/>
            <a:ext cx="1943100" cy="1765300"/>
          </a:xfrm>
          <a:prstGeom prst="ellipse">
            <a:avLst/>
          </a:prstGeom>
          <a:noFill/>
          <a:ln w="41400">
            <a:solidFill>
              <a:srgbClr val="FF0000"/>
            </a:solidFill>
            <a:miter lim="800000"/>
            <a:headEnd/>
            <a:tailEnd/>
          </a:ln>
        </p:spPr>
        <p:txBody>
          <a:bodyPr wrap="none" anchor="ctr"/>
          <a:lstStyle/>
          <a:p>
            <a:endParaRPr lang="en-US"/>
          </a:p>
        </p:txBody>
      </p:sp>
    </p:spTree>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additive="repl">
                                        <p:cTn id="6" dur="1" fill="hold">
                                          <p:stCondLst>
                                            <p:cond delay="0"/>
                                          </p:stCondLst>
                                        </p:cTn>
                                        <p:tgtEl>
                                          <p:spTgt spid="1232901"/>
                                        </p:tgtEl>
                                        <p:attrNameLst>
                                          <p:attrName>style.visibility</p:attrName>
                                        </p:attrNameLst>
                                      </p:cBhvr>
                                      <p:to>
                                        <p:strVal val="visible"/>
                                      </p:to>
                                    </p:set>
                                    <p:animEffect transition="in" filter="wheel(1)">
                                      <p:cBhvr additive="repl">
                                        <p:cTn id="7" dur="500"/>
                                        <p:tgtEl>
                                          <p:spTgt spid="12329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290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4849" name="Rectangle 4"/>
          <p:cNvSpPr>
            <a:spLocks noGrp="1" noChangeArrowheads="1"/>
          </p:cNvSpPr>
          <p:nvPr>
            <p:ph type="ctrTitle"/>
          </p:nvPr>
        </p:nvSpPr>
        <p:spPr/>
        <p:txBody>
          <a:bodyPr/>
          <a:lstStyle/>
          <a:p>
            <a:pPr eaLnBrk="1" hangingPunct="1"/>
            <a:r>
              <a:rPr lang="en-US" smtClean="0"/>
              <a:t>The Enthesis and the Bone</a:t>
            </a:r>
          </a:p>
        </p:txBody>
      </p:sp>
      <p:sp>
        <p:nvSpPr>
          <p:cNvPr id="974850" name="Rectangle 5"/>
          <p:cNvSpPr>
            <a:spLocks noGrp="1" noChangeArrowheads="1"/>
          </p:cNvSpPr>
          <p:nvPr>
            <p:ph type="subTitle" idx="1"/>
          </p:nvPr>
        </p:nvSpPr>
        <p:spPr/>
        <p:txBody>
          <a:bodyPr/>
          <a:lstStyle/>
          <a:p>
            <a:pPr eaLnBrk="1" hangingPunct="1"/>
            <a:endParaRPr lang="en-US" smtClean="0"/>
          </a:p>
        </p:txBody>
      </p:sp>
    </p:spTree>
  </p:cSld>
  <p:clrMapOvr>
    <a:masterClrMapping/>
  </p:clrMapOvr>
  <p:transition>
    <p:pull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5618" name="Title 1"/>
          <p:cNvSpPr>
            <a:spLocks noGrp="1"/>
          </p:cNvSpPr>
          <p:nvPr>
            <p:ph type="title" idx="4294967295"/>
          </p:nvPr>
        </p:nvSpPr>
        <p:spPr>
          <a:xfrm>
            <a:off x="0" y="188913"/>
            <a:ext cx="9144000" cy="1143000"/>
          </a:xfrm>
        </p:spPr>
        <p:txBody>
          <a:bodyPr/>
          <a:lstStyle/>
          <a:p>
            <a:r>
              <a:rPr lang="en-GB" smtClean="0"/>
              <a:t>Spondylarthritis-The Common Thread</a:t>
            </a:r>
          </a:p>
        </p:txBody>
      </p:sp>
      <p:grpSp>
        <p:nvGrpSpPr>
          <p:cNvPr id="1135619" name="Group 5"/>
          <p:cNvGrpSpPr>
            <a:grpSpLocks/>
          </p:cNvGrpSpPr>
          <p:nvPr/>
        </p:nvGrpSpPr>
        <p:grpSpPr bwMode="auto">
          <a:xfrm>
            <a:off x="2195513" y="1916113"/>
            <a:ext cx="4608512" cy="4105275"/>
            <a:chOff x="1152" y="864"/>
            <a:chExt cx="3360" cy="3024"/>
          </a:xfrm>
        </p:grpSpPr>
        <p:sp>
          <p:nvSpPr>
            <p:cNvPr id="1135620" name="Oval 6"/>
            <p:cNvSpPr>
              <a:spLocks noChangeArrowheads="1"/>
            </p:cNvSpPr>
            <p:nvPr/>
          </p:nvSpPr>
          <p:spPr bwMode="auto">
            <a:xfrm>
              <a:off x="2160" y="864"/>
              <a:ext cx="1368" cy="1536"/>
            </a:xfrm>
            <a:prstGeom prst="ellipse">
              <a:avLst/>
            </a:prstGeom>
            <a:gradFill rotWithShape="0">
              <a:gsLst>
                <a:gs pos="0">
                  <a:srgbClr val="FF6633"/>
                </a:gs>
                <a:gs pos="50000">
                  <a:srgbClr val="762F18"/>
                </a:gs>
                <a:gs pos="100000">
                  <a:srgbClr val="FF6633"/>
                </a:gs>
              </a:gsLst>
              <a:lin ang="5400000" scaled="1"/>
            </a:gradFill>
            <a:ln w="9525">
              <a:noFill/>
              <a:round/>
              <a:headEnd/>
              <a:tailEnd/>
            </a:ln>
          </p:spPr>
          <p:txBody>
            <a:bodyPr wrap="none" anchor="ctr"/>
            <a:lstStyle/>
            <a:p>
              <a:endParaRPr lang="en-US" sz="3600" b="1">
                <a:solidFill>
                  <a:srgbClr val="F7D853"/>
                </a:solidFill>
                <a:latin typeface="Arial" pitchFamily="34" charset="0"/>
              </a:endParaRPr>
            </a:p>
          </p:txBody>
        </p:sp>
        <p:sp>
          <p:nvSpPr>
            <p:cNvPr id="1135621" name="Oval 7"/>
            <p:cNvSpPr>
              <a:spLocks noChangeArrowheads="1"/>
            </p:cNvSpPr>
            <p:nvPr/>
          </p:nvSpPr>
          <p:spPr bwMode="auto">
            <a:xfrm>
              <a:off x="1440" y="1440"/>
              <a:ext cx="1296" cy="1296"/>
            </a:xfrm>
            <a:prstGeom prst="ellipse">
              <a:avLst/>
            </a:prstGeom>
            <a:solidFill>
              <a:schemeClr val="folHlink"/>
            </a:solidFill>
            <a:ln w="9525">
              <a:noFill/>
              <a:round/>
              <a:headEnd/>
              <a:tailEnd/>
            </a:ln>
          </p:spPr>
          <p:txBody>
            <a:bodyPr wrap="none" anchor="ctr"/>
            <a:lstStyle/>
            <a:p>
              <a:pPr algn="ctr">
                <a:lnSpc>
                  <a:spcPct val="70000"/>
                </a:lnSpc>
                <a:spcBef>
                  <a:spcPct val="50000"/>
                </a:spcBef>
              </a:pPr>
              <a:r>
                <a:rPr lang="en-US" sz="1600" b="1">
                  <a:solidFill>
                    <a:srgbClr val="808080"/>
                  </a:solidFill>
                  <a:latin typeface="Arial" pitchFamily="34" charset="0"/>
                </a:rPr>
                <a:t>Juvenile</a:t>
              </a:r>
              <a:br>
                <a:rPr lang="en-US" sz="1600" b="1">
                  <a:solidFill>
                    <a:srgbClr val="808080"/>
                  </a:solidFill>
                  <a:latin typeface="Arial" pitchFamily="34" charset="0"/>
                </a:rPr>
              </a:br>
              <a:r>
                <a:rPr lang="en-US" sz="1600" b="1">
                  <a:solidFill>
                    <a:srgbClr val="808080"/>
                  </a:solidFill>
                  <a:latin typeface="Arial" pitchFamily="34" charset="0"/>
                </a:rPr>
                <a:t>SpA</a:t>
              </a:r>
            </a:p>
            <a:p>
              <a:pPr algn="ctr"/>
              <a:endParaRPr lang="en-US" sz="1200" b="1" u="sng">
                <a:solidFill>
                  <a:srgbClr val="808080"/>
                </a:solidFill>
              </a:endParaRPr>
            </a:p>
          </p:txBody>
        </p:sp>
        <p:sp>
          <p:nvSpPr>
            <p:cNvPr id="6" name="Oval 8"/>
            <p:cNvSpPr>
              <a:spLocks noChangeArrowheads="1"/>
            </p:cNvSpPr>
            <p:nvPr/>
          </p:nvSpPr>
          <p:spPr bwMode="auto">
            <a:xfrm>
              <a:off x="3024" y="1441"/>
              <a:ext cx="1296" cy="1298"/>
            </a:xfrm>
            <a:prstGeom prst="ellipse">
              <a:avLst/>
            </a:prstGeom>
            <a:gradFill rotWithShape="0">
              <a:gsLst>
                <a:gs pos="0">
                  <a:srgbClr val="009999"/>
                </a:gs>
                <a:gs pos="50000">
                  <a:srgbClr val="009999">
                    <a:gamma/>
                    <a:shade val="46275"/>
                    <a:invGamma/>
                  </a:srgbClr>
                </a:gs>
                <a:gs pos="100000">
                  <a:srgbClr val="009999"/>
                </a:gs>
              </a:gsLst>
              <a:lin ang="5400000" scaled="1"/>
            </a:gradFill>
            <a:ln w="9525">
              <a:noFill/>
              <a:round/>
              <a:headEnd/>
              <a:tailEnd/>
            </a:ln>
            <a:effectLst/>
          </p:spPr>
          <p:txBody>
            <a:bodyPr wrap="none" anchor="ctr"/>
            <a:lstStyle/>
            <a:p>
              <a:pPr algn="ctr">
                <a:defRPr/>
              </a:pPr>
              <a:endParaRPr lang="de-DE" sz="1200" b="1">
                <a:solidFill>
                  <a:srgbClr val="000000"/>
                </a:solidFill>
                <a:effectLst>
                  <a:outerShdw blurRad="38100" dist="38100" dir="2700000" algn="tl">
                    <a:srgbClr val="FFFFFF"/>
                  </a:outerShdw>
                </a:effectLst>
                <a:latin typeface="Arial" charset="0"/>
              </a:endParaRPr>
            </a:p>
          </p:txBody>
        </p:sp>
        <p:sp>
          <p:nvSpPr>
            <p:cNvPr id="7" name="Oval 9"/>
            <p:cNvSpPr>
              <a:spLocks noChangeArrowheads="1"/>
            </p:cNvSpPr>
            <p:nvPr/>
          </p:nvSpPr>
          <p:spPr bwMode="auto">
            <a:xfrm>
              <a:off x="2640" y="2592"/>
              <a:ext cx="1294" cy="1296"/>
            </a:xfrm>
            <a:prstGeom prst="ellipse">
              <a:avLst/>
            </a:prstGeom>
            <a:gradFill rotWithShape="0">
              <a:gsLst>
                <a:gs pos="0">
                  <a:srgbClr val="AC1CB0"/>
                </a:gs>
                <a:gs pos="50000">
                  <a:srgbClr val="AC1CB0">
                    <a:gamma/>
                    <a:shade val="46275"/>
                    <a:invGamma/>
                  </a:srgbClr>
                </a:gs>
                <a:gs pos="100000">
                  <a:srgbClr val="AC1CB0"/>
                </a:gs>
              </a:gsLst>
              <a:lin ang="5400000" scaled="1"/>
            </a:gradFill>
            <a:ln w="9525">
              <a:noFill/>
              <a:round/>
              <a:headEnd/>
              <a:tailEnd/>
            </a:ln>
            <a:effectLst/>
          </p:spPr>
          <p:txBody>
            <a:bodyPr wrap="none" anchor="ctr"/>
            <a:lstStyle/>
            <a:p>
              <a:pPr algn="ctr">
                <a:lnSpc>
                  <a:spcPct val="50000"/>
                </a:lnSpc>
                <a:spcBef>
                  <a:spcPct val="50000"/>
                </a:spcBef>
                <a:defRPr/>
              </a:pPr>
              <a:endParaRPr lang="en-US" sz="1200" b="1">
                <a:solidFill>
                  <a:srgbClr val="000000"/>
                </a:solidFill>
                <a:effectLst>
                  <a:outerShdw blurRad="38100" dist="38100" dir="2700000" algn="tl">
                    <a:srgbClr val="FFFFFF"/>
                  </a:outerShdw>
                </a:effectLst>
                <a:latin typeface="Arial" charset="0"/>
              </a:endParaRPr>
            </a:p>
            <a:p>
              <a:pPr algn="ctr">
                <a:lnSpc>
                  <a:spcPct val="50000"/>
                </a:lnSpc>
                <a:spcBef>
                  <a:spcPct val="50000"/>
                </a:spcBef>
                <a:defRPr/>
              </a:pPr>
              <a:r>
                <a:rPr lang="en-US" sz="1600" b="1">
                  <a:solidFill>
                    <a:srgbClr val="000000"/>
                  </a:solidFill>
                  <a:latin typeface="Arial" charset="0"/>
                </a:rPr>
                <a:t>Reactive</a:t>
              </a:r>
            </a:p>
            <a:p>
              <a:pPr algn="ctr">
                <a:lnSpc>
                  <a:spcPct val="50000"/>
                </a:lnSpc>
                <a:spcBef>
                  <a:spcPct val="50000"/>
                </a:spcBef>
                <a:defRPr/>
              </a:pPr>
              <a:r>
                <a:rPr lang="en-US" sz="1600" b="1">
                  <a:solidFill>
                    <a:srgbClr val="000000"/>
                  </a:solidFill>
                  <a:latin typeface="Arial" charset="0"/>
                </a:rPr>
                <a:t>arthritis</a:t>
              </a:r>
              <a:endParaRPr lang="en-US" sz="1600" b="1" u="sng">
                <a:solidFill>
                  <a:srgbClr val="000000"/>
                </a:solidFill>
              </a:endParaRPr>
            </a:p>
          </p:txBody>
        </p:sp>
        <p:sp>
          <p:nvSpPr>
            <p:cNvPr id="8" name="Oval 10"/>
            <p:cNvSpPr>
              <a:spLocks noChangeArrowheads="1"/>
            </p:cNvSpPr>
            <p:nvPr/>
          </p:nvSpPr>
          <p:spPr bwMode="auto">
            <a:xfrm>
              <a:off x="1440" y="2351"/>
              <a:ext cx="1296" cy="1297"/>
            </a:xfrm>
            <a:prstGeom prst="ellipse">
              <a:avLst/>
            </a:prstGeom>
            <a:gradFill rotWithShape="0">
              <a:gsLst>
                <a:gs pos="0">
                  <a:srgbClr val="FBC605"/>
                </a:gs>
                <a:gs pos="50000">
                  <a:srgbClr val="FBC605">
                    <a:gamma/>
                    <a:shade val="46275"/>
                    <a:invGamma/>
                  </a:srgbClr>
                </a:gs>
                <a:gs pos="100000">
                  <a:srgbClr val="FBC605"/>
                </a:gs>
              </a:gsLst>
              <a:lin ang="5400000" scaled="1"/>
            </a:gradFill>
            <a:ln w="9525">
              <a:noFill/>
              <a:round/>
              <a:headEnd/>
              <a:tailEnd/>
            </a:ln>
            <a:effectLst/>
          </p:spPr>
          <p:txBody>
            <a:bodyPr wrap="none" anchor="ctr"/>
            <a:lstStyle/>
            <a:p>
              <a:pPr algn="ctr">
                <a:defRPr/>
              </a:pPr>
              <a:endParaRPr lang="de-DE" sz="600" u="sng">
                <a:solidFill>
                  <a:srgbClr val="000000"/>
                </a:solidFill>
                <a:effectLst>
                  <a:outerShdw blurRad="38100" dist="38100" dir="2700000" algn="tl">
                    <a:srgbClr val="FFFFFF"/>
                  </a:outerShdw>
                </a:effectLst>
              </a:endParaRPr>
            </a:p>
          </p:txBody>
        </p:sp>
        <p:sp>
          <p:nvSpPr>
            <p:cNvPr id="1135625" name="Text Box 11"/>
            <p:cNvSpPr txBox="1">
              <a:spLocks noChangeArrowheads="1"/>
            </p:cNvSpPr>
            <p:nvPr/>
          </p:nvSpPr>
          <p:spPr bwMode="auto">
            <a:xfrm>
              <a:off x="1152" y="2736"/>
              <a:ext cx="1872" cy="796"/>
            </a:xfrm>
            <a:prstGeom prst="rect">
              <a:avLst/>
            </a:prstGeom>
            <a:noFill/>
            <a:ln w="9525">
              <a:noFill/>
              <a:miter lim="800000"/>
              <a:headEnd/>
              <a:tailEnd/>
            </a:ln>
          </p:spPr>
          <p:txBody>
            <a:bodyPr>
              <a:spAutoFit/>
            </a:bodyPr>
            <a:lstStyle/>
            <a:p>
              <a:pPr algn="ctr">
                <a:lnSpc>
                  <a:spcPct val="60000"/>
                </a:lnSpc>
                <a:spcBef>
                  <a:spcPct val="50000"/>
                </a:spcBef>
              </a:pPr>
              <a:r>
                <a:rPr lang="en-US" sz="1200" b="1">
                  <a:solidFill>
                    <a:srgbClr val="000000"/>
                  </a:solidFill>
                  <a:latin typeface="Arial" pitchFamily="34" charset="0"/>
                </a:rPr>
                <a:t>Arthritis </a:t>
              </a:r>
            </a:p>
            <a:p>
              <a:pPr algn="ctr">
                <a:lnSpc>
                  <a:spcPct val="60000"/>
                </a:lnSpc>
                <a:spcBef>
                  <a:spcPct val="50000"/>
                </a:spcBef>
              </a:pPr>
              <a:r>
                <a:rPr lang="en-US" sz="1200" b="1">
                  <a:solidFill>
                    <a:srgbClr val="000000"/>
                  </a:solidFill>
                  <a:latin typeface="Arial" pitchFamily="34" charset="0"/>
                </a:rPr>
                <a:t>associated with</a:t>
              </a:r>
            </a:p>
            <a:p>
              <a:pPr algn="ctr">
                <a:lnSpc>
                  <a:spcPct val="60000"/>
                </a:lnSpc>
                <a:spcBef>
                  <a:spcPct val="50000"/>
                </a:spcBef>
              </a:pPr>
              <a:r>
                <a:rPr lang="en-US" sz="1200" b="1">
                  <a:solidFill>
                    <a:srgbClr val="000000"/>
                  </a:solidFill>
                  <a:latin typeface="Arial" pitchFamily="34" charset="0"/>
                </a:rPr>
                <a:t>Colitis  /         </a:t>
              </a:r>
            </a:p>
            <a:p>
              <a:pPr algn="ctr">
                <a:lnSpc>
                  <a:spcPct val="60000"/>
                </a:lnSpc>
                <a:spcBef>
                  <a:spcPct val="50000"/>
                </a:spcBef>
              </a:pPr>
              <a:r>
                <a:rPr lang="en-US" sz="1200" b="1">
                  <a:solidFill>
                    <a:srgbClr val="000000"/>
                  </a:solidFill>
                  <a:latin typeface="Arial" pitchFamily="34" charset="0"/>
                </a:rPr>
                <a:t>Crohn’s disease</a:t>
              </a:r>
              <a:endParaRPr lang="en-US" sz="1200" b="1" u="sng">
                <a:solidFill>
                  <a:srgbClr val="000000"/>
                </a:solidFill>
              </a:endParaRPr>
            </a:p>
          </p:txBody>
        </p:sp>
        <p:sp>
          <p:nvSpPr>
            <p:cNvPr id="1135626" name="Text Box 12"/>
            <p:cNvSpPr txBox="1">
              <a:spLocks noChangeArrowheads="1"/>
            </p:cNvSpPr>
            <p:nvPr/>
          </p:nvSpPr>
          <p:spPr bwMode="auto">
            <a:xfrm>
              <a:off x="2833" y="1585"/>
              <a:ext cx="1679" cy="573"/>
            </a:xfrm>
            <a:prstGeom prst="rect">
              <a:avLst/>
            </a:prstGeom>
            <a:noFill/>
            <a:ln w="9525">
              <a:noFill/>
              <a:miter lim="800000"/>
              <a:headEnd/>
              <a:tailEnd/>
            </a:ln>
          </p:spPr>
          <p:txBody>
            <a:bodyPr>
              <a:spAutoFit/>
            </a:bodyPr>
            <a:lstStyle/>
            <a:p>
              <a:pPr algn="ctr"/>
              <a:r>
                <a:rPr lang="en-US" sz="1600" b="1">
                  <a:solidFill>
                    <a:srgbClr val="000000"/>
                  </a:solidFill>
                  <a:latin typeface="Arial" pitchFamily="34" charset="0"/>
                </a:rPr>
                <a:t>Psoriatic </a:t>
              </a:r>
            </a:p>
            <a:p>
              <a:pPr algn="ctr"/>
              <a:r>
                <a:rPr lang="en-US" sz="1600" b="1">
                  <a:solidFill>
                    <a:srgbClr val="000000"/>
                  </a:solidFill>
                  <a:latin typeface="Arial" pitchFamily="34" charset="0"/>
                </a:rPr>
                <a:t>Arthritis</a:t>
              </a:r>
              <a:endParaRPr lang="en-US" sz="1600" b="1" u="sng">
                <a:solidFill>
                  <a:srgbClr val="000000"/>
                </a:solidFill>
              </a:endParaRPr>
            </a:p>
          </p:txBody>
        </p:sp>
        <p:sp>
          <p:nvSpPr>
            <p:cNvPr id="1135627" name="Text Box 13"/>
            <p:cNvSpPr txBox="1">
              <a:spLocks noChangeArrowheads="1"/>
            </p:cNvSpPr>
            <p:nvPr/>
          </p:nvSpPr>
          <p:spPr bwMode="auto">
            <a:xfrm>
              <a:off x="1632" y="1141"/>
              <a:ext cx="2400" cy="542"/>
            </a:xfrm>
            <a:prstGeom prst="rect">
              <a:avLst/>
            </a:prstGeom>
            <a:noFill/>
            <a:ln w="9525">
              <a:noFill/>
              <a:miter lim="800000"/>
              <a:headEnd/>
              <a:tailEnd/>
            </a:ln>
          </p:spPr>
          <p:txBody>
            <a:bodyPr>
              <a:spAutoFit/>
            </a:bodyPr>
            <a:lstStyle/>
            <a:p>
              <a:pPr algn="ctr">
                <a:spcBef>
                  <a:spcPct val="50000"/>
                </a:spcBef>
              </a:pPr>
              <a:r>
                <a:rPr lang="en-US" sz="1200" b="1">
                  <a:solidFill>
                    <a:srgbClr val="000000"/>
                  </a:solidFill>
                  <a:latin typeface="Arial" pitchFamily="34" charset="0"/>
                </a:rPr>
                <a:t>Undifferentiated</a:t>
              </a:r>
            </a:p>
            <a:p>
              <a:pPr algn="ctr">
                <a:spcBef>
                  <a:spcPct val="50000"/>
                </a:spcBef>
              </a:pPr>
              <a:r>
                <a:rPr lang="en-US" sz="1200" b="1">
                  <a:solidFill>
                    <a:srgbClr val="000000"/>
                  </a:solidFill>
                  <a:latin typeface="Arial" pitchFamily="34" charset="0"/>
                </a:rPr>
                <a:t>SpA</a:t>
              </a:r>
            </a:p>
          </p:txBody>
        </p:sp>
        <p:sp>
          <p:nvSpPr>
            <p:cNvPr id="12" name="Oval 14"/>
            <p:cNvSpPr>
              <a:spLocks noChangeArrowheads="1"/>
            </p:cNvSpPr>
            <p:nvPr/>
          </p:nvSpPr>
          <p:spPr bwMode="auto">
            <a:xfrm>
              <a:off x="3264" y="2064"/>
              <a:ext cx="1176" cy="1082"/>
            </a:xfrm>
            <a:prstGeom prst="ellipse">
              <a:avLst/>
            </a:prstGeom>
            <a:solidFill>
              <a:schemeClr val="bg2"/>
            </a:solidFill>
            <a:ln w="9525">
              <a:noFill/>
              <a:round/>
              <a:headEnd/>
              <a:tailEnd/>
            </a:ln>
            <a:effectLst/>
          </p:spPr>
          <p:txBody>
            <a:bodyPr wrap="none" anchor="ctr"/>
            <a:lstStyle/>
            <a:p>
              <a:pPr algn="ctr">
                <a:spcBef>
                  <a:spcPct val="50000"/>
                </a:spcBef>
                <a:defRPr/>
              </a:pPr>
              <a:endParaRPr lang="en-US" sz="1200" b="1">
                <a:solidFill>
                  <a:srgbClr val="000000"/>
                </a:solidFill>
                <a:effectLst>
                  <a:outerShdw blurRad="38100" dist="38100" dir="2700000" algn="tl">
                    <a:srgbClr val="FFFFFF"/>
                  </a:outerShdw>
                </a:effectLst>
                <a:latin typeface="Arial" charset="0"/>
              </a:endParaRPr>
            </a:p>
            <a:p>
              <a:pPr algn="ctr">
                <a:spcBef>
                  <a:spcPct val="50000"/>
                </a:spcBef>
                <a:defRPr/>
              </a:pPr>
              <a:r>
                <a:rPr lang="en-US" sz="1600" b="1">
                  <a:solidFill>
                    <a:srgbClr val="000000"/>
                  </a:solidFill>
                  <a:latin typeface="Arial" charset="0"/>
                </a:rPr>
                <a:t>Acute</a:t>
              </a:r>
              <a:br>
                <a:rPr lang="en-US" sz="1600" b="1">
                  <a:solidFill>
                    <a:srgbClr val="000000"/>
                  </a:solidFill>
                  <a:latin typeface="Arial" charset="0"/>
                </a:rPr>
              </a:br>
              <a:r>
                <a:rPr lang="en-US" sz="1600" b="1">
                  <a:solidFill>
                    <a:srgbClr val="000000"/>
                  </a:solidFill>
                  <a:latin typeface="Arial" charset="0"/>
                </a:rPr>
                <a:t>anterior</a:t>
              </a:r>
              <a:br>
                <a:rPr lang="en-US" sz="1600" b="1">
                  <a:solidFill>
                    <a:srgbClr val="000000"/>
                  </a:solidFill>
                  <a:latin typeface="Arial" charset="0"/>
                </a:rPr>
              </a:br>
              <a:r>
                <a:rPr lang="en-US" sz="1600" b="1">
                  <a:solidFill>
                    <a:srgbClr val="000000"/>
                  </a:solidFill>
                  <a:latin typeface="Arial" charset="0"/>
                </a:rPr>
                <a:t>uveitis</a:t>
              </a:r>
              <a:r>
                <a:rPr lang="en-US" sz="1600" b="1">
                  <a:solidFill>
                    <a:srgbClr val="000000"/>
                  </a:solidFill>
                  <a:effectLst>
                    <a:outerShdw blurRad="38100" dist="38100" dir="2700000" algn="tl">
                      <a:srgbClr val="FFFFFF"/>
                    </a:outerShdw>
                  </a:effectLst>
                  <a:latin typeface="Arial" charset="0"/>
                </a:rPr>
                <a:t> </a:t>
              </a:r>
            </a:p>
            <a:p>
              <a:pPr algn="ctr">
                <a:defRPr/>
              </a:pPr>
              <a:endParaRPr lang="en-US" sz="1600" b="1" u="sng">
                <a:solidFill>
                  <a:srgbClr val="000000"/>
                </a:solidFill>
                <a:effectLst>
                  <a:outerShdw blurRad="38100" dist="38100" dir="2700000" algn="tl">
                    <a:srgbClr val="FFFFFF"/>
                  </a:outerShdw>
                </a:effectLst>
              </a:endParaRPr>
            </a:p>
          </p:txBody>
        </p:sp>
        <p:sp>
          <p:nvSpPr>
            <p:cNvPr id="13" name="Oval 15"/>
            <p:cNvSpPr>
              <a:spLocks noChangeArrowheads="1"/>
            </p:cNvSpPr>
            <p:nvPr/>
          </p:nvSpPr>
          <p:spPr bwMode="auto">
            <a:xfrm>
              <a:off x="2256" y="1872"/>
              <a:ext cx="1176" cy="1081"/>
            </a:xfrm>
            <a:prstGeom prst="ellipse">
              <a:avLst/>
            </a:prstGeom>
            <a:solidFill>
              <a:srgbClr val="FF3300"/>
            </a:solidFill>
            <a:ln w="9525">
              <a:noFill/>
              <a:round/>
              <a:headEnd/>
              <a:tailEnd/>
            </a:ln>
            <a:effectLst/>
          </p:spPr>
          <p:txBody>
            <a:bodyPr wrap="none" anchor="ctr"/>
            <a:lstStyle/>
            <a:p>
              <a:pPr algn="ctr">
                <a:spcBef>
                  <a:spcPct val="50000"/>
                </a:spcBef>
                <a:defRPr/>
              </a:pPr>
              <a:endParaRPr lang="en-US" sz="1200" b="1">
                <a:solidFill>
                  <a:srgbClr val="000000"/>
                </a:solidFill>
                <a:effectLst>
                  <a:outerShdw blurRad="38100" dist="38100" dir="2700000" algn="tl">
                    <a:srgbClr val="FFFFFF"/>
                  </a:outerShdw>
                </a:effectLst>
                <a:latin typeface="Arial" charset="0"/>
              </a:endParaRPr>
            </a:p>
            <a:p>
              <a:pPr algn="ctr">
                <a:spcBef>
                  <a:spcPct val="50000"/>
                </a:spcBef>
                <a:defRPr/>
              </a:pPr>
              <a:r>
                <a:rPr lang="en-US" sz="1600" b="1">
                  <a:solidFill>
                    <a:srgbClr val="000000"/>
                  </a:solidFill>
                  <a:latin typeface="Arial" charset="0"/>
                </a:rPr>
                <a:t>Ankylosing</a:t>
              </a:r>
              <a:br>
                <a:rPr lang="en-US" sz="1600" b="1">
                  <a:solidFill>
                    <a:srgbClr val="000000"/>
                  </a:solidFill>
                  <a:latin typeface="Arial" charset="0"/>
                </a:rPr>
              </a:br>
              <a:r>
                <a:rPr lang="en-US" sz="1600" b="1">
                  <a:solidFill>
                    <a:srgbClr val="000000"/>
                  </a:solidFill>
                  <a:latin typeface="Arial" charset="0"/>
                </a:rPr>
                <a:t>Spondylitis</a:t>
              </a:r>
            </a:p>
            <a:p>
              <a:pPr algn="ctr">
                <a:defRPr/>
              </a:pPr>
              <a:endParaRPr lang="en-US" sz="1600" b="1" u="sng">
                <a:solidFill>
                  <a:srgbClr val="000000"/>
                </a:solidFill>
              </a:endParaRPr>
            </a:p>
          </p:txBody>
        </p:sp>
      </p:grpSp>
      <p:sp>
        <p:nvSpPr>
          <p:cNvPr id="1135630" name="Rectangle 13"/>
          <p:cNvSpPr>
            <a:spLocks noChangeArrowheads="1"/>
          </p:cNvSpPr>
          <p:nvPr/>
        </p:nvSpPr>
        <p:spPr bwMode="auto">
          <a:xfrm>
            <a:off x="2627313" y="6237288"/>
            <a:ext cx="6372225" cy="461962"/>
          </a:xfrm>
          <a:prstGeom prst="rect">
            <a:avLst/>
          </a:prstGeom>
          <a:noFill/>
          <a:ln w="9525">
            <a:noFill/>
            <a:miter lim="800000"/>
            <a:headEnd/>
            <a:tailEnd/>
          </a:ln>
        </p:spPr>
        <p:txBody>
          <a:bodyPr>
            <a:spAutoFit/>
          </a:bodyPr>
          <a:lstStyle/>
          <a:p>
            <a:r>
              <a:rPr lang="en-GB" baseline="-25000">
                <a:solidFill>
                  <a:srgbClr val="FFFF00"/>
                </a:solidFill>
              </a:rPr>
              <a:t>Psoriatic Arthritis- A </a:t>
            </a:r>
            <a:r>
              <a:rPr lang="en-GB">
                <a:solidFill>
                  <a:srgbClr val="FFFF00"/>
                </a:solidFill>
              </a:rPr>
              <a:t> </a:t>
            </a:r>
            <a:r>
              <a:rPr lang="en-GB" baseline="-25000">
                <a:solidFill>
                  <a:srgbClr val="FFFF00"/>
                </a:solidFill>
              </a:rPr>
              <a:t>Unified Concept.  Wright V. Arthritis Rheum  1978</a:t>
            </a:r>
          </a:p>
        </p:txBody>
      </p:sp>
    </p:spTree>
  </p:cSld>
  <p:clrMapOvr>
    <a:masterClrMapping/>
  </p:clrMapOvr>
  <p:transition>
    <p:pull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5873" name="Rectangle 2"/>
          <p:cNvSpPr>
            <a:spLocks noChangeArrowheads="1"/>
          </p:cNvSpPr>
          <p:nvPr/>
        </p:nvSpPr>
        <p:spPr bwMode="auto">
          <a:xfrm>
            <a:off x="1935163" y="2465388"/>
            <a:ext cx="9144000" cy="0"/>
          </a:xfrm>
          <a:prstGeom prst="rect">
            <a:avLst/>
          </a:prstGeom>
          <a:noFill/>
          <a:ln w="9525">
            <a:noFill/>
            <a:miter lim="800000"/>
            <a:headEnd/>
            <a:tailEnd/>
          </a:ln>
        </p:spPr>
        <p:txBody>
          <a:bodyPr>
            <a:spAutoFit/>
          </a:bodyPr>
          <a:lstStyle/>
          <a:p>
            <a:endParaRPr lang="en-US"/>
          </a:p>
        </p:txBody>
      </p:sp>
      <p:pic>
        <p:nvPicPr>
          <p:cNvPr id="975874" name="Picture 3" descr="Fig 2 Leeds workshop"/>
          <p:cNvPicPr>
            <a:picLocks noChangeAspect="1" noChangeArrowheads="1"/>
          </p:cNvPicPr>
          <p:nvPr/>
        </p:nvPicPr>
        <p:blipFill>
          <a:blip r:embed="rId2" cstate="print"/>
          <a:srcRect/>
          <a:stretch>
            <a:fillRect/>
          </a:stretch>
        </p:blipFill>
        <p:spPr bwMode="auto">
          <a:xfrm>
            <a:off x="684213" y="2276475"/>
            <a:ext cx="8316912" cy="3197225"/>
          </a:xfrm>
          <a:prstGeom prst="rect">
            <a:avLst/>
          </a:prstGeom>
          <a:noFill/>
          <a:ln w="9525">
            <a:noFill/>
            <a:miter lim="800000"/>
            <a:headEnd/>
            <a:tailEnd/>
          </a:ln>
        </p:spPr>
      </p:pic>
      <p:sp>
        <p:nvSpPr>
          <p:cNvPr id="975875" name="Rectangle 4"/>
          <p:cNvSpPr>
            <a:spLocks noGrp="1" noChangeArrowheads="1"/>
          </p:cNvSpPr>
          <p:nvPr>
            <p:ph type="title"/>
          </p:nvPr>
        </p:nvSpPr>
        <p:spPr>
          <a:xfrm>
            <a:off x="0" y="188913"/>
            <a:ext cx="8893175" cy="1143000"/>
          </a:xfrm>
        </p:spPr>
        <p:txBody>
          <a:bodyPr/>
          <a:lstStyle/>
          <a:p>
            <a:pPr eaLnBrk="1" hangingPunct="1"/>
            <a:r>
              <a:rPr lang="en-GB" sz="4000" smtClean="0"/>
              <a:t> Why is Enthesitis linked to Osteitis- No Bone Cortex at Attachments</a:t>
            </a:r>
          </a:p>
        </p:txBody>
      </p:sp>
      <p:sp>
        <p:nvSpPr>
          <p:cNvPr id="975876" name="Text Box 5"/>
          <p:cNvSpPr txBox="1">
            <a:spLocks noChangeArrowheads="1"/>
          </p:cNvSpPr>
          <p:nvPr/>
        </p:nvSpPr>
        <p:spPr bwMode="auto">
          <a:xfrm>
            <a:off x="5435600" y="6381750"/>
            <a:ext cx="3379788" cy="336550"/>
          </a:xfrm>
          <a:prstGeom prst="rect">
            <a:avLst/>
          </a:prstGeom>
          <a:noFill/>
          <a:ln w="9525">
            <a:noFill/>
            <a:miter lim="800000"/>
            <a:headEnd/>
            <a:tailEnd/>
          </a:ln>
        </p:spPr>
        <p:txBody>
          <a:bodyPr wrap="none">
            <a:spAutoFit/>
          </a:bodyPr>
          <a:lstStyle/>
          <a:p>
            <a:r>
              <a:rPr lang="en-US" sz="1600">
                <a:solidFill>
                  <a:srgbClr val="FFFF00"/>
                </a:solidFill>
              </a:rPr>
              <a:t>McGonagle et al Arthritis Rheum 2002</a:t>
            </a:r>
          </a:p>
        </p:txBody>
      </p:sp>
    </p:spTree>
  </p:cSld>
  <p:clrMapOvr>
    <a:masterClrMapping/>
  </p:clrMapOvr>
  <p:transition>
    <p:pull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6897" name="Rectangle 2"/>
          <p:cNvSpPr>
            <a:spLocks noGrp="1" noChangeArrowheads="1"/>
          </p:cNvSpPr>
          <p:nvPr>
            <p:ph type="title" idx="4294967295"/>
          </p:nvPr>
        </p:nvSpPr>
        <p:spPr>
          <a:xfrm>
            <a:off x="0" y="549275"/>
            <a:ext cx="8964613" cy="1143000"/>
          </a:xfrm>
        </p:spPr>
        <p:txBody>
          <a:bodyPr/>
          <a:lstStyle/>
          <a:p>
            <a:pPr eaLnBrk="1" hangingPunct="1"/>
            <a:r>
              <a:rPr lang="en-US" sz="4000" smtClean="0"/>
              <a:t>Normal Entheses have bone microdamage at attachments (This is where MRI Osteitis may start)</a:t>
            </a:r>
            <a:endParaRPr lang="en-GB" sz="4000" smtClean="0"/>
          </a:p>
        </p:txBody>
      </p:sp>
      <p:pic>
        <p:nvPicPr>
          <p:cNvPr id="976898" name="Picture 3"/>
          <p:cNvPicPr>
            <a:picLocks noChangeAspect="1" noChangeArrowheads="1"/>
          </p:cNvPicPr>
          <p:nvPr/>
        </p:nvPicPr>
        <p:blipFill>
          <a:blip r:embed="rId2" cstate="print"/>
          <a:srcRect/>
          <a:stretch>
            <a:fillRect/>
          </a:stretch>
        </p:blipFill>
        <p:spPr bwMode="auto">
          <a:xfrm>
            <a:off x="611188" y="2349500"/>
            <a:ext cx="6291262" cy="4610100"/>
          </a:xfrm>
          <a:prstGeom prst="rect">
            <a:avLst/>
          </a:prstGeom>
          <a:noFill/>
          <a:ln w="9525">
            <a:noFill/>
            <a:miter lim="800000"/>
            <a:headEnd/>
            <a:tailEnd/>
          </a:ln>
        </p:spPr>
      </p:pic>
      <p:sp>
        <p:nvSpPr>
          <p:cNvPr id="976899" name="Text Box 4"/>
          <p:cNvSpPr txBox="1">
            <a:spLocks noChangeArrowheads="1"/>
          </p:cNvSpPr>
          <p:nvPr/>
        </p:nvSpPr>
        <p:spPr bwMode="auto">
          <a:xfrm>
            <a:off x="7451725" y="6583363"/>
            <a:ext cx="1420813" cy="274637"/>
          </a:xfrm>
          <a:prstGeom prst="rect">
            <a:avLst/>
          </a:prstGeom>
          <a:noFill/>
          <a:ln w="9525">
            <a:noFill/>
            <a:miter lim="800000"/>
            <a:headEnd/>
            <a:tailEnd/>
          </a:ln>
        </p:spPr>
        <p:txBody>
          <a:bodyPr wrap="none">
            <a:spAutoFit/>
          </a:bodyPr>
          <a:lstStyle/>
          <a:p>
            <a:r>
              <a:rPr lang="en-US" sz="1200">
                <a:solidFill>
                  <a:srgbClr val="FFFF00"/>
                </a:solidFill>
              </a:rPr>
              <a:t>Benjamin et al 2007</a:t>
            </a:r>
            <a:endParaRPr lang="en-GB" sz="1200">
              <a:solidFill>
                <a:srgbClr val="FFFF00"/>
              </a:solidFill>
            </a:endParaRPr>
          </a:p>
        </p:txBody>
      </p:sp>
    </p:spTree>
  </p:cSld>
  <p:clrMapOvr>
    <a:masterClrMapping/>
  </p:clrMapOvr>
  <p:transition>
    <p:pull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7921" name="Rectangle 2"/>
          <p:cNvSpPr>
            <a:spLocks noGrp="1" noChangeArrowheads="1"/>
          </p:cNvSpPr>
          <p:nvPr>
            <p:ph type="title"/>
          </p:nvPr>
        </p:nvSpPr>
        <p:spPr/>
        <p:txBody>
          <a:bodyPr/>
          <a:lstStyle/>
          <a:p>
            <a:pPr eaLnBrk="1" hangingPunct="1"/>
            <a:r>
              <a:rPr lang="en-GB" smtClean="0"/>
              <a:t>Plan of Talk</a:t>
            </a:r>
          </a:p>
        </p:txBody>
      </p:sp>
      <p:sp>
        <p:nvSpPr>
          <p:cNvPr id="977922" name="Rectangle 3"/>
          <p:cNvSpPr>
            <a:spLocks noGrp="1" noChangeArrowheads="1"/>
          </p:cNvSpPr>
          <p:nvPr>
            <p:ph type="body" idx="1"/>
          </p:nvPr>
        </p:nvSpPr>
        <p:spPr>
          <a:xfrm>
            <a:off x="685800" y="1981200"/>
            <a:ext cx="8458200" cy="4114800"/>
          </a:xfrm>
        </p:spPr>
        <p:txBody>
          <a:bodyPr/>
          <a:lstStyle/>
          <a:p>
            <a:pPr eaLnBrk="1" hangingPunct="1"/>
            <a:r>
              <a:rPr lang="en-US" smtClean="0">
                <a:solidFill>
                  <a:schemeClr val="bg2"/>
                </a:solidFill>
              </a:rPr>
              <a:t>The Anatomical Basis for PsA in General</a:t>
            </a:r>
          </a:p>
          <a:p>
            <a:pPr eaLnBrk="1" hangingPunct="1"/>
            <a:endParaRPr lang="en-US" smtClean="0"/>
          </a:p>
          <a:p>
            <a:pPr eaLnBrk="1" hangingPunct="1"/>
            <a:r>
              <a:rPr lang="en-US" smtClean="0"/>
              <a:t>The Micro anatomical basis for Nail Disease</a:t>
            </a:r>
          </a:p>
          <a:p>
            <a:pPr eaLnBrk="1" hangingPunct="1">
              <a:buFont typeface="Wingdings 2" pitchFamily="18" charset="2"/>
              <a:buNone/>
            </a:pPr>
            <a:endParaRPr lang="en-US" smtClean="0"/>
          </a:p>
          <a:p>
            <a:pPr eaLnBrk="1" hangingPunct="1"/>
            <a:r>
              <a:rPr lang="en-US" smtClean="0">
                <a:solidFill>
                  <a:schemeClr val="bg2"/>
                </a:solidFill>
              </a:rPr>
              <a:t>Relevance to Dermatology</a:t>
            </a:r>
          </a:p>
        </p:txBody>
      </p:sp>
    </p:spTree>
  </p:cSld>
  <p:clrMapOvr>
    <a:masterClrMapping/>
  </p:clrMapOvr>
  <p:transition>
    <p:pull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8945" name="Rectangle 2"/>
          <p:cNvSpPr>
            <a:spLocks noGrp="1" noChangeArrowheads="1"/>
          </p:cNvSpPr>
          <p:nvPr>
            <p:ph type="title"/>
          </p:nvPr>
        </p:nvSpPr>
        <p:spPr/>
        <p:txBody>
          <a:bodyPr/>
          <a:lstStyle/>
          <a:p>
            <a:endParaRPr lang="en-US" smtClean="0"/>
          </a:p>
        </p:txBody>
      </p:sp>
      <p:pic>
        <p:nvPicPr>
          <p:cNvPr id="978946" name="Picture 3"/>
          <p:cNvPicPr>
            <a:picLocks noGrp="1" noChangeAspect="1" noChangeArrowheads="1"/>
          </p:cNvPicPr>
          <p:nvPr>
            <p:ph type="body" idx="1"/>
          </p:nvPr>
        </p:nvPicPr>
        <p:blipFill>
          <a:blip r:embed="rId2" cstate="print"/>
          <a:srcRect/>
          <a:stretch>
            <a:fillRect/>
          </a:stretch>
        </p:blipFill>
        <p:spPr>
          <a:xfrm>
            <a:off x="900113" y="0"/>
            <a:ext cx="7127875" cy="7173913"/>
          </a:xfrm>
        </p:spPr>
      </p:pic>
      <p:sp>
        <p:nvSpPr>
          <p:cNvPr id="1224708" name="Text Box 4"/>
          <p:cNvSpPr txBox="1">
            <a:spLocks noChangeArrowheads="1"/>
          </p:cNvSpPr>
          <p:nvPr/>
        </p:nvSpPr>
        <p:spPr bwMode="auto">
          <a:xfrm>
            <a:off x="966788" y="2852738"/>
            <a:ext cx="7064375" cy="1474787"/>
          </a:xfrm>
          <a:prstGeom prst="rect">
            <a:avLst/>
          </a:prstGeom>
          <a:solidFill>
            <a:schemeClr val="tx1">
              <a:alpha val="83136"/>
            </a:schemeClr>
          </a:solidFill>
          <a:ln w="9525">
            <a:solidFill>
              <a:srgbClr val="FFFF00"/>
            </a:solidFill>
            <a:miter lim="800000"/>
            <a:headEnd/>
            <a:tailEnd/>
          </a:ln>
        </p:spPr>
        <p:txBody>
          <a:bodyPr wrap="none">
            <a:spAutoFit/>
          </a:bodyPr>
          <a:lstStyle/>
          <a:p>
            <a:pPr algn="ctr"/>
            <a:r>
              <a:rPr lang="en-GB" sz="1800" b="1" dirty="0">
                <a:solidFill>
                  <a:srgbClr val="FFFF00"/>
                </a:solidFill>
                <a:latin typeface="Arial" pitchFamily="34" charset="0"/>
              </a:rPr>
              <a:t>Insertion site inflammation is the Common Denominator in PsA</a:t>
            </a:r>
          </a:p>
          <a:p>
            <a:pPr algn="ctr"/>
            <a:endParaRPr lang="en-GB" sz="1800" b="1" dirty="0">
              <a:solidFill>
                <a:srgbClr val="FFFF00"/>
              </a:solidFill>
              <a:latin typeface="Arial" pitchFamily="34" charset="0"/>
            </a:endParaRPr>
          </a:p>
          <a:p>
            <a:pPr algn="ctr"/>
            <a:r>
              <a:rPr lang="en-GB" sz="1800" b="1" dirty="0">
                <a:solidFill>
                  <a:srgbClr val="FFFF00"/>
                </a:solidFill>
                <a:latin typeface="Arial" pitchFamily="34" charset="0"/>
              </a:rPr>
              <a:t>Nail disease may be related to Extensor Tendon Insertion</a:t>
            </a:r>
          </a:p>
          <a:p>
            <a:pPr algn="ctr"/>
            <a:r>
              <a:rPr lang="en-GB" sz="1800" b="1" dirty="0" err="1">
                <a:solidFill>
                  <a:srgbClr val="FFFF00"/>
                </a:solidFill>
                <a:latin typeface="Arial" pitchFamily="34" charset="0"/>
              </a:rPr>
              <a:t>Enthesopathy</a:t>
            </a:r>
            <a:endParaRPr lang="en-GB" sz="1800" b="1" dirty="0">
              <a:solidFill>
                <a:srgbClr val="FFFF00"/>
              </a:solidFill>
              <a:latin typeface="Arial" pitchFamily="34" charset="0"/>
            </a:endParaRPr>
          </a:p>
          <a:p>
            <a:pPr algn="ctr"/>
            <a:endParaRPr lang="en-GB" sz="1800" b="1" dirty="0">
              <a:solidFill>
                <a:srgbClr val="FFFF00"/>
              </a:solidFill>
              <a:latin typeface="Arial" pitchFamily="34" charset="0"/>
            </a:endParaRPr>
          </a:p>
        </p:txBody>
      </p:sp>
    </p:spTree>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24708"/>
                                        </p:tgtEl>
                                        <p:attrNameLst>
                                          <p:attrName>style.visibility</p:attrName>
                                        </p:attrNameLst>
                                      </p:cBhvr>
                                      <p:to>
                                        <p:strVal val="visible"/>
                                      </p:to>
                                    </p:set>
                                    <p:animEffect transition="in" filter="checkerboard(across)">
                                      <p:cBhvr>
                                        <p:cTn id="7" dur="500"/>
                                        <p:tgtEl>
                                          <p:spTgt spid="12247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470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9969" name="Picture 2"/>
          <p:cNvPicPr>
            <a:picLocks noChangeAspect="1" noChangeArrowheads="1"/>
          </p:cNvPicPr>
          <p:nvPr/>
        </p:nvPicPr>
        <p:blipFill>
          <a:blip r:embed="rId2" cstate="print"/>
          <a:srcRect l="8664" t="4185" b="6464"/>
          <a:stretch>
            <a:fillRect/>
          </a:stretch>
        </p:blipFill>
        <p:spPr bwMode="auto">
          <a:xfrm>
            <a:off x="107950" y="1412875"/>
            <a:ext cx="4568825" cy="5445125"/>
          </a:xfrm>
          <a:prstGeom prst="rect">
            <a:avLst/>
          </a:prstGeom>
          <a:noFill/>
          <a:ln w="9525">
            <a:noFill/>
            <a:miter lim="800000"/>
            <a:headEnd/>
            <a:tailEnd/>
          </a:ln>
        </p:spPr>
      </p:pic>
      <p:sp>
        <p:nvSpPr>
          <p:cNvPr id="979970" name="Rectangle 3"/>
          <p:cNvSpPr>
            <a:spLocks noGrp="1" noChangeArrowheads="1"/>
          </p:cNvSpPr>
          <p:nvPr>
            <p:ph type="title"/>
          </p:nvPr>
        </p:nvSpPr>
        <p:spPr>
          <a:xfrm>
            <a:off x="684213" y="188913"/>
            <a:ext cx="7772400" cy="1143000"/>
          </a:xfrm>
        </p:spPr>
        <p:txBody>
          <a:bodyPr/>
          <a:lstStyle/>
          <a:p>
            <a:pPr eaLnBrk="1" hangingPunct="1"/>
            <a:r>
              <a:rPr lang="en-US" smtClean="0"/>
              <a:t>Nail Disease and Arthritis</a:t>
            </a:r>
            <a:endParaRPr lang="en-GB" smtClean="0"/>
          </a:p>
        </p:txBody>
      </p:sp>
      <p:sp>
        <p:nvSpPr>
          <p:cNvPr id="979971" name="Text Box 4"/>
          <p:cNvSpPr txBox="1">
            <a:spLocks noChangeArrowheads="1"/>
          </p:cNvSpPr>
          <p:nvPr/>
        </p:nvSpPr>
        <p:spPr bwMode="auto">
          <a:xfrm>
            <a:off x="5508625" y="1773238"/>
            <a:ext cx="3308350" cy="641350"/>
          </a:xfrm>
          <a:prstGeom prst="rect">
            <a:avLst/>
          </a:prstGeom>
          <a:noFill/>
          <a:ln w="9525">
            <a:noFill/>
            <a:miter lim="800000"/>
            <a:headEnd/>
            <a:tailEnd/>
          </a:ln>
        </p:spPr>
        <p:txBody>
          <a:bodyPr wrap="none">
            <a:spAutoFit/>
          </a:bodyPr>
          <a:lstStyle/>
          <a:p>
            <a:r>
              <a:rPr lang="en-US" sz="1800" b="1">
                <a:solidFill>
                  <a:srgbClr val="FFFF00"/>
                </a:solidFill>
                <a:latin typeface="Arial" pitchFamily="34" charset="0"/>
              </a:rPr>
              <a:t>Nail Disease linked to PsA</a:t>
            </a:r>
          </a:p>
          <a:p>
            <a:r>
              <a:rPr lang="en-US" sz="1800" b="1">
                <a:solidFill>
                  <a:srgbClr val="FFFF00"/>
                </a:solidFill>
                <a:latin typeface="Arial" pitchFamily="34" charset="0"/>
              </a:rPr>
              <a:t>More strongly than psoriasis</a:t>
            </a:r>
            <a:endParaRPr lang="en-GB" sz="1800" b="1">
              <a:solidFill>
                <a:srgbClr val="FFFF00"/>
              </a:solidFill>
              <a:latin typeface="Arial" pitchFamily="34" charset="0"/>
            </a:endParaRPr>
          </a:p>
        </p:txBody>
      </p:sp>
      <p:pic>
        <p:nvPicPr>
          <p:cNvPr id="979972" name="Picture 5"/>
          <p:cNvPicPr>
            <a:picLocks noChangeAspect="1" noChangeArrowheads="1"/>
          </p:cNvPicPr>
          <p:nvPr/>
        </p:nvPicPr>
        <p:blipFill>
          <a:blip r:embed="rId3" cstate="print"/>
          <a:srcRect l="9073" t="3392" r="5237" b="12088"/>
          <a:stretch>
            <a:fillRect/>
          </a:stretch>
        </p:blipFill>
        <p:spPr bwMode="auto">
          <a:xfrm>
            <a:off x="4716463" y="2492375"/>
            <a:ext cx="4284662" cy="2532063"/>
          </a:xfrm>
          <a:prstGeom prst="rect">
            <a:avLst/>
          </a:prstGeom>
          <a:noFill/>
          <a:ln w="9525">
            <a:noFill/>
            <a:miter lim="800000"/>
            <a:headEnd/>
            <a:tailEnd/>
          </a:ln>
        </p:spPr>
      </p:pic>
    </p:spTree>
  </p:cSld>
  <p:clrMapOvr>
    <a:masterClrMapping/>
  </p:clrMapOvr>
  <p:transition>
    <p:pull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0993" name="Picture 2"/>
          <p:cNvPicPr>
            <a:picLocks noChangeAspect="1" noChangeArrowheads="1"/>
          </p:cNvPicPr>
          <p:nvPr/>
        </p:nvPicPr>
        <p:blipFill>
          <a:blip r:embed="rId2" cstate="print"/>
          <a:srcRect/>
          <a:stretch>
            <a:fillRect/>
          </a:stretch>
        </p:blipFill>
        <p:spPr bwMode="auto">
          <a:xfrm>
            <a:off x="4140200" y="4010025"/>
            <a:ext cx="5003800" cy="2847975"/>
          </a:xfrm>
          <a:prstGeom prst="rect">
            <a:avLst/>
          </a:prstGeom>
          <a:noFill/>
          <a:ln w="9525">
            <a:noFill/>
            <a:miter lim="800000"/>
            <a:headEnd/>
            <a:tailEnd/>
          </a:ln>
        </p:spPr>
      </p:pic>
      <p:pic>
        <p:nvPicPr>
          <p:cNvPr id="980994" name="Picture 3"/>
          <p:cNvPicPr>
            <a:picLocks noChangeAspect="1" noChangeArrowheads="1"/>
          </p:cNvPicPr>
          <p:nvPr/>
        </p:nvPicPr>
        <p:blipFill>
          <a:blip r:embed="rId3" cstate="print"/>
          <a:srcRect/>
          <a:stretch>
            <a:fillRect/>
          </a:stretch>
        </p:blipFill>
        <p:spPr bwMode="auto">
          <a:xfrm>
            <a:off x="395288" y="1341438"/>
            <a:ext cx="4968875" cy="2587625"/>
          </a:xfrm>
          <a:prstGeom prst="rect">
            <a:avLst/>
          </a:prstGeom>
          <a:noFill/>
          <a:ln w="9525">
            <a:noFill/>
            <a:miter lim="800000"/>
            <a:headEnd/>
            <a:tailEnd/>
          </a:ln>
        </p:spPr>
      </p:pic>
      <p:sp>
        <p:nvSpPr>
          <p:cNvPr id="980995" name="Text Box 4"/>
          <p:cNvSpPr txBox="1">
            <a:spLocks noChangeArrowheads="1"/>
          </p:cNvSpPr>
          <p:nvPr/>
        </p:nvSpPr>
        <p:spPr bwMode="auto">
          <a:xfrm>
            <a:off x="827088" y="1989138"/>
            <a:ext cx="1339850" cy="366712"/>
          </a:xfrm>
          <a:prstGeom prst="rect">
            <a:avLst/>
          </a:prstGeom>
          <a:noFill/>
          <a:ln w="9525">
            <a:noFill/>
            <a:miter lim="800000"/>
            <a:headEnd/>
            <a:tailEnd/>
          </a:ln>
        </p:spPr>
        <p:txBody>
          <a:bodyPr wrap="none">
            <a:spAutoFit/>
          </a:bodyPr>
          <a:lstStyle/>
          <a:p>
            <a:r>
              <a:rPr lang="en-GB" sz="1800" b="1">
                <a:latin typeface="Arial" pitchFamily="34" charset="0"/>
              </a:rPr>
              <a:t>% Patients</a:t>
            </a:r>
          </a:p>
        </p:txBody>
      </p:sp>
      <p:sp>
        <p:nvSpPr>
          <p:cNvPr id="980996" name="Rectangle 5"/>
          <p:cNvSpPr>
            <a:spLocks noChangeArrowheads="1"/>
          </p:cNvSpPr>
          <p:nvPr/>
        </p:nvSpPr>
        <p:spPr bwMode="auto">
          <a:xfrm>
            <a:off x="971550" y="5084763"/>
            <a:ext cx="1339850" cy="366712"/>
          </a:xfrm>
          <a:prstGeom prst="rect">
            <a:avLst/>
          </a:prstGeom>
          <a:noFill/>
          <a:ln w="9525">
            <a:noFill/>
            <a:miter lim="800000"/>
            <a:headEnd/>
            <a:tailEnd/>
          </a:ln>
        </p:spPr>
        <p:txBody>
          <a:bodyPr wrap="none">
            <a:spAutoFit/>
          </a:bodyPr>
          <a:lstStyle/>
          <a:p>
            <a:r>
              <a:rPr lang="en-GB" sz="1800" b="1">
                <a:latin typeface="Arial" pitchFamily="34" charset="0"/>
              </a:rPr>
              <a:t>% Patients</a:t>
            </a:r>
          </a:p>
        </p:txBody>
      </p:sp>
      <p:sp>
        <p:nvSpPr>
          <p:cNvPr id="980997" name="Rectangle 6"/>
          <p:cNvSpPr>
            <a:spLocks noGrp="1" noChangeArrowheads="1"/>
          </p:cNvSpPr>
          <p:nvPr>
            <p:ph type="title"/>
          </p:nvPr>
        </p:nvSpPr>
        <p:spPr>
          <a:xfrm>
            <a:off x="250825" y="188913"/>
            <a:ext cx="8785225" cy="1143000"/>
          </a:xfrm>
        </p:spPr>
        <p:txBody>
          <a:bodyPr/>
          <a:lstStyle/>
          <a:p>
            <a:pPr eaLnBrk="1" hangingPunct="1"/>
            <a:r>
              <a:rPr lang="en-US" sz="4000" smtClean="0"/>
              <a:t>Nail Disease strongly linked with PsA</a:t>
            </a:r>
            <a:endParaRPr lang="en-GB" sz="4000" smtClean="0"/>
          </a:p>
        </p:txBody>
      </p:sp>
      <p:sp>
        <p:nvSpPr>
          <p:cNvPr id="927751" name="Oval 7"/>
          <p:cNvSpPr>
            <a:spLocks noChangeArrowheads="1"/>
          </p:cNvSpPr>
          <p:nvPr/>
        </p:nvSpPr>
        <p:spPr bwMode="auto">
          <a:xfrm>
            <a:off x="2195513" y="2133600"/>
            <a:ext cx="647700" cy="1727200"/>
          </a:xfrm>
          <a:prstGeom prst="ellipse">
            <a:avLst/>
          </a:prstGeom>
          <a:noFill/>
          <a:ln w="41275">
            <a:solidFill>
              <a:srgbClr val="FF0000"/>
            </a:solidFill>
            <a:round/>
            <a:headEnd/>
            <a:tailEnd/>
          </a:ln>
        </p:spPr>
        <p:txBody>
          <a:bodyPr wrap="none" anchor="ctr"/>
          <a:lstStyle/>
          <a:p>
            <a:endParaRPr lang="en-US"/>
          </a:p>
        </p:txBody>
      </p:sp>
      <p:sp>
        <p:nvSpPr>
          <p:cNvPr id="927752" name="Oval 8"/>
          <p:cNvSpPr>
            <a:spLocks noChangeArrowheads="1"/>
          </p:cNvSpPr>
          <p:nvPr/>
        </p:nvSpPr>
        <p:spPr bwMode="auto">
          <a:xfrm>
            <a:off x="6732588" y="4076700"/>
            <a:ext cx="647700" cy="2447925"/>
          </a:xfrm>
          <a:prstGeom prst="ellipse">
            <a:avLst/>
          </a:prstGeom>
          <a:noFill/>
          <a:ln w="41275">
            <a:solidFill>
              <a:srgbClr val="FF0000"/>
            </a:solidFill>
            <a:round/>
            <a:headEnd/>
            <a:tailEnd/>
          </a:ln>
        </p:spPr>
        <p:txBody>
          <a:bodyPr wrap="none" anchor="ctr"/>
          <a:lstStyle/>
          <a:p>
            <a:endParaRPr lang="en-US"/>
          </a:p>
        </p:txBody>
      </p:sp>
    </p:spTree>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27751"/>
                                        </p:tgtEl>
                                        <p:attrNameLst>
                                          <p:attrName>style.visibility</p:attrName>
                                        </p:attrNameLst>
                                      </p:cBhvr>
                                      <p:to>
                                        <p:strVal val="visible"/>
                                      </p:to>
                                    </p:set>
                                    <p:animEffect transition="in" filter="wheel(1)">
                                      <p:cBhvr>
                                        <p:cTn id="7" dur="500"/>
                                        <p:tgtEl>
                                          <p:spTgt spid="92775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927752"/>
                                        </p:tgtEl>
                                        <p:attrNameLst>
                                          <p:attrName>style.visibility</p:attrName>
                                        </p:attrNameLst>
                                      </p:cBhvr>
                                      <p:to>
                                        <p:strVal val="visible"/>
                                      </p:to>
                                    </p:set>
                                    <p:animEffect transition="in" filter="wheel(1)">
                                      <p:cBhvr>
                                        <p:cTn id="12" dur="500"/>
                                        <p:tgtEl>
                                          <p:spTgt spid="9277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7751" grpId="0" animBg="1"/>
      <p:bldP spid="92775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3170" name="Picture 2"/>
          <p:cNvPicPr>
            <a:picLocks noChangeAspect="1" noChangeArrowheads="1"/>
          </p:cNvPicPr>
          <p:nvPr/>
        </p:nvPicPr>
        <p:blipFill>
          <a:blip r:embed="rId4" cstate="print">
            <a:lum bright="24000"/>
          </a:blip>
          <a:srcRect/>
          <a:stretch>
            <a:fillRect/>
          </a:stretch>
        </p:blipFill>
        <p:spPr bwMode="auto">
          <a:xfrm>
            <a:off x="5003800" y="1773238"/>
            <a:ext cx="3163888" cy="4535487"/>
          </a:xfrm>
          <a:prstGeom prst="rect">
            <a:avLst/>
          </a:prstGeom>
          <a:noFill/>
          <a:ln w="9525">
            <a:noFill/>
            <a:miter lim="800000"/>
            <a:headEnd/>
            <a:tailEnd/>
          </a:ln>
        </p:spPr>
      </p:pic>
      <p:pic>
        <p:nvPicPr>
          <p:cNvPr id="903171" name="Picture 3" descr="HMO1A"/>
          <p:cNvPicPr>
            <a:picLocks noChangeAspect="1" noChangeArrowheads="1"/>
          </p:cNvPicPr>
          <p:nvPr/>
        </p:nvPicPr>
        <p:blipFill>
          <a:blip r:embed="rId5" cstate="print"/>
          <a:srcRect/>
          <a:stretch>
            <a:fillRect/>
          </a:stretch>
        </p:blipFill>
        <p:spPr bwMode="auto">
          <a:xfrm>
            <a:off x="539750" y="1773238"/>
            <a:ext cx="3140075" cy="4533900"/>
          </a:xfrm>
          <a:prstGeom prst="rect">
            <a:avLst/>
          </a:prstGeom>
          <a:noFill/>
          <a:ln w="9525">
            <a:noFill/>
            <a:miter lim="800000"/>
            <a:headEnd/>
            <a:tailEnd/>
          </a:ln>
        </p:spPr>
      </p:pic>
      <p:grpSp>
        <p:nvGrpSpPr>
          <p:cNvPr id="903172" name="Group 4"/>
          <p:cNvGrpSpPr>
            <a:grpSpLocks/>
          </p:cNvGrpSpPr>
          <p:nvPr/>
        </p:nvGrpSpPr>
        <p:grpSpPr bwMode="auto">
          <a:xfrm>
            <a:off x="179388" y="2322513"/>
            <a:ext cx="3541712" cy="4005262"/>
            <a:chOff x="113" y="1162"/>
            <a:chExt cx="2676" cy="2804"/>
          </a:xfrm>
        </p:grpSpPr>
        <p:pic>
          <p:nvPicPr>
            <p:cNvPr id="982026" name="Picture 5" descr="IMGP0094"/>
            <p:cNvPicPr>
              <a:picLocks noChangeAspect="1" noChangeArrowheads="1"/>
            </p:cNvPicPr>
            <p:nvPr/>
          </p:nvPicPr>
          <p:blipFill>
            <a:blip r:embed="rId6" cstate="print">
              <a:lum bright="6000"/>
            </a:blip>
            <a:srcRect/>
            <a:stretch>
              <a:fillRect/>
            </a:stretch>
          </p:blipFill>
          <p:spPr bwMode="auto">
            <a:xfrm>
              <a:off x="113" y="1162"/>
              <a:ext cx="2676" cy="2267"/>
            </a:xfrm>
            <a:prstGeom prst="rect">
              <a:avLst/>
            </a:prstGeom>
            <a:noFill/>
            <a:ln w="9525">
              <a:noFill/>
              <a:miter lim="800000"/>
              <a:headEnd/>
              <a:tailEnd/>
            </a:ln>
          </p:spPr>
        </p:pic>
        <p:sp>
          <p:nvSpPr>
            <p:cNvPr id="903174" name="Text Box 6"/>
            <p:cNvSpPr txBox="1">
              <a:spLocks noChangeArrowheads="1"/>
            </p:cNvSpPr>
            <p:nvPr/>
          </p:nvSpPr>
          <p:spPr bwMode="auto">
            <a:xfrm>
              <a:off x="431" y="3475"/>
              <a:ext cx="1996" cy="491"/>
            </a:xfrm>
            <a:prstGeom prst="rect">
              <a:avLst/>
            </a:prstGeom>
            <a:noFill/>
            <a:ln w="12700">
              <a:noFill/>
              <a:miter lim="800000"/>
              <a:headEnd/>
              <a:tailEnd/>
            </a:ln>
            <a:effectLst/>
          </p:spPr>
          <p:txBody>
            <a:bodyPr>
              <a:spAutoFit/>
            </a:bodyPr>
            <a:lstStyle/>
            <a:p>
              <a:pPr algn="ctr" eaLnBrk="0" hangingPunct="0">
                <a:spcBef>
                  <a:spcPct val="50000"/>
                </a:spcBef>
                <a:defRPr/>
              </a:pPr>
              <a:r>
                <a:rPr lang="en-GB" sz="2000">
                  <a:solidFill>
                    <a:srgbClr val="FFFF00"/>
                  </a:solidFill>
                  <a:effectLst>
                    <a:outerShdw blurRad="38100" dist="38100" dir="2700000" algn="tl">
                      <a:srgbClr val="FFFFFF"/>
                    </a:outerShdw>
                  </a:effectLst>
                  <a:latin typeface="Arial" charset="0"/>
                </a:rPr>
                <a:t>‘Conventional’ MRI coil</a:t>
              </a:r>
              <a:endParaRPr lang="en-US" sz="2000">
                <a:solidFill>
                  <a:srgbClr val="FFFF00"/>
                </a:solidFill>
                <a:effectLst>
                  <a:outerShdw blurRad="38100" dist="38100" dir="2700000" algn="tl">
                    <a:srgbClr val="FFFFFF"/>
                  </a:outerShdw>
                </a:effectLst>
                <a:latin typeface="Arial" charset="0"/>
              </a:endParaRPr>
            </a:p>
          </p:txBody>
        </p:sp>
      </p:grpSp>
      <p:grpSp>
        <p:nvGrpSpPr>
          <p:cNvPr id="903175" name="Group 7"/>
          <p:cNvGrpSpPr>
            <a:grpSpLocks/>
          </p:cNvGrpSpPr>
          <p:nvPr/>
        </p:nvGrpSpPr>
        <p:grpSpPr bwMode="auto">
          <a:xfrm>
            <a:off x="4500563" y="2322513"/>
            <a:ext cx="3722687" cy="4005262"/>
            <a:chOff x="2835" y="1162"/>
            <a:chExt cx="2812" cy="2804"/>
          </a:xfrm>
        </p:grpSpPr>
        <p:sp>
          <p:nvSpPr>
            <p:cNvPr id="903176" name="Text Box 8"/>
            <p:cNvSpPr txBox="1">
              <a:spLocks noChangeArrowheads="1"/>
            </p:cNvSpPr>
            <p:nvPr/>
          </p:nvSpPr>
          <p:spPr bwMode="auto">
            <a:xfrm>
              <a:off x="2881" y="3475"/>
              <a:ext cx="2766" cy="491"/>
            </a:xfrm>
            <a:prstGeom prst="rect">
              <a:avLst/>
            </a:prstGeom>
            <a:noFill/>
            <a:ln w="12700">
              <a:noFill/>
              <a:miter lim="800000"/>
              <a:headEnd/>
              <a:tailEnd/>
            </a:ln>
            <a:effectLst/>
          </p:spPr>
          <p:txBody>
            <a:bodyPr>
              <a:spAutoFit/>
            </a:bodyPr>
            <a:lstStyle/>
            <a:p>
              <a:pPr algn="ctr" eaLnBrk="0" hangingPunct="0">
                <a:spcBef>
                  <a:spcPct val="50000"/>
                </a:spcBef>
                <a:defRPr/>
              </a:pPr>
              <a:r>
                <a:rPr lang="en-GB" sz="2000">
                  <a:solidFill>
                    <a:srgbClr val="FFFF00"/>
                  </a:solidFill>
                  <a:effectLst>
                    <a:outerShdw blurRad="38100" dist="38100" dir="2700000" algn="tl">
                      <a:srgbClr val="FFFFFF"/>
                    </a:outerShdw>
                  </a:effectLst>
                  <a:latin typeface="Arial" charset="0"/>
                </a:rPr>
                <a:t>23mm diameter microscopy MRI coil</a:t>
              </a:r>
              <a:endParaRPr lang="en-US" sz="2000">
                <a:solidFill>
                  <a:srgbClr val="FFFF00"/>
                </a:solidFill>
                <a:effectLst>
                  <a:outerShdw blurRad="38100" dist="38100" dir="2700000" algn="tl">
                    <a:srgbClr val="FFFFFF"/>
                  </a:outerShdw>
                </a:effectLst>
                <a:latin typeface="Arial" charset="0"/>
              </a:endParaRPr>
            </a:p>
          </p:txBody>
        </p:sp>
        <p:pic>
          <p:nvPicPr>
            <p:cNvPr id="982025" name="Picture 9" descr="IMGP0093"/>
            <p:cNvPicPr>
              <a:picLocks noChangeAspect="1" noChangeArrowheads="1"/>
            </p:cNvPicPr>
            <p:nvPr/>
          </p:nvPicPr>
          <p:blipFill>
            <a:blip r:embed="rId7" cstate="print">
              <a:lum bright="6000"/>
            </a:blip>
            <a:srcRect/>
            <a:stretch>
              <a:fillRect/>
            </a:stretch>
          </p:blipFill>
          <p:spPr bwMode="auto">
            <a:xfrm>
              <a:off x="2835" y="1162"/>
              <a:ext cx="2789" cy="2266"/>
            </a:xfrm>
            <a:prstGeom prst="rect">
              <a:avLst/>
            </a:prstGeom>
            <a:noFill/>
            <a:ln w="9525">
              <a:noFill/>
              <a:miter lim="800000"/>
              <a:headEnd/>
              <a:tailEnd/>
            </a:ln>
          </p:spPr>
        </p:pic>
      </p:grpSp>
      <p:sp>
        <p:nvSpPr>
          <p:cNvPr id="903178" name="Rectangle 10"/>
          <p:cNvSpPr>
            <a:spLocks noGrp="1" noChangeArrowheads="1"/>
          </p:cNvSpPr>
          <p:nvPr>
            <p:ph type="title"/>
          </p:nvPr>
        </p:nvSpPr>
        <p:spPr>
          <a:xfrm>
            <a:off x="755650" y="404813"/>
            <a:ext cx="7772400" cy="1439862"/>
          </a:xfrm>
        </p:spPr>
        <p:txBody>
          <a:bodyPr/>
          <a:lstStyle/>
          <a:p>
            <a:pPr eaLnBrk="1" hangingPunct="1"/>
            <a:r>
              <a:rPr lang="en-GB" sz="4000" smtClean="0"/>
              <a:t>High-resolution MRI, 1.5 Tesla</a:t>
            </a:r>
            <a:endParaRPr lang="en-US" sz="4000" smtClean="0"/>
          </a:p>
        </p:txBody>
      </p:sp>
      <p:sp>
        <p:nvSpPr>
          <p:cNvPr id="982022" name="Text Box 11"/>
          <p:cNvSpPr txBox="1">
            <a:spLocks noChangeArrowheads="1"/>
          </p:cNvSpPr>
          <p:nvPr/>
        </p:nvSpPr>
        <p:spPr bwMode="auto">
          <a:xfrm>
            <a:off x="5219700" y="6553200"/>
            <a:ext cx="3924300" cy="304800"/>
          </a:xfrm>
          <a:prstGeom prst="rect">
            <a:avLst/>
          </a:prstGeom>
          <a:noFill/>
          <a:ln w="9525">
            <a:noFill/>
            <a:miter lim="800000"/>
            <a:headEnd/>
            <a:tailEnd/>
          </a:ln>
        </p:spPr>
        <p:txBody>
          <a:bodyPr>
            <a:spAutoFit/>
          </a:bodyPr>
          <a:lstStyle/>
          <a:p>
            <a:pPr>
              <a:spcBef>
                <a:spcPct val="50000"/>
              </a:spcBef>
            </a:pPr>
            <a:r>
              <a:rPr lang="en-US" sz="1400">
                <a:solidFill>
                  <a:schemeClr val="bg1"/>
                </a:solidFill>
                <a:latin typeface="Arial" pitchFamily="34" charset="0"/>
              </a:rPr>
              <a:t>Tan, et al. Arthritis Rheum. 2005;52(8):2355-65 </a:t>
            </a:r>
          </a:p>
        </p:txBody>
      </p:sp>
      <p:sp>
        <p:nvSpPr>
          <p:cNvPr id="903180" name="Rectangle 12"/>
          <p:cNvSpPr>
            <a:spLocks noChangeArrowheads="1"/>
          </p:cNvSpPr>
          <p:nvPr/>
        </p:nvSpPr>
        <p:spPr bwMode="auto">
          <a:xfrm>
            <a:off x="0" y="0"/>
            <a:ext cx="9144000" cy="1125538"/>
          </a:xfrm>
          <a:prstGeom prst="rect">
            <a:avLst/>
          </a:prstGeom>
          <a:noFill/>
          <a:ln w="9525">
            <a:noFill/>
            <a:miter lim="800000"/>
            <a:headEnd/>
            <a:tailEnd/>
          </a:ln>
        </p:spPr>
        <p:txBody>
          <a:bodyPr anchor="ctr"/>
          <a:lstStyle/>
          <a:p>
            <a:pPr algn="ctr"/>
            <a:r>
              <a:rPr lang="en-GB" sz="4000" dirty="0">
                <a:solidFill>
                  <a:srgbClr val="FFFF00"/>
                </a:solidFill>
                <a:latin typeface="Arial" pitchFamily="34" charset="0"/>
              </a:rPr>
              <a:t>PsA DIP joint disease</a:t>
            </a:r>
            <a:endParaRPr lang="en-US" sz="4000" dirty="0">
              <a:solidFill>
                <a:srgbClr val="FFFF00"/>
              </a:solidFill>
              <a:latin typeface="Arial" pitchFamily="34" charset="0"/>
            </a:endParaRPr>
          </a:p>
        </p:txBody>
      </p:sp>
    </p:spTree>
    <p:custDataLst>
      <p:tags r:id="rId1"/>
    </p:custDataLst>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03171"/>
                                        </p:tgtEl>
                                      </p:cBhvr>
                                    </p:animEffect>
                                    <p:set>
                                      <p:cBhvr>
                                        <p:cTn id="7" dur="1" fill="hold">
                                          <p:stCondLst>
                                            <p:cond delay="499"/>
                                          </p:stCondLst>
                                        </p:cTn>
                                        <p:tgtEl>
                                          <p:spTgt spid="903171"/>
                                        </p:tgtEl>
                                        <p:attrNameLst>
                                          <p:attrName>style.visibility</p:attrName>
                                        </p:attrNameLst>
                                      </p:cBhvr>
                                      <p:to>
                                        <p:strVal val="hidden"/>
                                      </p:to>
                                    </p:set>
                                  </p:childTnLst>
                                </p:cTn>
                              </p:par>
                            </p:childTnLst>
                          </p:cTn>
                        </p:par>
                        <p:par>
                          <p:cTn id="8" fill="hold">
                            <p:stCondLst>
                              <p:cond delay="500"/>
                            </p:stCondLst>
                            <p:childTnLst>
                              <p:par>
                                <p:cTn id="9" presetID="53" presetClass="entr" presetSubtype="0" fill="hold" nodeType="afterEffect">
                                  <p:stCondLst>
                                    <p:cond delay="0"/>
                                  </p:stCondLst>
                                  <p:childTnLst>
                                    <p:set>
                                      <p:cBhvr>
                                        <p:cTn id="10" dur="1" fill="hold">
                                          <p:stCondLst>
                                            <p:cond delay="0"/>
                                          </p:stCondLst>
                                        </p:cTn>
                                        <p:tgtEl>
                                          <p:spTgt spid="903172"/>
                                        </p:tgtEl>
                                        <p:attrNameLst>
                                          <p:attrName>style.visibility</p:attrName>
                                        </p:attrNameLst>
                                      </p:cBhvr>
                                      <p:to>
                                        <p:strVal val="visible"/>
                                      </p:to>
                                    </p:set>
                                    <p:anim calcmode="lin" valueType="num">
                                      <p:cBhvr>
                                        <p:cTn id="11" dur="500" fill="hold"/>
                                        <p:tgtEl>
                                          <p:spTgt spid="903172"/>
                                        </p:tgtEl>
                                        <p:attrNameLst>
                                          <p:attrName>ppt_w</p:attrName>
                                        </p:attrNameLst>
                                      </p:cBhvr>
                                      <p:tavLst>
                                        <p:tav tm="0">
                                          <p:val>
                                            <p:fltVal val="0"/>
                                          </p:val>
                                        </p:tav>
                                        <p:tav tm="100000">
                                          <p:val>
                                            <p:strVal val="#ppt_w"/>
                                          </p:val>
                                        </p:tav>
                                      </p:tavLst>
                                    </p:anim>
                                    <p:anim calcmode="lin" valueType="num">
                                      <p:cBhvr>
                                        <p:cTn id="12" dur="500" fill="hold"/>
                                        <p:tgtEl>
                                          <p:spTgt spid="903172"/>
                                        </p:tgtEl>
                                        <p:attrNameLst>
                                          <p:attrName>ppt_h</p:attrName>
                                        </p:attrNameLst>
                                      </p:cBhvr>
                                      <p:tavLst>
                                        <p:tav tm="0">
                                          <p:val>
                                            <p:fltVal val="0"/>
                                          </p:val>
                                        </p:tav>
                                        <p:tav tm="100000">
                                          <p:val>
                                            <p:strVal val="#ppt_h"/>
                                          </p:val>
                                        </p:tav>
                                      </p:tavLst>
                                    </p:anim>
                                    <p:animEffect transition="in" filter="fade">
                                      <p:cBhvr>
                                        <p:cTn id="13" dur="500"/>
                                        <p:tgtEl>
                                          <p:spTgt spid="90317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0" nodeType="clickEffect" nodePh="1">
                                  <p:stCondLst>
                                    <p:cond delay="0"/>
                                  </p:stCondLst>
                                  <p:endCondLst>
                                    <p:cond evt="begin" delay="0">
                                      <p:tn val="16"/>
                                    </p:cond>
                                  </p:endCondLst>
                                  <p:childTnLst>
                                    <p:animEffect transition="out" filter="fade">
                                      <p:cBhvr>
                                        <p:cTn id="17" dur="500"/>
                                        <p:tgtEl>
                                          <p:spTgt spid="903170"/>
                                        </p:tgtEl>
                                      </p:cBhvr>
                                    </p:animEffect>
                                    <p:set>
                                      <p:cBhvr>
                                        <p:cTn id="18" dur="1" fill="hold">
                                          <p:stCondLst>
                                            <p:cond delay="499"/>
                                          </p:stCondLst>
                                        </p:cTn>
                                        <p:tgtEl>
                                          <p:spTgt spid="903170"/>
                                        </p:tgtEl>
                                        <p:attrNameLst>
                                          <p:attrName>style.visibility</p:attrName>
                                        </p:attrNameLst>
                                      </p:cBhvr>
                                      <p:to>
                                        <p:strVal val="hidden"/>
                                      </p:to>
                                    </p:set>
                                  </p:childTnLst>
                                </p:cTn>
                              </p:par>
                            </p:childTnLst>
                          </p:cTn>
                        </p:par>
                        <p:par>
                          <p:cTn id="19" fill="hold">
                            <p:stCondLst>
                              <p:cond delay="500"/>
                            </p:stCondLst>
                            <p:childTnLst>
                              <p:par>
                                <p:cTn id="20" presetID="53" presetClass="entr" presetSubtype="0" fill="hold" nodeType="afterEffect">
                                  <p:stCondLst>
                                    <p:cond delay="0"/>
                                  </p:stCondLst>
                                  <p:childTnLst>
                                    <p:set>
                                      <p:cBhvr>
                                        <p:cTn id="21" dur="1" fill="hold">
                                          <p:stCondLst>
                                            <p:cond delay="0"/>
                                          </p:stCondLst>
                                        </p:cTn>
                                        <p:tgtEl>
                                          <p:spTgt spid="903175"/>
                                        </p:tgtEl>
                                        <p:attrNameLst>
                                          <p:attrName>style.visibility</p:attrName>
                                        </p:attrNameLst>
                                      </p:cBhvr>
                                      <p:to>
                                        <p:strVal val="visible"/>
                                      </p:to>
                                    </p:set>
                                    <p:anim calcmode="lin" valueType="num">
                                      <p:cBhvr>
                                        <p:cTn id="22" dur="500" fill="hold"/>
                                        <p:tgtEl>
                                          <p:spTgt spid="903175"/>
                                        </p:tgtEl>
                                        <p:attrNameLst>
                                          <p:attrName>ppt_w</p:attrName>
                                        </p:attrNameLst>
                                      </p:cBhvr>
                                      <p:tavLst>
                                        <p:tav tm="0">
                                          <p:val>
                                            <p:fltVal val="0"/>
                                          </p:val>
                                        </p:tav>
                                        <p:tav tm="100000">
                                          <p:val>
                                            <p:strVal val="#ppt_w"/>
                                          </p:val>
                                        </p:tav>
                                      </p:tavLst>
                                    </p:anim>
                                    <p:anim calcmode="lin" valueType="num">
                                      <p:cBhvr>
                                        <p:cTn id="23" dur="500" fill="hold"/>
                                        <p:tgtEl>
                                          <p:spTgt spid="903175"/>
                                        </p:tgtEl>
                                        <p:attrNameLst>
                                          <p:attrName>ppt_h</p:attrName>
                                        </p:attrNameLst>
                                      </p:cBhvr>
                                      <p:tavLst>
                                        <p:tav tm="0">
                                          <p:val>
                                            <p:fltVal val="0"/>
                                          </p:val>
                                        </p:tav>
                                        <p:tav tm="100000">
                                          <p:val>
                                            <p:strVal val="#ppt_h"/>
                                          </p:val>
                                        </p:tav>
                                      </p:tavLst>
                                    </p:anim>
                                    <p:animEffect transition="in" filter="fade">
                                      <p:cBhvr>
                                        <p:cTn id="24" dur="500"/>
                                        <p:tgtEl>
                                          <p:spTgt spid="903175"/>
                                        </p:tgtEl>
                                      </p:cBhvr>
                                    </p:animEffect>
                                  </p:childTnLst>
                                </p:cTn>
                              </p:par>
                              <p:par>
                                <p:cTn id="25" presetID="10" presetClass="exit" presetSubtype="0" fill="hold" grpId="0" nodeType="withEffect">
                                  <p:stCondLst>
                                    <p:cond delay="0"/>
                                  </p:stCondLst>
                                  <p:childTnLst>
                                    <p:animEffect transition="out" filter="fade">
                                      <p:cBhvr>
                                        <p:cTn id="26" dur="500"/>
                                        <p:tgtEl>
                                          <p:spTgt spid="903180"/>
                                        </p:tgtEl>
                                      </p:cBhvr>
                                    </p:animEffect>
                                    <p:set>
                                      <p:cBhvr>
                                        <p:cTn id="27" dur="1" fill="hold">
                                          <p:stCondLst>
                                            <p:cond delay="499"/>
                                          </p:stCondLst>
                                        </p:cTn>
                                        <p:tgtEl>
                                          <p:spTgt spid="903180"/>
                                        </p:tgtEl>
                                        <p:attrNameLst>
                                          <p:attrName>style.visibility</p:attrName>
                                        </p:attrNameLst>
                                      </p:cBhvr>
                                      <p:to>
                                        <p:strVal val="hidden"/>
                                      </p:to>
                                    </p:set>
                                  </p:childTnLst>
                                </p:cTn>
                              </p:par>
                              <p:par>
                                <p:cTn id="28" presetID="22" presetClass="entr" presetSubtype="8" fill="hold" grpId="0" nodeType="withEffect">
                                  <p:stCondLst>
                                    <p:cond delay="0"/>
                                  </p:stCondLst>
                                  <p:childTnLst>
                                    <p:set>
                                      <p:cBhvr>
                                        <p:cTn id="29" dur="1" fill="hold">
                                          <p:stCondLst>
                                            <p:cond delay="0"/>
                                          </p:stCondLst>
                                        </p:cTn>
                                        <p:tgtEl>
                                          <p:spTgt spid="903178"/>
                                        </p:tgtEl>
                                        <p:attrNameLst>
                                          <p:attrName>style.visibility</p:attrName>
                                        </p:attrNameLst>
                                      </p:cBhvr>
                                      <p:to>
                                        <p:strVal val="visible"/>
                                      </p:to>
                                    </p:set>
                                    <p:animEffect transition="in" filter="wipe(left)">
                                      <p:cBhvr>
                                        <p:cTn id="30" dur="500"/>
                                        <p:tgtEl>
                                          <p:spTgt spid="903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3170" grpId="0"/>
      <p:bldP spid="903178" grpId="0"/>
      <p:bldP spid="903180" grpId="0"/>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84065" name="Picture 2" descr="PsA Gillian Bottomly"/>
          <p:cNvPicPr>
            <a:picLocks noChangeAspect="1" noChangeArrowheads="1"/>
          </p:cNvPicPr>
          <p:nvPr/>
        </p:nvPicPr>
        <p:blipFill>
          <a:blip r:embed="rId3" cstate="print">
            <a:lum bright="6000"/>
          </a:blip>
          <a:srcRect l="49097" t="4477" r="4987"/>
          <a:stretch>
            <a:fillRect/>
          </a:stretch>
        </p:blipFill>
        <p:spPr bwMode="auto">
          <a:xfrm>
            <a:off x="323850" y="1412875"/>
            <a:ext cx="2952750" cy="4606925"/>
          </a:xfrm>
          <a:prstGeom prst="rect">
            <a:avLst/>
          </a:prstGeom>
          <a:noFill/>
          <a:ln w="9525">
            <a:noFill/>
            <a:miter lim="800000"/>
            <a:headEnd/>
            <a:tailEnd/>
          </a:ln>
        </p:spPr>
      </p:pic>
      <p:pic>
        <p:nvPicPr>
          <p:cNvPr id="905219" name="Picture 3" descr="Image ">
            <a:hlinkClick r:id="rId4" action="ppaction://hlinkfile"/>
          </p:cNvPr>
          <p:cNvPicPr>
            <a:picLocks noChangeAspect="1" noChangeArrowheads="1"/>
          </p:cNvPicPr>
          <p:nvPr/>
        </p:nvPicPr>
        <p:blipFill>
          <a:blip r:embed="rId5" cstate="print">
            <a:lum bright="48000" contrast="48000"/>
          </a:blip>
          <a:srcRect l="87653" t="34288" r="4033" b="48227"/>
          <a:stretch>
            <a:fillRect/>
          </a:stretch>
        </p:blipFill>
        <p:spPr bwMode="auto">
          <a:xfrm>
            <a:off x="3348038" y="1412875"/>
            <a:ext cx="2749550" cy="4608513"/>
          </a:xfrm>
          <a:prstGeom prst="rect">
            <a:avLst/>
          </a:prstGeom>
          <a:noFill/>
          <a:ln w="9525">
            <a:noFill/>
            <a:miter lim="800000"/>
            <a:headEnd/>
            <a:tailEnd/>
          </a:ln>
        </p:spPr>
      </p:pic>
      <p:pic>
        <p:nvPicPr>
          <p:cNvPr id="905220" name="Picture 4" descr="Glove0000"/>
          <p:cNvPicPr>
            <a:picLocks noChangeAspect="1" noChangeArrowheads="1"/>
          </p:cNvPicPr>
          <p:nvPr/>
        </p:nvPicPr>
        <p:blipFill>
          <a:blip r:embed="rId6" cstate="print">
            <a:lum bright="12000" contrast="6000"/>
          </a:blip>
          <a:srcRect l="18159" t="10777" r="21555"/>
          <a:stretch>
            <a:fillRect/>
          </a:stretch>
        </p:blipFill>
        <p:spPr bwMode="auto">
          <a:xfrm>
            <a:off x="6080125" y="1484313"/>
            <a:ext cx="3063875" cy="4532312"/>
          </a:xfrm>
          <a:prstGeom prst="rect">
            <a:avLst/>
          </a:prstGeom>
          <a:noFill/>
          <a:ln w="9525">
            <a:noFill/>
            <a:miter lim="800000"/>
            <a:headEnd/>
            <a:tailEnd/>
          </a:ln>
        </p:spPr>
      </p:pic>
      <p:sp>
        <p:nvSpPr>
          <p:cNvPr id="905221" name="Text Box 5"/>
          <p:cNvSpPr txBox="1">
            <a:spLocks noChangeArrowheads="1"/>
          </p:cNvSpPr>
          <p:nvPr/>
        </p:nvSpPr>
        <p:spPr bwMode="auto">
          <a:xfrm>
            <a:off x="5651500" y="6340475"/>
            <a:ext cx="3492500" cy="517525"/>
          </a:xfrm>
          <a:prstGeom prst="rect">
            <a:avLst/>
          </a:prstGeom>
          <a:noFill/>
          <a:ln w="9525">
            <a:noFill/>
            <a:miter lim="800000"/>
            <a:headEnd/>
            <a:tailEnd/>
          </a:ln>
          <a:effectLst/>
        </p:spPr>
        <p:txBody>
          <a:bodyPr>
            <a:spAutoFit/>
          </a:bodyPr>
          <a:lstStyle/>
          <a:p>
            <a:pPr>
              <a:spcBef>
                <a:spcPct val="50000"/>
              </a:spcBef>
              <a:defRPr/>
            </a:pPr>
            <a:r>
              <a:rPr lang="en-GB" sz="1400" dirty="0">
                <a:solidFill>
                  <a:schemeClr val="bg1"/>
                </a:solidFill>
                <a:effectLst>
                  <a:outerShdw blurRad="38100" dist="38100" dir="2700000" algn="tl">
                    <a:srgbClr val="808080"/>
                  </a:outerShdw>
                </a:effectLst>
                <a:latin typeface="Arial" charset="0"/>
              </a:rPr>
              <a:t>Tan AL, </a:t>
            </a:r>
            <a:r>
              <a:rPr lang="en-GB" sz="1400" dirty="0" err="1">
                <a:solidFill>
                  <a:schemeClr val="bg1"/>
                </a:solidFill>
                <a:effectLst>
                  <a:outerShdw blurRad="38100" dist="38100" dir="2700000" algn="tl">
                    <a:srgbClr val="808080"/>
                  </a:outerShdw>
                </a:effectLst>
                <a:latin typeface="Arial" charset="0"/>
              </a:rPr>
              <a:t>McGonagle</a:t>
            </a:r>
            <a:r>
              <a:rPr lang="en-GB" sz="1400" dirty="0">
                <a:solidFill>
                  <a:schemeClr val="bg1"/>
                </a:solidFill>
                <a:effectLst>
                  <a:outerShdw blurRad="38100" dist="38100" dir="2700000" algn="tl">
                    <a:srgbClr val="808080"/>
                  </a:outerShdw>
                </a:effectLst>
                <a:latin typeface="Arial" charset="0"/>
              </a:rPr>
              <a:t> D. </a:t>
            </a:r>
            <a:r>
              <a:rPr lang="en-GB" sz="1400" i="1" dirty="0">
                <a:solidFill>
                  <a:schemeClr val="bg1"/>
                </a:solidFill>
                <a:effectLst>
                  <a:outerShdw blurRad="38100" dist="38100" dir="2700000" algn="tl">
                    <a:srgbClr val="808080"/>
                  </a:outerShdw>
                </a:effectLst>
                <a:latin typeface="Arial" charset="0"/>
              </a:rPr>
              <a:t>Imaging of PsA </a:t>
            </a:r>
            <a:r>
              <a:rPr lang="en-GB" sz="1400" dirty="0">
                <a:solidFill>
                  <a:schemeClr val="bg1"/>
                </a:solidFill>
                <a:effectLst>
                  <a:outerShdw blurRad="38100" dist="38100" dir="2700000" algn="tl">
                    <a:srgbClr val="808080"/>
                  </a:outerShdw>
                </a:effectLst>
                <a:latin typeface="Arial" charset="0"/>
              </a:rPr>
              <a:t>in</a:t>
            </a:r>
            <a:r>
              <a:rPr lang="en-GB" sz="1400" i="1" dirty="0">
                <a:solidFill>
                  <a:schemeClr val="bg1"/>
                </a:solidFill>
                <a:effectLst>
                  <a:outerShdw blurRad="38100" dist="38100" dir="2700000" algn="tl">
                    <a:srgbClr val="808080"/>
                  </a:outerShdw>
                </a:effectLst>
                <a:latin typeface="Arial" charset="0"/>
              </a:rPr>
              <a:t> </a:t>
            </a:r>
            <a:r>
              <a:rPr lang="en-GB" sz="1400" dirty="0">
                <a:solidFill>
                  <a:schemeClr val="bg1"/>
                </a:solidFill>
                <a:effectLst>
                  <a:outerShdw blurRad="38100" dist="38100" dir="2700000" algn="tl">
                    <a:srgbClr val="808080"/>
                  </a:outerShdw>
                </a:effectLst>
                <a:latin typeface="Arial" charset="0"/>
              </a:rPr>
              <a:t>Atlas of </a:t>
            </a:r>
            <a:r>
              <a:rPr lang="en-GB" sz="1400" dirty="0" err="1">
                <a:solidFill>
                  <a:schemeClr val="bg1"/>
                </a:solidFill>
                <a:effectLst>
                  <a:outerShdw blurRad="38100" dist="38100" dir="2700000" algn="tl">
                    <a:srgbClr val="808080"/>
                  </a:outerShdw>
                </a:effectLst>
                <a:latin typeface="Arial" charset="0"/>
              </a:rPr>
              <a:t>PsA.</a:t>
            </a:r>
            <a:r>
              <a:rPr lang="en-GB" sz="1400" dirty="0">
                <a:solidFill>
                  <a:schemeClr val="bg1"/>
                </a:solidFill>
                <a:effectLst>
                  <a:outerShdw blurRad="38100" dist="38100" dir="2700000" algn="tl">
                    <a:srgbClr val="808080"/>
                  </a:outerShdw>
                </a:effectLst>
                <a:latin typeface="Arial" charset="0"/>
              </a:rPr>
              <a:t> 2005 </a:t>
            </a:r>
            <a:r>
              <a:rPr lang="en-GB" sz="1400" dirty="0" err="1">
                <a:solidFill>
                  <a:schemeClr val="bg1"/>
                </a:solidFill>
                <a:effectLst>
                  <a:outerShdw blurRad="38100" dist="38100" dir="2700000" algn="tl">
                    <a:srgbClr val="808080"/>
                  </a:outerShdw>
                </a:effectLst>
                <a:latin typeface="Arial" charset="0"/>
              </a:rPr>
              <a:t>Mease</a:t>
            </a:r>
            <a:r>
              <a:rPr lang="en-GB" sz="1400" dirty="0">
                <a:solidFill>
                  <a:schemeClr val="bg1"/>
                </a:solidFill>
                <a:effectLst>
                  <a:outerShdw blurRad="38100" dist="38100" dir="2700000" algn="tl">
                    <a:srgbClr val="808080"/>
                  </a:outerShdw>
                </a:effectLst>
                <a:latin typeface="Arial" charset="0"/>
              </a:rPr>
              <a:t> &amp; </a:t>
            </a:r>
            <a:r>
              <a:rPr lang="en-GB" sz="1400" dirty="0" err="1">
                <a:solidFill>
                  <a:schemeClr val="bg1"/>
                </a:solidFill>
                <a:effectLst>
                  <a:outerShdw blurRad="38100" dist="38100" dir="2700000" algn="tl">
                    <a:srgbClr val="808080"/>
                  </a:outerShdw>
                </a:effectLst>
                <a:latin typeface="Arial" charset="0"/>
              </a:rPr>
              <a:t>Helliwell</a:t>
            </a:r>
            <a:r>
              <a:rPr lang="en-GB" sz="1400" dirty="0">
                <a:solidFill>
                  <a:schemeClr val="bg1"/>
                </a:solidFill>
                <a:effectLst>
                  <a:outerShdw blurRad="38100" dist="38100" dir="2700000" algn="tl">
                    <a:srgbClr val="808080"/>
                  </a:outerShdw>
                </a:effectLst>
                <a:latin typeface="Arial" charset="0"/>
              </a:rPr>
              <a:t>, ed. </a:t>
            </a:r>
            <a:endParaRPr lang="en-US" sz="1400" dirty="0">
              <a:solidFill>
                <a:schemeClr val="bg1"/>
              </a:solidFill>
              <a:effectLst>
                <a:outerShdw blurRad="38100" dist="38100" dir="2700000" algn="tl">
                  <a:srgbClr val="808080"/>
                </a:outerShdw>
              </a:effectLst>
              <a:latin typeface="Arial" charset="0"/>
            </a:endParaRPr>
          </a:p>
        </p:txBody>
      </p:sp>
      <p:sp>
        <p:nvSpPr>
          <p:cNvPr id="984069" name="Rectangle 6"/>
          <p:cNvSpPr>
            <a:spLocks noGrp="1" noChangeArrowheads="1"/>
          </p:cNvSpPr>
          <p:nvPr>
            <p:ph type="title"/>
          </p:nvPr>
        </p:nvSpPr>
        <p:spPr>
          <a:xfrm>
            <a:off x="611188" y="188913"/>
            <a:ext cx="7772400" cy="1143000"/>
          </a:xfrm>
        </p:spPr>
        <p:txBody>
          <a:bodyPr/>
          <a:lstStyle/>
          <a:p>
            <a:pPr eaLnBrk="1" hangingPunct="1"/>
            <a:r>
              <a:rPr lang="en-GB" sz="3600" dirty="0" smtClean="0"/>
              <a:t>8 month history symptomatic PsA Distal </a:t>
            </a:r>
            <a:r>
              <a:rPr lang="en-GB" sz="3600" dirty="0" err="1" smtClean="0"/>
              <a:t>Interphalangeal</a:t>
            </a:r>
            <a:r>
              <a:rPr lang="en-GB" sz="3600" dirty="0" smtClean="0"/>
              <a:t> joint</a:t>
            </a:r>
            <a:endParaRPr lang="en-US" sz="3600" dirty="0" smtClean="0"/>
          </a:p>
        </p:txBody>
      </p:sp>
      <p:sp>
        <p:nvSpPr>
          <p:cNvPr id="905223" name="Oval 7"/>
          <p:cNvSpPr>
            <a:spLocks noChangeArrowheads="1"/>
          </p:cNvSpPr>
          <p:nvPr/>
        </p:nvSpPr>
        <p:spPr bwMode="auto">
          <a:xfrm>
            <a:off x="2627313" y="2420938"/>
            <a:ext cx="720725" cy="720725"/>
          </a:xfrm>
          <a:prstGeom prst="ellipse">
            <a:avLst/>
          </a:prstGeom>
          <a:noFill/>
          <a:ln w="38100">
            <a:solidFill>
              <a:srgbClr val="FF0000"/>
            </a:solidFill>
            <a:round/>
            <a:headEnd/>
            <a:tailEnd/>
          </a:ln>
        </p:spPr>
        <p:txBody>
          <a:bodyPr wrap="none" anchor="ctr"/>
          <a:lstStyle/>
          <a:p>
            <a:endParaRPr lang="en-US"/>
          </a:p>
        </p:txBody>
      </p:sp>
    </p:spTree>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05223"/>
                                        </p:tgtEl>
                                        <p:attrNameLst>
                                          <p:attrName>style.visibility</p:attrName>
                                        </p:attrNameLst>
                                      </p:cBhvr>
                                      <p:to>
                                        <p:strVal val="visible"/>
                                      </p:to>
                                    </p:set>
                                    <p:animEffect transition="in" filter="wheel(1)">
                                      <p:cBhvr>
                                        <p:cTn id="7" dur="500"/>
                                        <p:tgtEl>
                                          <p:spTgt spid="905223"/>
                                        </p:tgtEl>
                                      </p:cBhvr>
                                    </p:animEffect>
                                  </p:childTnLst>
                                </p:cTn>
                              </p:par>
                            </p:childTnLst>
                          </p:cTn>
                        </p:par>
                        <p:par>
                          <p:cTn id="8" fill="hold">
                            <p:stCondLst>
                              <p:cond delay="500"/>
                            </p:stCondLst>
                            <p:childTnLst>
                              <p:par>
                                <p:cTn id="9" presetID="17" presetClass="entr" presetSubtype="8" fill="hold" nodeType="afterEffect">
                                  <p:stCondLst>
                                    <p:cond delay="0"/>
                                  </p:stCondLst>
                                  <p:childTnLst>
                                    <p:set>
                                      <p:cBhvr>
                                        <p:cTn id="10" dur="1" fill="hold">
                                          <p:stCondLst>
                                            <p:cond delay="0"/>
                                          </p:stCondLst>
                                        </p:cTn>
                                        <p:tgtEl>
                                          <p:spTgt spid="905219"/>
                                        </p:tgtEl>
                                        <p:attrNameLst>
                                          <p:attrName>style.visibility</p:attrName>
                                        </p:attrNameLst>
                                      </p:cBhvr>
                                      <p:to>
                                        <p:strVal val="visible"/>
                                      </p:to>
                                    </p:set>
                                    <p:anim calcmode="lin" valueType="num">
                                      <p:cBhvr>
                                        <p:cTn id="11" dur="500" fill="hold"/>
                                        <p:tgtEl>
                                          <p:spTgt spid="905219"/>
                                        </p:tgtEl>
                                        <p:attrNameLst>
                                          <p:attrName>ppt_x</p:attrName>
                                        </p:attrNameLst>
                                      </p:cBhvr>
                                      <p:tavLst>
                                        <p:tav tm="0">
                                          <p:val>
                                            <p:strVal val="#ppt_x-#ppt_w/2"/>
                                          </p:val>
                                        </p:tav>
                                        <p:tav tm="100000">
                                          <p:val>
                                            <p:strVal val="#ppt_x"/>
                                          </p:val>
                                        </p:tav>
                                      </p:tavLst>
                                    </p:anim>
                                    <p:anim calcmode="lin" valueType="num">
                                      <p:cBhvr>
                                        <p:cTn id="12" dur="500" fill="hold"/>
                                        <p:tgtEl>
                                          <p:spTgt spid="905219"/>
                                        </p:tgtEl>
                                        <p:attrNameLst>
                                          <p:attrName>ppt_y</p:attrName>
                                        </p:attrNameLst>
                                      </p:cBhvr>
                                      <p:tavLst>
                                        <p:tav tm="0">
                                          <p:val>
                                            <p:strVal val="#ppt_y"/>
                                          </p:val>
                                        </p:tav>
                                        <p:tav tm="100000">
                                          <p:val>
                                            <p:strVal val="#ppt_y"/>
                                          </p:val>
                                        </p:tav>
                                      </p:tavLst>
                                    </p:anim>
                                    <p:anim calcmode="lin" valueType="num">
                                      <p:cBhvr>
                                        <p:cTn id="13" dur="500" fill="hold"/>
                                        <p:tgtEl>
                                          <p:spTgt spid="905219"/>
                                        </p:tgtEl>
                                        <p:attrNameLst>
                                          <p:attrName>ppt_w</p:attrName>
                                        </p:attrNameLst>
                                      </p:cBhvr>
                                      <p:tavLst>
                                        <p:tav tm="0">
                                          <p:val>
                                            <p:fltVal val="0"/>
                                          </p:val>
                                        </p:tav>
                                        <p:tav tm="100000">
                                          <p:val>
                                            <p:strVal val="#ppt_w"/>
                                          </p:val>
                                        </p:tav>
                                      </p:tavLst>
                                    </p:anim>
                                    <p:anim calcmode="lin" valueType="num">
                                      <p:cBhvr>
                                        <p:cTn id="14" dur="500" fill="hold"/>
                                        <p:tgtEl>
                                          <p:spTgt spid="905219"/>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8" fill="hold" nodeType="clickEffect">
                                  <p:stCondLst>
                                    <p:cond delay="0"/>
                                  </p:stCondLst>
                                  <p:childTnLst>
                                    <p:set>
                                      <p:cBhvr>
                                        <p:cTn id="18" dur="1" fill="hold">
                                          <p:stCondLst>
                                            <p:cond delay="0"/>
                                          </p:stCondLst>
                                        </p:cTn>
                                        <p:tgtEl>
                                          <p:spTgt spid="905220"/>
                                        </p:tgtEl>
                                        <p:attrNameLst>
                                          <p:attrName>style.visibility</p:attrName>
                                        </p:attrNameLst>
                                      </p:cBhvr>
                                      <p:to>
                                        <p:strVal val="visible"/>
                                      </p:to>
                                    </p:set>
                                    <p:anim calcmode="lin" valueType="num">
                                      <p:cBhvr>
                                        <p:cTn id="19" dur="500" fill="hold"/>
                                        <p:tgtEl>
                                          <p:spTgt spid="905220"/>
                                        </p:tgtEl>
                                        <p:attrNameLst>
                                          <p:attrName>ppt_x</p:attrName>
                                        </p:attrNameLst>
                                      </p:cBhvr>
                                      <p:tavLst>
                                        <p:tav tm="0">
                                          <p:val>
                                            <p:strVal val="#ppt_x-#ppt_w/2"/>
                                          </p:val>
                                        </p:tav>
                                        <p:tav tm="100000">
                                          <p:val>
                                            <p:strVal val="#ppt_x"/>
                                          </p:val>
                                        </p:tav>
                                      </p:tavLst>
                                    </p:anim>
                                    <p:anim calcmode="lin" valueType="num">
                                      <p:cBhvr>
                                        <p:cTn id="20" dur="500" fill="hold"/>
                                        <p:tgtEl>
                                          <p:spTgt spid="905220"/>
                                        </p:tgtEl>
                                        <p:attrNameLst>
                                          <p:attrName>ppt_y</p:attrName>
                                        </p:attrNameLst>
                                      </p:cBhvr>
                                      <p:tavLst>
                                        <p:tav tm="0">
                                          <p:val>
                                            <p:strVal val="#ppt_y"/>
                                          </p:val>
                                        </p:tav>
                                        <p:tav tm="100000">
                                          <p:val>
                                            <p:strVal val="#ppt_y"/>
                                          </p:val>
                                        </p:tav>
                                      </p:tavLst>
                                    </p:anim>
                                    <p:anim calcmode="lin" valueType="num">
                                      <p:cBhvr>
                                        <p:cTn id="21" dur="500" fill="hold"/>
                                        <p:tgtEl>
                                          <p:spTgt spid="905220"/>
                                        </p:tgtEl>
                                        <p:attrNameLst>
                                          <p:attrName>ppt_w</p:attrName>
                                        </p:attrNameLst>
                                      </p:cBhvr>
                                      <p:tavLst>
                                        <p:tav tm="0">
                                          <p:val>
                                            <p:fltVal val="0"/>
                                          </p:val>
                                        </p:tav>
                                        <p:tav tm="100000">
                                          <p:val>
                                            <p:strVal val="#ppt_w"/>
                                          </p:val>
                                        </p:tav>
                                      </p:tavLst>
                                    </p:anim>
                                    <p:anim calcmode="lin" valueType="num">
                                      <p:cBhvr>
                                        <p:cTn id="22" dur="500" fill="hold"/>
                                        <p:tgtEl>
                                          <p:spTgt spid="9052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522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6113" name="Picture 2" descr="L Duncanson PsA1"/>
          <p:cNvPicPr>
            <a:picLocks noChangeAspect="1" noChangeArrowheads="1"/>
          </p:cNvPicPr>
          <p:nvPr/>
        </p:nvPicPr>
        <p:blipFill>
          <a:blip r:embed="rId4" cstate="print"/>
          <a:srcRect l="8180" r="8650"/>
          <a:stretch>
            <a:fillRect/>
          </a:stretch>
        </p:blipFill>
        <p:spPr bwMode="auto">
          <a:xfrm>
            <a:off x="38100" y="1773238"/>
            <a:ext cx="3749675" cy="3816350"/>
          </a:xfrm>
          <a:prstGeom prst="rect">
            <a:avLst/>
          </a:prstGeom>
          <a:noFill/>
          <a:ln w="9525">
            <a:noFill/>
            <a:miter lim="800000"/>
            <a:headEnd/>
            <a:tailEnd/>
          </a:ln>
        </p:spPr>
      </p:pic>
      <p:pic>
        <p:nvPicPr>
          <p:cNvPr id="907267" name="Picture 3" descr="L Duncanson XR PsAhands"/>
          <p:cNvPicPr>
            <a:picLocks noChangeAspect="1" noChangeArrowheads="1"/>
          </p:cNvPicPr>
          <p:nvPr/>
        </p:nvPicPr>
        <p:blipFill>
          <a:blip r:embed="rId5" cstate="print">
            <a:grayscl/>
          </a:blip>
          <a:srcRect l="51965" t="4608" r="5754" b="24368"/>
          <a:stretch>
            <a:fillRect/>
          </a:stretch>
        </p:blipFill>
        <p:spPr bwMode="auto">
          <a:xfrm>
            <a:off x="3833813" y="1773238"/>
            <a:ext cx="3030537" cy="3816350"/>
          </a:xfrm>
          <a:prstGeom prst="rect">
            <a:avLst/>
          </a:prstGeom>
          <a:noFill/>
          <a:ln w="9525">
            <a:noFill/>
            <a:miter lim="800000"/>
            <a:headEnd/>
            <a:tailEnd/>
          </a:ln>
        </p:spPr>
      </p:pic>
      <p:pic>
        <p:nvPicPr>
          <p:cNvPr id="907268" name="Picture 4" descr="Dunc0000"/>
          <p:cNvPicPr>
            <a:picLocks noChangeAspect="1" noChangeArrowheads="1"/>
          </p:cNvPicPr>
          <p:nvPr/>
        </p:nvPicPr>
        <p:blipFill>
          <a:blip r:embed="rId6" cstate="print">
            <a:lum bright="12000"/>
          </a:blip>
          <a:srcRect l="22095" r="22775" b="1837"/>
          <a:stretch>
            <a:fillRect/>
          </a:stretch>
        </p:blipFill>
        <p:spPr bwMode="auto">
          <a:xfrm>
            <a:off x="7002463" y="1773238"/>
            <a:ext cx="2141537" cy="3816350"/>
          </a:xfrm>
          <a:prstGeom prst="rect">
            <a:avLst/>
          </a:prstGeom>
          <a:noFill/>
          <a:ln w="9525">
            <a:noFill/>
            <a:miter lim="800000"/>
            <a:headEnd/>
            <a:tailEnd/>
          </a:ln>
        </p:spPr>
      </p:pic>
      <p:sp>
        <p:nvSpPr>
          <p:cNvPr id="986116" name="Rectangle 5"/>
          <p:cNvSpPr>
            <a:spLocks noGrp="1" noChangeArrowheads="1"/>
          </p:cNvSpPr>
          <p:nvPr>
            <p:ph type="title"/>
          </p:nvPr>
        </p:nvSpPr>
        <p:spPr/>
        <p:txBody>
          <a:bodyPr/>
          <a:lstStyle/>
          <a:p>
            <a:pPr eaLnBrk="1" hangingPunct="1"/>
            <a:r>
              <a:rPr lang="en-GB" smtClean="0"/>
              <a:t>5 month DIP joint symptoms</a:t>
            </a:r>
            <a:endParaRPr lang="en-US" smtClean="0"/>
          </a:p>
        </p:txBody>
      </p:sp>
      <p:sp>
        <p:nvSpPr>
          <p:cNvPr id="907270" name="Oval 6"/>
          <p:cNvSpPr>
            <a:spLocks noChangeArrowheads="1"/>
          </p:cNvSpPr>
          <p:nvPr/>
        </p:nvSpPr>
        <p:spPr bwMode="auto">
          <a:xfrm>
            <a:off x="1042988" y="2060575"/>
            <a:ext cx="720725" cy="720725"/>
          </a:xfrm>
          <a:prstGeom prst="ellipse">
            <a:avLst/>
          </a:prstGeom>
          <a:noFill/>
          <a:ln w="38100">
            <a:solidFill>
              <a:srgbClr val="FF0000"/>
            </a:solidFill>
            <a:round/>
            <a:headEnd/>
            <a:tailEnd/>
          </a:ln>
        </p:spPr>
        <p:txBody>
          <a:bodyPr wrap="none" anchor="ctr"/>
          <a:lstStyle/>
          <a:p>
            <a:endParaRPr lang="en-US"/>
          </a:p>
        </p:txBody>
      </p:sp>
      <p:sp>
        <p:nvSpPr>
          <p:cNvPr id="907271" name="AutoShape 7"/>
          <p:cNvSpPr>
            <a:spLocks noChangeArrowheads="1"/>
          </p:cNvSpPr>
          <p:nvPr/>
        </p:nvSpPr>
        <p:spPr bwMode="auto">
          <a:xfrm>
            <a:off x="4554538" y="2060575"/>
            <a:ext cx="2520950" cy="1081088"/>
          </a:xfrm>
          <a:prstGeom prst="rightArrowCallout">
            <a:avLst>
              <a:gd name="adj1" fmla="val 9843"/>
              <a:gd name="adj2" fmla="val 16079"/>
              <a:gd name="adj3" fmla="val 38918"/>
              <a:gd name="adj4" fmla="val 19648"/>
            </a:avLst>
          </a:prstGeom>
          <a:noFill/>
          <a:ln w="38100">
            <a:solidFill>
              <a:srgbClr val="FF0000"/>
            </a:solidFill>
            <a:miter lim="800000"/>
            <a:headEnd/>
            <a:tailEnd/>
          </a:ln>
        </p:spPr>
        <p:txBody>
          <a:bodyPr wrap="none" anchor="ctr"/>
          <a:lstStyle/>
          <a:p>
            <a:endParaRPr lang="en-US"/>
          </a:p>
        </p:txBody>
      </p:sp>
    </p:spTree>
    <p:custDataLst>
      <p:tags r:id="rId1"/>
    </p:custDataLst>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907270"/>
                                        </p:tgtEl>
                                        <p:attrNameLst>
                                          <p:attrName>style.visibility</p:attrName>
                                        </p:attrNameLst>
                                      </p:cBhvr>
                                      <p:to>
                                        <p:strVal val="visible"/>
                                      </p:to>
                                    </p:set>
                                    <p:animEffect transition="in" filter="wheel(1)">
                                      <p:cBhvr>
                                        <p:cTn id="7" dur="500"/>
                                        <p:tgtEl>
                                          <p:spTgt spid="907270"/>
                                        </p:tgtEl>
                                      </p:cBhvr>
                                    </p:animEffect>
                                  </p:childTnLst>
                                </p:cTn>
                              </p:par>
                            </p:childTnLst>
                          </p:cTn>
                        </p:par>
                        <p:par>
                          <p:cTn id="8" fill="hold">
                            <p:stCondLst>
                              <p:cond delay="500"/>
                            </p:stCondLst>
                            <p:childTnLst>
                              <p:par>
                                <p:cTn id="9" presetID="17" presetClass="entr" presetSubtype="8" fill="hold" nodeType="afterEffect">
                                  <p:stCondLst>
                                    <p:cond delay="0"/>
                                  </p:stCondLst>
                                  <p:childTnLst>
                                    <p:set>
                                      <p:cBhvr>
                                        <p:cTn id="10" dur="1" fill="hold">
                                          <p:stCondLst>
                                            <p:cond delay="0"/>
                                          </p:stCondLst>
                                        </p:cTn>
                                        <p:tgtEl>
                                          <p:spTgt spid="907267"/>
                                        </p:tgtEl>
                                        <p:attrNameLst>
                                          <p:attrName>style.visibility</p:attrName>
                                        </p:attrNameLst>
                                      </p:cBhvr>
                                      <p:to>
                                        <p:strVal val="visible"/>
                                      </p:to>
                                    </p:set>
                                    <p:anim calcmode="lin" valueType="num">
                                      <p:cBhvr>
                                        <p:cTn id="11" dur="500" fill="hold"/>
                                        <p:tgtEl>
                                          <p:spTgt spid="907267"/>
                                        </p:tgtEl>
                                        <p:attrNameLst>
                                          <p:attrName>ppt_x</p:attrName>
                                        </p:attrNameLst>
                                      </p:cBhvr>
                                      <p:tavLst>
                                        <p:tav tm="0">
                                          <p:val>
                                            <p:strVal val="#ppt_x-#ppt_w/2"/>
                                          </p:val>
                                        </p:tav>
                                        <p:tav tm="100000">
                                          <p:val>
                                            <p:strVal val="#ppt_x"/>
                                          </p:val>
                                        </p:tav>
                                      </p:tavLst>
                                    </p:anim>
                                    <p:anim calcmode="lin" valueType="num">
                                      <p:cBhvr>
                                        <p:cTn id="12" dur="500" fill="hold"/>
                                        <p:tgtEl>
                                          <p:spTgt spid="907267"/>
                                        </p:tgtEl>
                                        <p:attrNameLst>
                                          <p:attrName>ppt_y</p:attrName>
                                        </p:attrNameLst>
                                      </p:cBhvr>
                                      <p:tavLst>
                                        <p:tav tm="0">
                                          <p:val>
                                            <p:strVal val="#ppt_y"/>
                                          </p:val>
                                        </p:tav>
                                        <p:tav tm="100000">
                                          <p:val>
                                            <p:strVal val="#ppt_y"/>
                                          </p:val>
                                        </p:tav>
                                      </p:tavLst>
                                    </p:anim>
                                    <p:anim calcmode="lin" valueType="num">
                                      <p:cBhvr>
                                        <p:cTn id="13" dur="500" fill="hold"/>
                                        <p:tgtEl>
                                          <p:spTgt spid="907267"/>
                                        </p:tgtEl>
                                        <p:attrNameLst>
                                          <p:attrName>ppt_w</p:attrName>
                                        </p:attrNameLst>
                                      </p:cBhvr>
                                      <p:tavLst>
                                        <p:tav tm="0">
                                          <p:val>
                                            <p:fltVal val="0"/>
                                          </p:val>
                                        </p:tav>
                                        <p:tav tm="100000">
                                          <p:val>
                                            <p:strVal val="#ppt_w"/>
                                          </p:val>
                                        </p:tav>
                                      </p:tavLst>
                                    </p:anim>
                                    <p:anim calcmode="lin" valueType="num">
                                      <p:cBhvr>
                                        <p:cTn id="14" dur="500" fill="hold"/>
                                        <p:tgtEl>
                                          <p:spTgt spid="907267"/>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07271"/>
                                        </p:tgtEl>
                                        <p:attrNameLst>
                                          <p:attrName>style.visibility</p:attrName>
                                        </p:attrNameLst>
                                      </p:cBhvr>
                                      <p:to>
                                        <p:strVal val="visible"/>
                                      </p:to>
                                    </p:set>
                                    <p:animEffect transition="in" filter="wipe(left)">
                                      <p:cBhvr>
                                        <p:cTn id="19" dur="500"/>
                                        <p:tgtEl>
                                          <p:spTgt spid="907271"/>
                                        </p:tgtEl>
                                      </p:cBhvr>
                                    </p:animEffect>
                                  </p:childTnLst>
                                </p:cTn>
                              </p:par>
                            </p:childTnLst>
                          </p:cTn>
                        </p:par>
                        <p:par>
                          <p:cTn id="20" fill="hold">
                            <p:stCondLst>
                              <p:cond delay="500"/>
                            </p:stCondLst>
                            <p:childTnLst>
                              <p:par>
                                <p:cTn id="21" presetID="17" presetClass="entr" presetSubtype="8" fill="hold" nodeType="afterEffect">
                                  <p:stCondLst>
                                    <p:cond delay="0"/>
                                  </p:stCondLst>
                                  <p:childTnLst>
                                    <p:set>
                                      <p:cBhvr>
                                        <p:cTn id="22" dur="1" fill="hold">
                                          <p:stCondLst>
                                            <p:cond delay="0"/>
                                          </p:stCondLst>
                                        </p:cTn>
                                        <p:tgtEl>
                                          <p:spTgt spid="907268"/>
                                        </p:tgtEl>
                                        <p:attrNameLst>
                                          <p:attrName>style.visibility</p:attrName>
                                        </p:attrNameLst>
                                      </p:cBhvr>
                                      <p:to>
                                        <p:strVal val="visible"/>
                                      </p:to>
                                    </p:set>
                                    <p:anim calcmode="lin" valueType="num">
                                      <p:cBhvr>
                                        <p:cTn id="23" dur="500" fill="hold"/>
                                        <p:tgtEl>
                                          <p:spTgt spid="907268"/>
                                        </p:tgtEl>
                                        <p:attrNameLst>
                                          <p:attrName>ppt_x</p:attrName>
                                        </p:attrNameLst>
                                      </p:cBhvr>
                                      <p:tavLst>
                                        <p:tav tm="0">
                                          <p:val>
                                            <p:strVal val="#ppt_x-#ppt_w/2"/>
                                          </p:val>
                                        </p:tav>
                                        <p:tav tm="100000">
                                          <p:val>
                                            <p:strVal val="#ppt_x"/>
                                          </p:val>
                                        </p:tav>
                                      </p:tavLst>
                                    </p:anim>
                                    <p:anim calcmode="lin" valueType="num">
                                      <p:cBhvr>
                                        <p:cTn id="24" dur="500" fill="hold"/>
                                        <p:tgtEl>
                                          <p:spTgt spid="907268"/>
                                        </p:tgtEl>
                                        <p:attrNameLst>
                                          <p:attrName>ppt_y</p:attrName>
                                        </p:attrNameLst>
                                      </p:cBhvr>
                                      <p:tavLst>
                                        <p:tav tm="0">
                                          <p:val>
                                            <p:strVal val="#ppt_y"/>
                                          </p:val>
                                        </p:tav>
                                        <p:tav tm="100000">
                                          <p:val>
                                            <p:strVal val="#ppt_y"/>
                                          </p:val>
                                        </p:tav>
                                      </p:tavLst>
                                    </p:anim>
                                    <p:anim calcmode="lin" valueType="num">
                                      <p:cBhvr>
                                        <p:cTn id="25" dur="500" fill="hold"/>
                                        <p:tgtEl>
                                          <p:spTgt spid="907268"/>
                                        </p:tgtEl>
                                        <p:attrNameLst>
                                          <p:attrName>ppt_w</p:attrName>
                                        </p:attrNameLst>
                                      </p:cBhvr>
                                      <p:tavLst>
                                        <p:tav tm="0">
                                          <p:val>
                                            <p:fltVal val="0"/>
                                          </p:val>
                                        </p:tav>
                                        <p:tav tm="100000">
                                          <p:val>
                                            <p:strVal val="#ppt_w"/>
                                          </p:val>
                                        </p:tav>
                                      </p:tavLst>
                                    </p:anim>
                                    <p:anim calcmode="lin" valueType="num">
                                      <p:cBhvr>
                                        <p:cTn id="26" dur="500" fill="hold"/>
                                        <p:tgtEl>
                                          <p:spTgt spid="90726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7270" grpId="0" animBg="1"/>
      <p:bldP spid="90727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8161" name="Picture 2" descr="grade 3 c"/>
          <p:cNvPicPr>
            <a:picLocks noGrp="1" noChangeAspect="1" noChangeArrowheads="1"/>
          </p:cNvPicPr>
          <p:nvPr>
            <p:ph type="title" idx="4294967295"/>
          </p:nvPr>
        </p:nvPicPr>
        <p:blipFill>
          <a:blip r:embed="rId3" cstate="print"/>
          <a:srcRect t="17531"/>
          <a:stretch>
            <a:fillRect/>
          </a:stretch>
        </p:blipFill>
        <p:spPr>
          <a:xfrm>
            <a:off x="0" y="0"/>
            <a:ext cx="4572000" cy="3430588"/>
          </a:xfrm>
        </p:spPr>
      </p:pic>
      <p:pic>
        <p:nvPicPr>
          <p:cNvPr id="1106947" name="Picture 3" descr="AS- normal spine sacroiliitis 004"/>
          <p:cNvPicPr>
            <a:picLocks noChangeAspect="1" noChangeArrowheads="1"/>
          </p:cNvPicPr>
          <p:nvPr/>
        </p:nvPicPr>
        <p:blipFill>
          <a:blip r:embed="rId4" cstate="print"/>
          <a:srcRect l="9782" t="51111" r="9782"/>
          <a:stretch>
            <a:fillRect/>
          </a:stretch>
        </p:blipFill>
        <p:spPr bwMode="auto">
          <a:xfrm>
            <a:off x="4572000" y="2819400"/>
            <a:ext cx="4572000" cy="3124200"/>
          </a:xfrm>
          <a:prstGeom prst="rect">
            <a:avLst/>
          </a:prstGeom>
          <a:noFill/>
          <a:ln w="9525">
            <a:noFill/>
            <a:miter lim="800000"/>
            <a:headEnd/>
            <a:tailEnd/>
          </a:ln>
        </p:spPr>
      </p:pic>
      <p:sp>
        <p:nvSpPr>
          <p:cNvPr id="988163" name="Text Box 4"/>
          <p:cNvSpPr txBox="1">
            <a:spLocks noChangeArrowheads="1"/>
          </p:cNvSpPr>
          <p:nvPr/>
        </p:nvSpPr>
        <p:spPr bwMode="auto">
          <a:xfrm>
            <a:off x="5546725" y="1255713"/>
            <a:ext cx="2835275" cy="366712"/>
          </a:xfrm>
          <a:prstGeom prst="rect">
            <a:avLst/>
          </a:prstGeom>
          <a:noFill/>
          <a:ln w="9525">
            <a:noFill/>
            <a:miter lim="800000"/>
            <a:headEnd/>
            <a:tailEnd/>
          </a:ln>
        </p:spPr>
        <p:txBody>
          <a:bodyPr>
            <a:spAutoFit/>
          </a:bodyPr>
          <a:lstStyle/>
          <a:p>
            <a:pPr eaLnBrk="0" hangingPunct="0"/>
            <a:endParaRPr lang="en-US" sz="1800">
              <a:latin typeface="Arial" pitchFamily="34" charset="0"/>
            </a:endParaRPr>
          </a:p>
        </p:txBody>
      </p:sp>
      <p:sp>
        <p:nvSpPr>
          <p:cNvPr id="988164" name="Text Box 5"/>
          <p:cNvSpPr txBox="1">
            <a:spLocks noChangeArrowheads="1"/>
          </p:cNvSpPr>
          <p:nvPr/>
        </p:nvSpPr>
        <p:spPr bwMode="auto">
          <a:xfrm>
            <a:off x="533400" y="5029200"/>
            <a:ext cx="3200400" cy="579438"/>
          </a:xfrm>
          <a:prstGeom prst="rect">
            <a:avLst/>
          </a:prstGeom>
          <a:noFill/>
          <a:ln w="9525">
            <a:noFill/>
            <a:miter lim="800000"/>
            <a:headEnd/>
            <a:tailEnd/>
          </a:ln>
        </p:spPr>
        <p:txBody>
          <a:bodyPr>
            <a:spAutoFit/>
          </a:bodyPr>
          <a:lstStyle/>
          <a:p>
            <a:pPr algn="ctr" eaLnBrk="0" hangingPunct="0"/>
            <a:r>
              <a:rPr lang="en-GB" sz="3200" b="1">
                <a:solidFill>
                  <a:srgbClr val="F5091A"/>
                </a:solidFill>
                <a:latin typeface="Arial" pitchFamily="34" charset="0"/>
              </a:rPr>
              <a:t>HLA-B27</a:t>
            </a:r>
          </a:p>
        </p:txBody>
      </p:sp>
      <p:sp>
        <p:nvSpPr>
          <p:cNvPr id="988165" name="Oval 6"/>
          <p:cNvSpPr>
            <a:spLocks noChangeArrowheads="1"/>
          </p:cNvSpPr>
          <p:nvPr/>
        </p:nvSpPr>
        <p:spPr bwMode="auto">
          <a:xfrm>
            <a:off x="3352800" y="1371600"/>
            <a:ext cx="990600" cy="1143000"/>
          </a:xfrm>
          <a:prstGeom prst="ellipse">
            <a:avLst/>
          </a:prstGeom>
          <a:noFill/>
          <a:ln w="38100">
            <a:solidFill>
              <a:srgbClr val="F5091A"/>
            </a:solidFill>
            <a:round/>
            <a:headEnd/>
            <a:tailEnd/>
          </a:ln>
        </p:spPr>
        <p:txBody>
          <a:bodyPr wrap="none" anchor="ctr"/>
          <a:lstStyle/>
          <a:p>
            <a:endParaRPr lang="en-US"/>
          </a:p>
        </p:txBody>
      </p:sp>
      <p:sp>
        <p:nvSpPr>
          <p:cNvPr id="988166" name="Text Box 7"/>
          <p:cNvSpPr txBox="1">
            <a:spLocks noChangeArrowheads="1"/>
          </p:cNvSpPr>
          <p:nvPr/>
        </p:nvSpPr>
        <p:spPr bwMode="auto">
          <a:xfrm>
            <a:off x="1447800" y="152400"/>
            <a:ext cx="1600200" cy="457200"/>
          </a:xfrm>
          <a:prstGeom prst="rect">
            <a:avLst/>
          </a:prstGeom>
          <a:noFill/>
          <a:ln w="9525">
            <a:noFill/>
            <a:miter lim="800000"/>
            <a:headEnd/>
            <a:tailEnd/>
          </a:ln>
        </p:spPr>
        <p:txBody>
          <a:bodyPr>
            <a:spAutoFit/>
          </a:bodyPr>
          <a:lstStyle/>
          <a:p>
            <a:pPr eaLnBrk="0" hangingPunct="0"/>
            <a:r>
              <a:rPr lang="en-GB" b="1">
                <a:solidFill>
                  <a:srgbClr val="F5091A"/>
                </a:solidFill>
                <a:latin typeface="Arial" pitchFamily="34" charset="0"/>
              </a:rPr>
              <a:t>GRADE 3</a:t>
            </a:r>
          </a:p>
        </p:txBody>
      </p:sp>
      <p:sp>
        <p:nvSpPr>
          <p:cNvPr id="988167" name="Text Box 8"/>
          <p:cNvSpPr txBox="1">
            <a:spLocks noChangeArrowheads="1"/>
          </p:cNvSpPr>
          <p:nvPr/>
        </p:nvSpPr>
        <p:spPr bwMode="auto">
          <a:xfrm>
            <a:off x="5943600" y="3048000"/>
            <a:ext cx="1981200" cy="457200"/>
          </a:xfrm>
          <a:prstGeom prst="rect">
            <a:avLst/>
          </a:prstGeom>
          <a:noFill/>
          <a:ln w="9525">
            <a:noFill/>
            <a:miter lim="800000"/>
            <a:headEnd/>
            <a:tailEnd/>
          </a:ln>
        </p:spPr>
        <p:txBody>
          <a:bodyPr>
            <a:spAutoFit/>
          </a:bodyPr>
          <a:lstStyle/>
          <a:p>
            <a:pPr algn="ctr" eaLnBrk="0" hangingPunct="0"/>
            <a:r>
              <a:rPr lang="en-GB" b="1">
                <a:solidFill>
                  <a:srgbClr val="F5091A"/>
                </a:solidFill>
                <a:latin typeface="Arial" pitchFamily="34" charset="0"/>
              </a:rPr>
              <a:t>mNYc AS</a:t>
            </a:r>
          </a:p>
        </p:txBody>
      </p:sp>
      <p:sp>
        <p:nvSpPr>
          <p:cNvPr id="988168" name="Line 9"/>
          <p:cNvSpPr>
            <a:spLocks noChangeShapeType="1"/>
          </p:cNvSpPr>
          <p:nvPr/>
        </p:nvSpPr>
        <p:spPr bwMode="auto">
          <a:xfrm>
            <a:off x="4267200" y="2209800"/>
            <a:ext cx="1905000" cy="1066800"/>
          </a:xfrm>
          <a:prstGeom prst="line">
            <a:avLst/>
          </a:prstGeom>
          <a:noFill/>
          <a:ln w="38100">
            <a:solidFill>
              <a:srgbClr val="F5091A"/>
            </a:solidFill>
            <a:round/>
            <a:headEnd/>
            <a:tailEnd type="triangle" w="med" len="med"/>
          </a:ln>
        </p:spPr>
        <p:txBody>
          <a:bodyPr/>
          <a:lstStyle/>
          <a:p>
            <a:endParaRPr lang="en-CA"/>
          </a:p>
        </p:txBody>
      </p:sp>
      <p:sp>
        <p:nvSpPr>
          <p:cNvPr id="988169" name="Line 10"/>
          <p:cNvSpPr>
            <a:spLocks noChangeShapeType="1"/>
          </p:cNvSpPr>
          <p:nvPr/>
        </p:nvSpPr>
        <p:spPr bwMode="auto">
          <a:xfrm flipV="1">
            <a:off x="3048000" y="3352800"/>
            <a:ext cx="3124200" cy="1600200"/>
          </a:xfrm>
          <a:prstGeom prst="line">
            <a:avLst/>
          </a:prstGeom>
          <a:noFill/>
          <a:ln w="38100">
            <a:solidFill>
              <a:srgbClr val="F5091A"/>
            </a:solidFill>
            <a:round/>
            <a:headEnd/>
            <a:tailEnd type="triangle" w="med" len="med"/>
          </a:ln>
        </p:spPr>
        <p:txBody>
          <a:bodyPr/>
          <a:lstStyle/>
          <a:p>
            <a:endParaRPr lang="en-CA"/>
          </a:p>
        </p:txBody>
      </p:sp>
      <p:sp>
        <p:nvSpPr>
          <p:cNvPr id="988170" name="AutoShape 11"/>
          <p:cNvSpPr>
            <a:spLocks noChangeArrowheads="1"/>
          </p:cNvSpPr>
          <p:nvPr/>
        </p:nvSpPr>
        <p:spPr bwMode="auto">
          <a:xfrm>
            <a:off x="1905000" y="3962400"/>
            <a:ext cx="457200" cy="381000"/>
          </a:xfrm>
          <a:prstGeom prst="plus">
            <a:avLst>
              <a:gd name="adj" fmla="val 35833"/>
            </a:avLst>
          </a:prstGeom>
          <a:solidFill>
            <a:srgbClr val="F5091A"/>
          </a:solidFill>
          <a:ln w="9525">
            <a:solidFill>
              <a:srgbClr val="F5091A"/>
            </a:solidFill>
            <a:miter lim="800000"/>
            <a:headEnd/>
            <a:tailEnd/>
          </a:ln>
        </p:spPr>
        <p:txBody>
          <a:bodyPr wrap="none" anchor="ctr"/>
          <a:lstStyle/>
          <a:p>
            <a:endParaRPr lang="en-US"/>
          </a:p>
        </p:txBody>
      </p:sp>
      <p:sp>
        <p:nvSpPr>
          <p:cNvPr id="988171" name="Text Box 12"/>
          <p:cNvSpPr txBox="1">
            <a:spLocks noChangeArrowheads="1"/>
          </p:cNvSpPr>
          <p:nvPr/>
        </p:nvSpPr>
        <p:spPr bwMode="auto">
          <a:xfrm>
            <a:off x="4572000" y="381000"/>
            <a:ext cx="4572000" cy="1373188"/>
          </a:xfrm>
          <a:prstGeom prst="rect">
            <a:avLst/>
          </a:prstGeom>
          <a:noFill/>
          <a:ln w="9525">
            <a:noFill/>
            <a:miter lim="800000"/>
            <a:headEnd/>
            <a:tailEnd/>
          </a:ln>
        </p:spPr>
        <p:txBody>
          <a:bodyPr>
            <a:spAutoFit/>
          </a:bodyPr>
          <a:lstStyle/>
          <a:p>
            <a:pPr eaLnBrk="0" hangingPunct="0"/>
            <a:r>
              <a:rPr lang="en-GB" sz="2800" b="1">
                <a:solidFill>
                  <a:srgbClr val="F5091A"/>
                </a:solidFill>
                <a:latin typeface="Arial" pitchFamily="34" charset="0"/>
              </a:rPr>
              <a:t>SPECIFICITY 	         92%</a:t>
            </a:r>
          </a:p>
          <a:p>
            <a:pPr eaLnBrk="0" hangingPunct="0"/>
            <a:endParaRPr lang="en-GB" sz="2800" b="1">
              <a:solidFill>
                <a:srgbClr val="F5091A"/>
              </a:solidFill>
              <a:latin typeface="Arial" pitchFamily="34" charset="0"/>
            </a:endParaRPr>
          </a:p>
          <a:p>
            <a:pPr eaLnBrk="0" hangingPunct="0"/>
            <a:r>
              <a:rPr lang="en-GB" sz="2800" b="1">
                <a:solidFill>
                  <a:srgbClr val="F5091A"/>
                </a:solidFill>
                <a:latin typeface="Arial" pitchFamily="34" charset="0"/>
              </a:rPr>
              <a:t>LIKELIHOOD RATIO   8.0</a:t>
            </a:r>
          </a:p>
        </p:txBody>
      </p:sp>
      <p:sp>
        <p:nvSpPr>
          <p:cNvPr id="988172" name="Text Box 13"/>
          <p:cNvSpPr txBox="1">
            <a:spLocks noChangeArrowheads="1"/>
          </p:cNvSpPr>
          <p:nvPr/>
        </p:nvSpPr>
        <p:spPr bwMode="auto">
          <a:xfrm>
            <a:off x="5867400" y="6381750"/>
            <a:ext cx="3052763" cy="336550"/>
          </a:xfrm>
          <a:prstGeom prst="rect">
            <a:avLst/>
          </a:prstGeom>
          <a:noFill/>
          <a:ln w="9525">
            <a:noFill/>
            <a:miter lim="800000"/>
            <a:headEnd/>
            <a:tailEnd/>
          </a:ln>
        </p:spPr>
        <p:txBody>
          <a:bodyPr wrap="none">
            <a:spAutoFit/>
          </a:bodyPr>
          <a:lstStyle/>
          <a:p>
            <a:r>
              <a:rPr lang="en-US" sz="1600">
                <a:solidFill>
                  <a:srgbClr val="FFFF00"/>
                </a:solidFill>
              </a:rPr>
              <a:t>Bennett et al Arthritis Rheum 2009</a:t>
            </a:r>
          </a:p>
        </p:txBody>
      </p:sp>
    </p:spTree>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069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2" descr="BERNARD CONNOR SPINE"/>
          <p:cNvPicPr>
            <a:picLocks noChangeAspect="1" noChangeArrowheads="1"/>
          </p:cNvPicPr>
          <p:nvPr/>
        </p:nvPicPr>
        <p:blipFill>
          <a:blip r:embed="rId2" cstate="print"/>
          <a:srcRect/>
          <a:stretch>
            <a:fillRect/>
          </a:stretch>
        </p:blipFill>
        <p:spPr bwMode="auto">
          <a:xfrm>
            <a:off x="179388" y="1412875"/>
            <a:ext cx="4002087" cy="5445125"/>
          </a:xfrm>
          <a:prstGeom prst="rect">
            <a:avLst/>
          </a:prstGeom>
          <a:noFill/>
          <a:ln w="9525">
            <a:noFill/>
            <a:miter lim="800000"/>
            <a:headEnd/>
            <a:tailEnd/>
          </a:ln>
        </p:spPr>
      </p:pic>
      <p:sp>
        <p:nvSpPr>
          <p:cNvPr id="53250" name="Rectangle 3"/>
          <p:cNvSpPr>
            <a:spLocks noGrp="1" noChangeArrowheads="1"/>
          </p:cNvSpPr>
          <p:nvPr>
            <p:ph type="title"/>
          </p:nvPr>
        </p:nvSpPr>
        <p:spPr>
          <a:xfrm>
            <a:off x="0" y="152400"/>
            <a:ext cx="9144000" cy="1323975"/>
          </a:xfrm>
        </p:spPr>
        <p:txBody>
          <a:bodyPr/>
          <a:lstStyle/>
          <a:p>
            <a:r>
              <a:rPr lang="en-GB" sz="4800" b="1" smtClean="0"/>
              <a:t>The Celts</a:t>
            </a:r>
            <a:r>
              <a:rPr lang="en-GB" sz="4800" b="1" smtClean="0">
                <a:solidFill>
                  <a:srgbClr val="00FF00"/>
                </a:solidFill>
              </a:rPr>
              <a:t> </a:t>
            </a:r>
            <a:r>
              <a:rPr lang="en-GB" sz="4800" b="1" smtClean="0"/>
              <a:t>And Spondylarthritis</a:t>
            </a:r>
            <a:endParaRPr lang="en-GB" sz="4800" smtClean="0"/>
          </a:p>
        </p:txBody>
      </p:sp>
      <p:sp>
        <p:nvSpPr>
          <p:cNvPr id="53251" name="Text Box 4"/>
          <p:cNvSpPr txBox="1">
            <a:spLocks noChangeArrowheads="1"/>
          </p:cNvSpPr>
          <p:nvPr/>
        </p:nvSpPr>
        <p:spPr bwMode="auto">
          <a:xfrm>
            <a:off x="4284663" y="2205038"/>
            <a:ext cx="4760912" cy="3743325"/>
          </a:xfrm>
          <a:prstGeom prst="rect">
            <a:avLst/>
          </a:prstGeom>
          <a:noFill/>
          <a:ln w="9525">
            <a:noFill/>
            <a:miter lim="800000"/>
            <a:headEnd/>
            <a:tailEnd/>
          </a:ln>
        </p:spPr>
        <p:txBody>
          <a:bodyPr wrap="none">
            <a:spAutoFit/>
          </a:bodyPr>
          <a:lstStyle/>
          <a:p>
            <a:r>
              <a:rPr lang="en-GB">
                <a:solidFill>
                  <a:srgbClr val="FFFF00"/>
                </a:solidFill>
              </a:rPr>
              <a:t>Ank Spond - Bernard Connor</a:t>
            </a:r>
          </a:p>
          <a:p>
            <a:endParaRPr lang="en-GB">
              <a:solidFill>
                <a:srgbClr val="FFFF00"/>
              </a:solidFill>
            </a:endParaRPr>
          </a:p>
          <a:p>
            <a:r>
              <a:rPr lang="en-GB">
                <a:solidFill>
                  <a:srgbClr val="FFFF00"/>
                </a:solidFill>
              </a:rPr>
              <a:t>Philosophical Transactions 1695</a:t>
            </a:r>
          </a:p>
          <a:p>
            <a:endParaRPr lang="en-GB">
              <a:solidFill>
                <a:srgbClr val="FFFF00"/>
              </a:solidFill>
            </a:endParaRPr>
          </a:p>
          <a:p>
            <a:r>
              <a:rPr lang="en-GB">
                <a:solidFill>
                  <a:srgbClr val="FFFF00"/>
                </a:solidFill>
              </a:rPr>
              <a:t>Wright – A Unified Concept 1960-80</a:t>
            </a:r>
          </a:p>
          <a:p>
            <a:endParaRPr lang="en-GB">
              <a:solidFill>
                <a:srgbClr val="FFFF00"/>
              </a:solidFill>
            </a:endParaRPr>
          </a:p>
          <a:p>
            <a:r>
              <a:rPr lang="en-GB">
                <a:solidFill>
                  <a:srgbClr val="FFFF00"/>
                </a:solidFill>
              </a:rPr>
              <a:t>Sturrock et al  HLA-B27</a:t>
            </a:r>
          </a:p>
          <a:p>
            <a:endParaRPr lang="en-GB">
              <a:solidFill>
                <a:srgbClr val="FFFF00"/>
              </a:solidFill>
            </a:endParaRPr>
          </a:p>
          <a:p>
            <a:endParaRPr lang="en-GB">
              <a:solidFill>
                <a:srgbClr val="FFFF00"/>
              </a:solidFill>
            </a:endParaRPr>
          </a:p>
          <a:p>
            <a:endParaRPr lang="en-GB">
              <a:solidFill>
                <a:srgbClr val="FFFF00"/>
              </a:solidFill>
            </a:endParaRPr>
          </a:p>
        </p:txBody>
      </p:sp>
    </p:spTree>
  </p:cSld>
  <p:clrMapOvr>
    <a:masterClrMapping/>
  </p:clrMapOvr>
  <p:transition>
    <p:pull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0209" name="Picture 2"/>
          <p:cNvPicPr>
            <a:picLocks noChangeAspect="1" noChangeArrowheads="1"/>
          </p:cNvPicPr>
          <p:nvPr/>
        </p:nvPicPr>
        <p:blipFill>
          <a:blip r:embed="rId4" cstate="print"/>
          <a:srcRect l="19922" r="21030"/>
          <a:stretch>
            <a:fillRect/>
          </a:stretch>
        </p:blipFill>
        <p:spPr bwMode="auto">
          <a:xfrm>
            <a:off x="1304925" y="1268413"/>
            <a:ext cx="2838450" cy="4805362"/>
          </a:xfrm>
          <a:prstGeom prst="rect">
            <a:avLst/>
          </a:prstGeom>
          <a:noFill/>
          <a:ln w="9525">
            <a:noFill/>
            <a:miter lim="800000"/>
            <a:headEnd/>
            <a:tailEnd/>
          </a:ln>
        </p:spPr>
      </p:pic>
      <p:pic>
        <p:nvPicPr>
          <p:cNvPr id="990210" name="Picture 3"/>
          <p:cNvPicPr>
            <a:picLocks noChangeAspect="1" noChangeArrowheads="1"/>
          </p:cNvPicPr>
          <p:nvPr/>
        </p:nvPicPr>
        <p:blipFill>
          <a:blip r:embed="rId5" cstate="print"/>
          <a:srcRect l="21028" r="18457"/>
          <a:stretch>
            <a:fillRect/>
          </a:stretch>
        </p:blipFill>
        <p:spPr bwMode="auto">
          <a:xfrm>
            <a:off x="4933950" y="1268413"/>
            <a:ext cx="2908300" cy="4805362"/>
          </a:xfrm>
          <a:prstGeom prst="rect">
            <a:avLst/>
          </a:prstGeom>
          <a:noFill/>
          <a:ln w="9525">
            <a:noFill/>
            <a:miter lim="800000"/>
            <a:headEnd/>
            <a:tailEnd/>
          </a:ln>
        </p:spPr>
      </p:pic>
      <p:sp>
        <p:nvSpPr>
          <p:cNvPr id="990211" name="Text Box 4"/>
          <p:cNvSpPr txBox="1">
            <a:spLocks noChangeArrowheads="1"/>
          </p:cNvSpPr>
          <p:nvPr/>
        </p:nvSpPr>
        <p:spPr bwMode="auto">
          <a:xfrm>
            <a:off x="6300788" y="6127750"/>
            <a:ext cx="2843212" cy="730250"/>
          </a:xfrm>
          <a:prstGeom prst="rect">
            <a:avLst/>
          </a:prstGeom>
          <a:noFill/>
          <a:ln w="9525">
            <a:noFill/>
            <a:miter lim="800000"/>
            <a:headEnd/>
            <a:tailEnd/>
          </a:ln>
        </p:spPr>
        <p:txBody>
          <a:bodyPr>
            <a:spAutoFit/>
          </a:bodyPr>
          <a:lstStyle/>
          <a:p>
            <a:pPr>
              <a:spcBef>
                <a:spcPct val="50000"/>
              </a:spcBef>
            </a:pPr>
            <a:r>
              <a:rPr lang="en-GB" sz="1400" dirty="0">
                <a:solidFill>
                  <a:schemeClr val="bg1"/>
                </a:solidFill>
                <a:latin typeface="Arial" pitchFamily="34" charset="0"/>
              </a:rPr>
              <a:t>Tan AL, et al. </a:t>
            </a:r>
            <a:r>
              <a:rPr lang="en-GB" sz="1400" i="1" dirty="0">
                <a:solidFill>
                  <a:schemeClr val="bg1"/>
                </a:solidFill>
                <a:latin typeface="Arial" pitchFamily="34" charset="0"/>
              </a:rPr>
              <a:t>What imaging has told us about </a:t>
            </a:r>
            <a:r>
              <a:rPr lang="en-GB" sz="1400" i="1" dirty="0" err="1">
                <a:solidFill>
                  <a:schemeClr val="bg1"/>
                </a:solidFill>
                <a:latin typeface="Arial" pitchFamily="34" charset="0"/>
              </a:rPr>
              <a:t>PsA</a:t>
            </a:r>
            <a:r>
              <a:rPr lang="en-GB" sz="1400" dirty="0" err="1">
                <a:solidFill>
                  <a:schemeClr val="bg1"/>
                </a:solidFill>
                <a:latin typeface="Arial" pitchFamily="34" charset="0"/>
              </a:rPr>
              <a:t>.</a:t>
            </a:r>
            <a:r>
              <a:rPr lang="en-GB" sz="1400" dirty="0">
                <a:solidFill>
                  <a:schemeClr val="bg1"/>
                </a:solidFill>
                <a:latin typeface="Arial" pitchFamily="34" charset="0"/>
              </a:rPr>
              <a:t> Rheumatology in Practice. 2008;5(4)</a:t>
            </a:r>
            <a:endParaRPr lang="en-US" sz="1400" dirty="0">
              <a:solidFill>
                <a:schemeClr val="bg1"/>
              </a:solidFill>
              <a:latin typeface="Arial" pitchFamily="34" charset="0"/>
            </a:endParaRPr>
          </a:p>
        </p:txBody>
      </p:sp>
      <p:sp>
        <p:nvSpPr>
          <p:cNvPr id="990212" name="Text Box 5"/>
          <p:cNvSpPr txBox="1">
            <a:spLocks noChangeArrowheads="1"/>
          </p:cNvSpPr>
          <p:nvPr/>
        </p:nvSpPr>
        <p:spPr bwMode="auto">
          <a:xfrm>
            <a:off x="1692275" y="5589588"/>
            <a:ext cx="2232025" cy="396875"/>
          </a:xfrm>
          <a:prstGeom prst="rect">
            <a:avLst/>
          </a:prstGeom>
          <a:noFill/>
          <a:ln w="9525">
            <a:noFill/>
            <a:miter lim="800000"/>
            <a:headEnd/>
            <a:tailEnd/>
          </a:ln>
        </p:spPr>
        <p:txBody>
          <a:bodyPr>
            <a:spAutoFit/>
          </a:bodyPr>
          <a:lstStyle/>
          <a:p>
            <a:pPr algn="ctr">
              <a:spcBef>
                <a:spcPct val="50000"/>
              </a:spcBef>
            </a:pPr>
            <a:r>
              <a:rPr lang="en-GB" sz="2000" b="1">
                <a:solidFill>
                  <a:schemeClr val="bg1"/>
                </a:solidFill>
                <a:latin typeface="Arial" pitchFamily="34" charset="0"/>
              </a:rPr>
              <a:t>Normal</a:t>
            </a:r>
            <a:endParaRPr lang="en-US" sz="2000" b="1">
              <a:solidFill>
                <a:schemeClr val="bg1"/>
              </a:solidFill>
              <a:latin typeface="Arial" pitchFamily="34" charset="0"/>
            </a:endParaRPr>
          </a:p>
        </p:txBody>
      </p:sp>
      <p:sp>
        <p:nvSpPr>
          <p:cNvPr id="990213" name="Text Box 6"/>
          <p:cNvSpPr txBox="1">
            <a:spLocks noChangeArrowheads="1"/>
          </p:cNvSpPr>
          <p:nvPr/>
        </p:nvSpPr>
        <p:spPr bwMode="auto">
          <a:xfrm>
            <a:off x="5364163" y="5661025"/>
            <a:ext cx="2014537" cy="396875"/>
          </a:xfrm>
          <a:prstGeom prst="rect">
            <a:avLst/>
          </a:prstGeom>
          <a:noFill/>
          <a:ln w="9525">
            <a:noFill/>
            <a:miter lim="800000"/>
            <a:headEnd/>
            <a:tailEnd/>
          </a:ln>
        </p:spPr>
        <p:txBody>
          <a:bodyPr>
            <a:spAutoFit/>
          </a:bodyPr>
          <a:lstStyle/>
          <a:p>
            <a:pPr algn="ctr">
              <a:spcBef>
                <a:spcPct val="50000"/>
              </a:spcBef>
            </a:pPr>
            <a:r>
              <a:rPr lang="en-GB" sz="2000" b="1" dirty="0">
                <a:solidFill>
                  <a:schemeClr val="bg1"/>
                </a:solidFill>
                <a:latin typeface="Arial" pitchFamily="34" charset="0"/>
              </a:rPr>
              <a:t>PsA</a:t>
            </a:r>
            <a:endParaRPr lang="en-US" sz="2000" b="1" dirty="0">
              <a:solidFill>
                <a:schemeClr val="bg1"/>
              </a:solidFill>
              <a:latin typeface="Arial" pitchFamily="34" charset="0"/>
            </a:endParaRPr>
          </a:p>
        </p:txBody>
      </p:sp>
      <p:sp>
        <p:nvSpPr>
          <p:cNvPr id="909319" name="Text Box 7"/>
          <p:cNvSpPr txBox="1">
            <a:spLocks noChangeArrowheads="1"/>
          </p:cNvSpPr>
          <p:nvPr/>
        </p:nvSpPr>
        <p:spPr bwMode="auto">
          <a:xfrm>
            <a:off x="6084888" y="2563813"/>
            <a:ext cx="431800" cy="762000"/>
          </a:xfrm>
          <a:prstGeom prst="rect">
            <a:avLst/>
          </a:prstGeom>
          <a:noFill/>
          <a:ln w="9525">
            <a:noFill/>
            <a:miter lim="800000"/>
            <a:headEnd/>
            <a:tailEnd/>
          </a:ln>
        </p:spPr>
        <p:txBody>
          <a:bodyPr>
            <a:spAutoFit/>
          </a:bodyPr>
          <a:lstStyle/>
          <a:p>
            <a:pPr>
              <a:spcBef>
                <a:spcPct val="50000"/>
              </a:spcBef>
            </a:pPr>
            <a:r>
              <a:rPr lang="en-GB" sz="4400">
                <a:solidFill>
                  <a:srgbClr val="FF0000"/>
                </a:solidFill>
                <a:latin typeface="Arial" pitchFamily="34" charset="0"/>
              </a:rPr>
              <a:t>*</a:t>
            </a:r>
            <a:endParaRPr lang="en-US" sz="4400">
              <a:solidFill>
                <a:srgbClr val="FF0000"/>
              </a:solidFill>
              <a:latin typeface="Arial" pitchFamily="34" charset="0"/>
            </a:endParaRPr>
          </a:p>
        </p:txBody>
      </p:sp>
      <p:sp>
        <p:nvSpPr>
          <p:cNvPr id="909320" name="Text Box 8"/>
          <p:cNvSpPr txBox="1">
            <a:spLocks noChangeArrowheads="1"/>
          </p:cNvSpPr>
          <p:nvPr/>
        </p:nvSpPr>
        <p:spPr bwMode="auto">
          <a:xfrm>
            <a:off x="6084888" y="3789363"/>
            <a:ext cx="431800" cy="762000"/>
          </a:xfrm>
          <a:prstGeom prst="rect">
            <a:avLst/>
          </a:prstGeom>
          <a:noFill/>
          <a:ln w="9525">
            <a:noFill/>
            <a:miter lim="800000"/>
            <a:headEnd/>
            <a:tailEnd/>
          </a:ln>
        </p:spPr>
        <p:txBody>
          <a:bodyPr>
            <a:spAutoFit/>
          </a:bodyPr>
          <a:lstStyle/>
          <a:p>
            <a:pPr>
              <a:spcBef>
                <a:spcPct val="50000"/>
              </a:spcBef>
            </a:pPr>
            <a:r>
              <a:rPr lang="en-GB" sz="4400">
                <a:solidFill>
                  <a:srgbClr val="FF0000"/>
                </a:solidFill>
                <a:latin typeface="Arial" pitchFamily="34" charset="0"/>
              </a:rPr>
              <a:t>*</a:t>
            </a:r>
            <a:endParaRPr lang="en-US" sz="4400">
              <a:solidFill>
                <a:srgbClr val="FF0000"/>
              </a:solidFill>
              <a:latin typeface="Arial" pitchFamily="34" charset="0"/>
            </a:endParaRPr>
          </a:p>
        </p:txBody>
      </p:sp>
      <p:sp>
        <p:nvSpPr>
          <p:cNvPr id="909321" name="Line 9"/>
          <p:cNvSpPr>
            <a:spLocks noChangeShapeType="1"/>
          </p:cNvSpPr>
          <p:nvPr/>
        </p:nvSpPr>
        <p:spPr bwMode="auto">
          <a:xfrm>
            <a:off x="4859338" y="2205038"/>
            <a:ext cx="576262" cy="215900"/>
          </a:xfrm>
          <a:prstGeom prst="line">
            <a:avLst/>
          </a:prstGeom>
          <a:noFill/>
          <a:ln w="38100">
            <a:solidFill>
              <a:srgbClr val="FFFF00"/>
            </a:solidFill>
            <a:round/>
            <a:headEnd/>
            <a:tailEnd type="stealth" w="med" len="lg"/>
          </a:ln>
        </p:spPr>
        <p:txBody>
          <a:bodyPr/>
          <a:lstStyle/>
          <a:p>
            <a:endParaRPr lang="en-CA"/>
          </a:p>
        </p:txBody>
      </p:sp>
      <p:sp>
        <p:nvSpPr>
          <p:cNvPr id="909322" name="Line 10"/>
          <p:cNvSpPr>
            <a:spLocks noChangeShapeType="1"/>
          </p:cNvSpPr>
          <p:nvPr/>
        </p:nvSpPr>
        <p:spPr bwMode="auto">
          <a:xfrm>
            <a:off x="4859338" y="3357563"/>
            <a:ext cx="576262" cy="0"/>
          </a:xfrm>
          <a:prstGeom prst="line">
            <a:avLst/>
          </a:prstGeom>
          <a:noFill/>
          <a:ln w="38100">
            <a:solidFill>
              <a:srgbClr val="FFFF00"/>
            </a:solidFill>
            <a:round/>
            <a:headEnd/>
            <a:tailEnd type="stealth" w="med" len="lg"/>
          </a:ln>
        </p:spPr>
        <p:txBody>
          <a:bodyPr/>
          <a:lstStyle/>
          <a:p>
            <a:endParaRPr lang="en-CA"/>
          </a:p>
        </p:txBody>
      </p:sp>
      <p:sp>
        <p:nvSpPr>
          <p:cNvPr id="909323" name="Line 11"/>
          <p:cNvSpPr>
            <a:spLocks noChangeShapeType="1"/>
          </p:cNvSpPr>
          <p:nvPr/>
        </p:nvSpPr>
        <p:spPr bwMode="auto">
          <a:xfrm flipV="1">
            <a:off x="4932363" y="3933825"/>
            <a:ext cx="503237" cy="287338"/>
          </a:xfrm>
          <a:prstGeom prst="line">
            <a:avLst/>
          </a:prstGeom>
          <a:noFill/>
          <a:ln w="38100">
            <a:solidFill>
              <a:srgbClr val="FFFF00"/>
            </a:solidFill>
            <a:round/>
            <a:headEnd/>
            <a:tailEnd type="stealth" w="med" len="lg"/>
          </a:ln>
        </p:spPr>
        <p:txBody>
          <a:bodyPr/>
          <a:lstStyle/>
          <a:p>
            <a:endParaRPr lang="en-CA"/>
          </a:p>
        </p:txBody>
      </p:sp>
      <p:sp>
        <p:nvSpPr>
          <p:cNvPr id="909324" name="Line 12"/>
          <p:cNvSpPr>
            <a:spLocks noChangeShapeType="1"/>
          </p:cNvSpPr>
          <p:nvPr/>
        </p:nvSpPr>
        <p:spPr bwMode="auto">
          <a:xfrm flipH="1">
            <a:off x="7092950" y="2205038"/>
            <a:ext cx="576263" cy="215900"/>
          </a:xfrm>
          <a:prstGeom prst="line">
            <a:avLst/>
          </a:prstGeom>
          <a:noFill/>
          <a:ln w="38100">
            <a:solidFill>
              <a:srgbClr val="FFFF00"/>
            </a:solidFill>
            <a:round/>
            <a:headEnd/>
            <a:tailEnd type="stealth" w="med" len="lg"/>
          </a:ln>
        </p:spPr>
        <p:txBody>
          <a:bodyPr/>
          <a:lstStyle/>
          <a:p>
            <a:endParaRPr lang="en-CA"/>
          </a:p>
        </p:txBody>
      </p:sp>
      <p:sp>
        <p:nvSpPr>
          <p:cNvPr id="909325" name="Line 13"/>
          <p:cNvSpPr>
            <a:spLocks noChangeShapeType="1"/>
          </p:cNvSpPr>
          <p:nvPr/>
        </p:nvSpPr>
        <p:spPr bwMode="auto">
          <a:xfrm flipH="1">
            <a:off x="7092950" y="3357563"/>
            <a:ext cx="576263" cy="0"/>
          </a:xfrm>
          <a:prstGeom prst="line">
            <a:avLst/>
          </a:prstGeom>
          <a:noFill/>
          <a:ln w="38100">
            <a:solidFill>
              <a:srgbClr val="FFFF00"/>
            </a:solidFill>
            <a:round/>
            <a:headEnd/>
            <a:tailEnd type="stealth" w="med" len="lg"/>
          </a:ln>
        </p:spPr>
        <p:txBody>
          <a:bodyPr/>
          <a:lstStyle/>
          <a:p>
            <a:endParaRPr lang="en-CA"/>
          </a:p>
        </p:txBody>
      </p:sp>
      <p:sp>
        <p:nvSpPr>
          <p:cNvPr id="909326" name="Line 14"/>
          <p:cNvSpPr>
            <a:spLocks noChangeShapeType="1"/>
          </p:cNvSpPr>
          <p:nvPr/>
        </p:nvSpPr>
        <p:spPr bwMode="auto">
          <a:xfrm flipH="1" flipV="1">
            <a:off x="7165975" y="3933825"/>
            <a:ext cx="503238" cy="287338"/>
          </a:xfrm>
          <a:prstGeom prst="line">
            <a:avLst/>
          </a:prstGeom>
          <a:noFill/>
          <a:ln w="38100">
            <a:solidFill>
              <a:srgbClr val="FFFF00"/>
            </a:solidFill>
            <a:round/>
            <a:headEnd/>
            <a:tailEnd type="stealth" w="med" len="lg"/>
          </a:ln>
        </p:spPr>
        <p:txBody>
          <a:bodyPr/>
          <a:lstStyle/>
          <a:p>
            <a:endParaRPr lang="en-CA"/>
          </a:p>
        </p:txBody>
      </p:sp>
      <p:sp>
        <p:nvSpPr>
          <p:cNvPr id="990222" name="Rectangle 15"/>
          <p:cNvSpPr>
            <a:spLocks noGrp="1" noChangeArrowheads="1"/>
          </p:cNvSpPr>
          <p:nvPr>
            <p:ph type="title"/>
          </p:nvPr>
        </p:nvSpPr>
        <p:spPr>
          <a:xfrm>
            <a:off x="684213" y="188913"/>
            <a:ext cx="7772400" cy="1143000"/>
          </a:xfrm>
        </p:spPr>
        <p:txBody>
          <a:bodyPr/>
          <a:lstStyle/>
          <a:p>
            <a:pPr eaLnBrk="1" hangingPunct="1"/>
            <a:r>
              <a:rPr lang="en-GB" smtClean="0"/>
              <a:t>High-resolution MRI</a:t>
            </a:r>
            <a:endParaRPr lang="en-US" smtClean="0"/>
          </a:p>
        </p:txBody>
      </p:sp>
    </p:spTree>
    <p:custDataLst>
      <p:tags r:id="rId1"/>
    </p:custDataLst>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09319"/>
                                        </p:tgtEl>
                                        <p:attrNameLst>
                                          <p:attrName>style.visibility</p:attrName>
                                        </p:attrNameLst>
                                      </p:cBhvr>
                                      <p:to>
                                        <p:strVal val="visible"/>
                                      </p:to>
                                    </p:set>
                                    <p:animEffect transition="in" filter="fade">
                                      <p:cBhvr>
                                        <p:cTn id="7" dur="500"/>
                                        <p:tgtEl>
                                          <p:spTgt spid="9093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09320"/>
                                        </p:tgtEl>
                                        <p:attrNameLst>
                                          <p:attrName>style.visibility</p:attrName>
                                        </p:attrNameLst>
                                      </p:cBhvr>
                                      <p:to>
                                        <p:strVal val="visible"/>
                                      </p:to>
                                    </p:set>
                                    <p:animEffect transition="in" filter="fade">
                                      <p:cBhvr>
                                        <p:cTn id="10" dur="500"/>
                                        <p:tgtEl>
                                          <p:spTgt spid="9093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909321"/>
                                        </p:tgtEl>
                                        <p:attrNameLst>
                                          <p:attrName>style.visibility</p:attrName>
                                        </p:attrNameLst>
                                      </p:cBhvr>
                                      <p:to>
                                        <p:strVal val="visible"/>
                                      </p:to>
                                    </p:set>
                                    <p:animEffect transition="in" filter="wipe(left)">
                                      <p:cBhvr>
                                        <p:cTn id="15" dur="500"/>
                                        <p:tgtEl>
                                          <p:spTgt spid="909321"/>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909322"/>
                                        </p:tgtEl>
                                        <p:attrNameLst>
                                          <p:attrName>style.visibility</p:attrName>
                                        </p:attrNameLst>
                                      </p:cBhvr>
                                      <p:to>
                                        <p:strVal val="visible"/>
                                      </p:to>
                                    </p:set>
                                    <p:animEffect transition="in" filter="wipe(left)">
                                      <p:cBhvr>
                                        <p:cTn id="18" dur="500"/>
                                        <p:tgtEl>
                                          <p:spTgt spid="909322"/>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909323"/>
                                        </p:tgtEl>
                                        <p:attrNameLst>
                                          <p:attrName>style.visibility</p:attrName>
                                        </p:attrNameLst>
                                      </p:cBhvr>
                                      <p:to>
                                        <p:strVal val="visible"/>
                                      </p:to>
                                    </p:set>
                                    <p:animEffect transition="in" filter="wipe(left)">
                                      <p:cBhvr>
                                        <p:cTn id="21" dur="500"/>
                                        <p:tgtEl>
                                          <p:spTgt spid="909323"/>
                                        </p:tgtEl>
                                      </p:cBhvr>
                                    </p:animEffect>
                                  </p:childTnLst>
                                </p:cTn>
                              </p:par>
                              <p:par>
                                <p:cTn id="22" presetID="22" presetClass="entr" presetSubtype="2" fill="hold" grpId="0" nodeType="withEffect">
                                  <p:stCondLst>
                                    <p:cond delay="0"/>
                                  </p:stCondLst>
                                  <p:childTnLst>
                                    <p:set>
                                      <p:cBhvr>
                                        <p:cTn id="23" dur="1" fill="hold">
                                          <p:stCondLst>
                                            <p:cond delay="0"/>
                                          </p:stCondLst>
                                        </p:cTn>
                                        <p:tgtEl>
                                          <p:spTgt spid="909324"/>
                                        </p:tgtEl>
                                        <p:attrNameLst>
                                          <p:attrName>style.visibility</p:attrName>
                                        </p:attrNameLst>
                                      </p:cBhvr>
                                      <p:to>
                                        <p:strVal val="visible"/>
                                      </p:to>
                                    </p:set>
                                    <p:animEffect transition="in" filter="wipe(right)">
                                      <p:cBhvr>
                                        <p:cTn id="24" dur="500"/>
                                        <p:tgtEl>
                                          <p:spTgt spid="909324"/>
                                        </p:tgtEl>
                                      </p:cBhvr>
                                    </p:animEffect>
                                  </p:childTnLst>
                                </p:cTn>
                              </p:par>
                              <p:par>
                                <p:cTn id="25" presetID="22" presetClass="entr" presetSubtype="2" fill="hold" grpId="0" nodeType="withEffect">
                                  <p:stCondLst>
                                    <p:cond delay="0"/>
                                  </p:stCondLst>
                                  <p:childTnLst>
                                    <p:set>
                                      <p:cBhvr>
                                        <p:cTn id="26" dur="1" fill="hold">
                                          <p:stCondLst>
                                            <p:cond delay="0"/>
                                          </p:stCondLst>
                                        </p:cTn>
                                        <p:tgtEl>
                                          <p:spTgt spid="909325"/>
                                        </p:tgtEl>
                                        <p:attrNameLst>
                                          <p:attrName>style.visibility</p:attrName>
                                        </p:attrNameLst>
                                      </p:cBhvr>
                                      <p:to>
                                        <p:strVal val="visible"/>
                                      </p:to>
                                    </p:set>
                                    <p:animEffect transition="in" filter="wipe(right)">
                                      <p:cBhvr>
                                        <p:cTn id="27" dur="500"/>
                                        <p:tgtEl>
                                          <p:spTgt spid="909325"/>
                                        </p:tgtEl>
                                      </p:cBhvr>
                                    </p:animEffect>
                                  </p:childTnLst>
                                </p:cTn>
                              </p:par>
                              <p:par>
                                <p:cTn id="28" presetID="22" presetClass="entr" presetSubtype="2" fill="hold" grpId="0" nodeType="withEffect">
                                  <p:stCondLst>
                                    <p:cond delay="0"/>
                                  </p:stCondLst>
                                  <p:childTnLst>
                                    <p:set>
                                      <p:cBhvr>
                                        <p:cTn id="29" dur="1" fill="hold">
                                          <p:stCondLst>
                                            <p:cond delay="0"/>
                                          </p:stCondLst>
                                        </p:cTn>
                                        <p:tgtEl>
                                          <p:spTgt spid="909326"/>
                                        </p:tgtEl>
                                        <p:attrNameLst>
                                          <p:attrName>style.visibility</p:attrName>
                                        </p:attrNameLst>
                                      </p:cBhvr>
                                      <p:to>
                                        <p:strVal val="visible"/>
                                      </p:to>
                                    </p:set>
                                    <p:animEffect transition="in" filter="wipe(right)">
                                      <p:cBhvr>
                                        <p:cTn id="30" dur="500"/>
                                        <p:tgtEl>
                                          <p:spTgt spid="9093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9319" grpId="0"/>
      <p:bldP spid="909320" grpId="0"/>
      <p:bldP spid="909321" grpId="0" animBg="1"/>
      <p:bldP spid="909322" grpId="0" animBg="1"/>
      <p:bldP spid="909323" grpId="0" animBg="1"/>
      <p:bldP spid="909324" grpId="0" animBg="1"/>
      <p:bldP spid="909325" grpId="0" animBg="1"/>
      <p:bldP spid="90932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2257" name="Rectangle 2"/>
          <p:cNvSpPr>
            <a:spLocks noGrp="1" noChangeArrowheads="1"/>
          </p:cNvSpPr>
          <p:nvPr>
            <p:ph type="title"/>
          </p:nvPr>
        </p:nvSpPr>
        <p:spPr>
          <a:xfrm>
            <a:off x="1084263" y="609600"/>
            <a:ext cx="6994525" cy="1143000"/>
          </a:xfrm>
        </p:spPr>
        <p:txBody>
          <a:bodyPr/>
          <a:lstStyle/>
          <a:p>
            <a:pPr eaLnBrk="1" hangingPunct="1"/>
            <a:r>
              <a:rPr lang="en-GB" sz="4000" dirty="0" err="1" smtClean="0"/>
              <a:t>hrMRI</a:t>
            </a:r>
            <a:r>
              <a:rPr lang="en-GB" sz="4000" dirty="0" smtClean="0"/>
              <a:t> – PsA DIPJ</a:t>
            </a:r>
            <a:br>
              <a:rPr lang="en-GB" sz="4000" dirty="0" smtClean="0"/>
            </a:br>
            <a:r>
              <a:rPr lang="en-GB" sz="2800" dirty="0" smtClean="0"/>
              <a:t>29 year-old female, 3 year PsA</a:t>
            </a:r>
            <a:endParaRPr lang="en-US" sz="2800" dirty="0" smtClean="0"/>
          </a:p>
        </p:txBody>
      </p:sp>
      <p:pic>
        <p:nvPicPr>
          <p:cNvPr id="992258" name="Picture 3"/>
          <p:cNvPicPr>
            <a:picLocks noChangeAspect="1" noChangeArrowheads="1"/>
          </p:cNvPicPr>
          <p:nvPr/>
        </p:nvPicPr>
        <p:blipFill>
          <a:blip r:embed="rId4" cstate="print"/>
          <a:srcRect l="2565" t="16675" b="20854"/>
          <a:stretch>
            <a:fillRect/>
          </a:stretch>
        </p:blipFill>
        <p:spPr bwMode="auto">
          <a:xfrm>
            <a:off x="1042988" y="3644900"/>
            <a:ext cx="2774950" cy="2159000"/>
          </a:xfrm>
          <a:prstGeom prst="rect">
            <a:avLst/>
          </a:prstGeom>
          <a:noFill/>
          <a:ln w="9525">
            <a:noFill/>
            <a:miter lim="800000"/>
            <a:headEnd/>
            <a:tailEnd/>
          </a:ln>
        </p:spPr>
      </p:pic>
      <p:pic>
        <p:nvPicPr>
          <p:cNvPr id="992259" name="Picture 4"/>
          <p:cNvPicPr>
            <a:picLocks noChangeAspect="1" noChangeArrowheads="1"/>
          </p:cNvPicPr>
          <p:nvPr/>
        </p:nvPicPr>
        <p:blipFill>
          <a:blip r:embed="rId5" cstate="print"/>
          <a:srcRect l="9438" r="10086"/>
          <a:stretch>
            <a:fillRect/>
          </a:stretch>
        </p:blipFill>
        <p:spPr bwMode="auto">
          <a:xfrm>
            <a:off x="4932363" y="1196975"/>
            <a:ext cx="2997200" cy="4608513"/>
          </a:xfrm>
          <a:prstGeom prst="rect">
            <a:avLst/>
          </a:prstGeom>
          <a:noFill/>
          <a:ln w="9525">
            <a:noFill/>
            <a:miter lim="800000"/>
            <a:headEnd/>
            <a:tailEnd/>
          </a:ln>
        </p:spPr>
      </p:pic>
      <p:sp>
        <p:nvSpPr>
          <p:cNvPr id="992260" name="Text Box 5"/>
          <p:cNvSpPr txBox="1">
            <a:spLocks noChangeArrowheads="1"/>
          </p:cNvSpPr>
          <p:nvPr/>
        </p:nvSpPr>
        <p:spPr bwMode="auto">
          <a:xfrm>
            <a:off x="1116013" y="5734050"/>
            <a:ext cx="2663825" cy="855663"/>
          </a:xfrm>
          <a:prstGeom prst="rect">
            <a:avLst/>
          </a:prstGeom>
          <a:noFill/>
          <a:ln w="9525">
            <a:noFill/>
            <a:miter lim="800000"/>
            <a:headEnd/>
            <a:tailEnd/>
          </a:ln>
        </p:spPr>
        <p:txBody>
          <a:bodyPr lIns="54000" rIns="54000">
            <a:spAutoFit/>
          </a:bodyPr>
          <a:lstStyle/>
          <a:p>
            <a:pPr algn="ctr"/>
            <a:r>
              <a:rPr lang="en-GB" sz="1800" b="1">
                <a:solidFill>
                  <a:srgbClr val="FFFFCC"/>
                </a:solidFill>
                <a:latin typeface="Arial" pitchFamily="34" charset="0"/>
              </a:rPr>
              <a:t>Axial</a:t>
            </a:r>
          </a:p>
          <a:p>
            <a:pPr algn="ctr"/>
            <a:r>
              <a:rPr lang="en-GB" sz="1600">
                <a:solidFill>
                  <a:srgbClr val="FFFFCC"/>
                </a:solidFill>
                <a:latin typeface="Arial" pitchFamily="34" charset="0"/>
              </a:rPr>
              <a:t>T1-weighted fat-suppressed post gadolinium</a:t>
            </a:r>
            <a:endParaRPr lang="en-US" sz="1600">
              <a:solidFill>
                <a:srgbClr val="FFFFCC"/>
              </a:solidFill>
              <a:latin typeface="Arial" pitchFamily="34" charset="0"/>
            </a:endParaRPr>
          </a:p>
        </p:txBody>
      </p:sp>
      <p:sp>
        <p:nvSpPr>
          <p:cNvPr id="992261" name="Text Box 6"/>
          <p:cNvSpPr txBox="1">
            <a:spLocks noChangeArrowheads="1"/>
          </p:cNvSpPr>
          <p:nvPr/>
        </p:nvSpPr>
        <p:spPr bwMode="auto">
          <a:xfrm>
            <a:off x="5076825" y="5734050"/>
            <a:ext cx="2663825" cy="611188"/>
          </a:xfrm>
          <a:prstGeom prst="rect">
            <a:avLst/>
          </a:prstGeom>
          <a:noFill/>
          <a:ln w="9525">
            <a:noFill/>
            <a:miter lim="800000"/>
            <a:headEnd/>
            <a:tailEnd/>
          </a:ln>
        </p:spPr>
        <p:txBody>
          <a:bodyPr lIns="54000" rIns="54000">
            <a:spAutoFit/>
          </a:bodyPr>
          <a:lstStyle/>
          <a:p>
            <a:pPr algn="ctr"/>
            <a:r>
              <a:rPr lang="en-GB" sz="1800" b="1">
                <a:solidFill>
                  <a:srgbClr val="FFFFCC"/>
                </a:solidFill>
                <a:latin typeface="Arial" pitchFamily="34" charset="0"/>
              </a:rPr>
              <a:t>Sagittal</a:t>
            </a:r>
          </a:p>
          <a:p>
            <a:pPr algn="ctr"/>
            <a:r>
              <a:rPr lang="en-GB" sz="1600">
                <a:solidFill>
                  <a:srgbClr val="FFFFCC"/>
                </a:solidFill>
                <a:latin typeface="Arial" pitchFamily="34" charset="0"/>
              </a:rPr>
              <a:t>Water-selective excitation</a:t>
            </a:r>
            <a:endParaRPr lang="en-US" sz="1600">
              <a:solidFill>
                <a:srgbClr val="FFFFCC"/>
              </a:solidFill>
              <a:latin typeface="Arial" pitchFamily="34" charset="0"/>
            </a:endParaRPr>
          </a:p>
        </p:txBody>
      </p:sp>
      <p:sp>
        <p:nvSpPr>
          <p:cNvPr id="915463" name="Text Box 7"/>
          <p:cNvSpPr txBox="1">
            <a:spLocks noChangeArrowheads="1"/>
          </p:cNvSpPr>
          <p:nvPr/>
        </p:nvSpPr>
        <p:spPr bwMode="auto">
          <a:xfrm>
            <a:off x="1762125" y="4219575"/>
            <a:ext cx="287338" cy="641350"/>
          </a:xfrm>
          <a:prstGeom prst="rect">
            <a:avLst/>
          </a:prstGeom>
          <a:noFill/>
          <a:ln w="9525">
            <a:noFill/>
            <a:miter lim="800000"/>
            <a:headEnd/>
            <a:tailEnd/>
          </a:ln>
        </p:spPr>
        <p:txBody>
          <a:bodyPr>
            <a:spAutoFit/>
          </a:bodyPr>
          <a:lstStyle/>
          <a:p>
            <a:pPr>
              <a:spcBef>
                <a:spcPct val="50000"/>
              </a:spcBef>
            </a:pPr>
            <a:r>
              <a:rPr lang="en-GB" sz="3600">
                <a:solidFill>
                  <a:srgbClr val="FF3300"/>
                </a:solidFill>
                <a:latin typeface="Arial" pitchFamily="34" charset="0"/>
              </a:rPr>
              <a:t>*</a:t>
            </a:r>
            <a:endParaRPr lang="en-US" sz="3600">
              <a:solidFill>
                <a:srgbClr val="FF3300"/>
              </a:solidFill>
              <a:latin typeface="Arial" pitchFamily="34" charset="0"/>
            </a:endParaRPr>
          </a:p>
        </p:txBody>
      </p:sp>
      <p:sp>
        <p:nvSpPr>
          <p:cNvPr id="915464" name="Text Box 8"/>
          <p:cNvSpPr txBox="1">
            <a:spLocks noChangeArrowheads="1"/>
          </p:cNvSpPr>
          <p:nvPr/>
        </p:nvSpPr>
        <p:spPr bwMode="auto">
          <a:xfrm>
            <a:off x="2627313" y="4219575"/>
            <a:ext cx="287337" cy="641350"/>
          </a:xfrm>
          <a:prstGeom prst="rect">
            <a:avLst/>
          </a:prstGeom>
          <a:noFill/>
          <a:ln w="9525">
            <a:noFill/>
            <a:miter lim="800000"/>
            <a:headEnd/>
            <a:tailEnd/>
          </a:ln>
        </p:spPr>
        <p:txBody>
          <a:bodyPr>
            <a:spAutoFit/>
          </a:bodyPr>
          <a:lstStyle/>
          <a:p>
            <a:pPr>
              <a:spcBef>
                <a:spcPct val="50000"/>
              </a:spcBef>
            </a:pPr>
            <a:r>
              <a:rPr lang="en-GB" sz="3600">
                <a:solidFill>
                  <a:srgbClr val="FF3300"/>
                </a:solidFill>
                <a:latin typeface="Arial" pitchFamily="34" charset="0"/>
              </a:rPr>
              <a:t>*</a:t>
            </a:r>
            <a:endParaRPr lang="en-US" sz="3600">
              <a:solidFill>
                <a:srgbClr val="FF3300"/>
              </a:solidFill>
              <a:latin typeface="Arial" pitchFamily="34" charset="0"/>
            </a:endParaRPr>
          </a:p>
        </p:txBody>
      </p:sp>
      <p:sp>
        <p:nvSpPr>
          <p:cNvPr id="915465" name="Text Box 9"/>
          <p:cNvSpPr txBox="1">
            <a:spLocks noChangeArrowheads="1"/>
          </p:cNvSpPr>
          <p:nvPr/>
        </p:nvSpPr>
        <p:spPr bwMode="auto">
          <a:xfrm>
            <a:off x="6084888" y="1916113"/>
            <a:ext cx="287337" cy="641350"/>
          </a:xfrm>
          <a:prstGeom prst="rect">
            <a:avLst/>
          </a:prstGeom>
          <a:noFill/>
          <a:ln w="9525">
            <a:noFill/>
            <a:miter lim="800000"/>
            <a:headEnd/>
            <a:tailEnd/>
          </a:ln>
          <a:effectLst/>
        </p:spPr>
        <p:txBody>
          <a:bodyPr>
            <a:spAutoFit/>
          </a:bodyPr>
          <a:lstStyle/>
          <a:p>
            <a:pPr>
              <a:spcBef>
                <a:spcPct val="50000"/>
              </a:spcBef>
              <a:defRPr/>
            </a:pPr>
            <a:r>
              <a:rPr lang="en-GB" sz="3600">
                <a:solidFill>
                  <a:srgbClr val="FF3300"/>
                </a:solidFill>
                <a:effectLst>
                  <a:outerShdw blurRad="38100" dist="38100" dir="2700000" algn="tl">
                    <a:srgbClr val="FFFFFF"/>
                  </a:outerShdw>
                </a:effectLst>
                <a:latin typeface="Arial" charset="0"/>
              </a:rPr>
              <a:t>*</a:t>
            </a:r>
            <a:endParaRPr lang="en-US" sz="3600">
              <a:solidFill>
                <a:srgbClr val="FF3300"/>
              </a:solidFill>
              <a:effectLst>
                <a:outerShdw blurRad="38100" dist="38100" dir="2700000" algn="tl">
                  <a:srgbClr val="FFFFFF"/>
                </a:outerShdw>
              </a:effectLst>
              <a:latin typeface="Arial" charset="0"/>
            </a:endParaRPr>
          </a:p>
        </p:txBody>
      </p:sp>
      <p:sp>
        <p:nvSpPr>
          <p:cNvPr id="915466" name="AutoShape 10"/>
          <p:cNvSpPr>
            <a:spLocks noChangeArrowheads="1"/>
          </p:cNvSpPr>
          <p:nvPr/>
        </p:nvSpPr>
        <p:spPr bwMode="auto">
          <a:xfrm rot="1627278">
            <a:off x="5219700" y="3500438"/>
            <a:ext cx="431800" cy="144462"/>
          </a:xfrm>
          <a:prstGeom prst="rightArrow">
            <a:avLst>
              <a:gd name="adj1" fmla="val 50000"/>
              <a:gd name="adj2" fmla="val 74726"/>
            </a:avLst>
          </a:prstGeom>
          <a:noFill/>
          <a:ln w="28575">
            <a:solidFill>
              <a:srgbClr val="FF0000"/>
            </a:solidFill>
            <a:miter lim="800000"/>
            <a:headEnd/>
            <a:tailEnd/>
          </a:ln>
        </p:spPr>
        <p:txBody>
          <a:bodyPr wrap="none" anchor="ctr"/>
          <a:lstStyle/>
          <a:p>
            <a:endParaRPr lang="en-US"/>
          </a:p>
        </p:txBody>
      </p:sp>
      <p:grpSp>
        <p:nvGrpSpPr>
          <p:cNvPr id="915467" name="Group 11"/>
          <p:cNvGrpSpPr>
            <a:grpSpLocks/>
          </p:cNvGrpSpPr>
          <p:nvPr/>
        </p:nvGrpSpPr>
        <p:grpSpPr bwMode="auto">
          <a:xfrm>
            <a:off x="5364163" y="2852738"/>
            <a:ext cx="1079500" cy="288925"/>
            <a:chOff x="4241" y="1888"/>
            <a:chExt cx="526" cy="136"/>
          </a:xfrm>
        </p:grpSpPr>
        <p:sp>
          <p:nvSpPr>
            <p:cNvPr id="992271" name="Line 12"/>
            <p:cNvSpPr>
              <a:spLocks noChangeShapeType="1"/>
            </p:cNvSpPr>
            <p:nvPr/>
          </p:nvSpPr>
          <p:spPr bwMode="auto">
            <a:xfrm>
              <a:off x="4241" y="1888"/>
              <a:ext cx="227" cy="0"/>
            </a:xfrm>
            <a:prstGeom prst="line">
              <a:avLst/>
            </a:prstGeom>
            <a:noFill/>
            <a:ln w="28575">
              <a:solidFill>
                <a:srgbClr val="FF0000"/>
              </a:solidFill>
              <a:round/>
              <a:headEnd/>
              <a:tailEnd type="triangle" w="med" len="med"/>
            </a:ln>
          </p:spPr>
          <p:txBody>
            <a:bodyPr/>
            <a:lstStyle/>
            <a:p>
              <a:endParaRPr lang="en-CA"/>
            </a:p>
          </p:txBody>
        </p:sp>
        <p:sp>
          <p:nvSpPr>
            <p:cNvPr id="992272" name="Line 13"/>
            <p:cNvSpPr>
              <a:spLocks noChangeShapeType="1"/>
            </p:cNvSpPr>
            <p:nvPr/>
          </p:nvSpPr>
          <p:spPr bwMode="auto">
            <a:xfrm flipH="1" flipV="1">
              <a:off x="4586" y="1888"/>
              <a:ext cx="181" cy="136"/>
            </a:xfrm>
            <a:prstGeom prst="line">
              <a:avLst/>
            </a:prstGeom>
            <a:noFill/>
            <a:ln w="28575">
              <a:solidFill>
                <a:srgbClr val="FF0000"/>
              </a:solidFill>
              <a:round/>
              <a:headEnd/>
              <a:tailEnd type="triangle" w="med" len="med"/>
            </a:ln>
          </p:spPr>
          <p:txBody>
            <a:bodyPr/>
            <a:lstStyle/>
            <a:p>
              <a:endParaRPr lang="en-CA"/>
            </a:p>
          </p:txBody>
        </p:sp>
      </p:grpSp>
      <p:sp>
        <p:nvSpPr>
          <p:cNvPr id="992267" name="Text Box 14"/>
          <p:cNvSpPr txBox="1">
            <a:spLocks noChangeArrowheads="1"/>
          </p:cNvSpPr>
          <p:nvPr/>
        </p:nvSpPr>
        <p:spPr bwMode="auto">
          <a:xfrm>
            <a:off x="5508625" y="6524625"/>
            <a:ext cx="3635375" cy="304800"/>
          </a:xfrm>
          <a:prstGeom prst="rect">
            <a:avLst/>
          </a:prstGeom>
          <a:noFill/>
          <a:ln w="9525">
            <a:noFill/>
            <a:miter lim="800000"/>
            <a:headEnd/>
            <a:tailEnd/>
          </a:ln>
        </p:spPr>
        <p:txBody>
          <a:bodyPr>
            <a:spAutoFit/>
          </a:bodyPr>
          <a:lstStyle/>
          <a:p>
            <a:pPr>
              <a:spcBef>
                <a:spcPct val="50000"/>
              </a:spcBef>
            </a:pPr>
            <a:r>
              <a:rPr lang="en-GB" sz="1400">
                <a:solidFill>
                  <a:schemeClr val="bg1"/>
                </a:solidFill>
                <a:latin typeface="Arial" pitchFamily="34" charset="0"/>
              </a:rPr>
              <a:t>Tan, et al. Rheumatology 2007;46(2):253-6</a:t>
            </a:r>
            <a:r>
              <a:rPr lang="en-US" sz="1400">
                <a:solidFill>
                  <a:schemeClr val="bg1"/>
                </a:solidFill>
                <a:latin typeface="Arial" pitchFamily="34" charset="0"/>
              </a:rPr>
              <a:t> </a:t>
            </a:r>
          </a:p>
        </p:txBody>
      </p:sp>
      <p:pic>
        <p:nvPicPr>
          <p:cNvPr id="992268" name="Picture 15"/>
          <p:cNvPicPr>
            <a:picLocks noChangeAspect="1" noChangeArrowheads="1"/>
          </p:cNvPicPr>
          <p:nvPr/>
        </p:nvPicPr>
        <p:blipFill>
          <a:blip r:embed="rId6" cstate="print"/>
          <a:srcRect t="11981" b="10402"/>
          <a:stretch>
            <a:fillRect/>
          </a:stretch>
        </p:blipFill>
        <p:spPr bwMode="auto">
          <a:xfrm>
            <a:off x="1042988" y="1341438"/>
            <a:ext cx="2808287" cy="2085975"/>
          </a:xfrm>
          <a:prstGeom prst="rect">
            <a:avLst/>
          </a:prstGeom>
          <a:noFill/>
          <a:ln w="9525">
            <a:noFill/>
            <a:miter lim="800000"/>
            <a:headEnd/>
            <a:tailEnd/>
          </a:ln>
        </p:spPr>
      </p:pic>
      <p:sp>
        <p:nvSpPr>
          <p:cNvPr id="915472" name="Text Box 16"/>
          <p:cNvSpPr txBox="1">
            <a:spLocks noChangeArrowheads="1"/>
          </p:cNvSpPr>
          <p:nvPr/>
        </p:nvSpPr>
        <p:spPr bwMode="auto">
          <a:xfrm>
            <a:off x="1042988" y="1341438"/>
            <a:ext cx="936625" cy="366712"/>
          </a:xfrm>
          <a:prstGeom prst="rect">
            <a:avLst/>
          </a:prstGeom>
          <a:noFill/>
          <a:ln w="9525">
            <a:noFill/>
            <a:miter lim="800000"/>
            <a:headEnd/>
            <a:tailEnd/>
          </a:ln>
          <a:effectLst/>
        </p:spPr>
        <p:txBody>
          <a:bodyPr>
            <a:spAutoFit/>
          </a:bodyPr>
          <a:lstStyle/>
          <a:p>
            <a:pPr>
              <a:spcBef>
                <a:spcPct val="50000"/>
              </a:spcBef>
              <a:defRPr/>
            </a:pPr>
            <a:r>
              <a:rPr lang="en-GB" sz="1800">
                <a:solidFill>
                  <a:schemeClr val="bg1"/>
                </a:solidFill>
                <a:effectLst>
                  <a:outerShdw blurRad="38100" dist="38100" dir="2700000" algn="tl">
                    <a:srgbClr val="808080"/>
                  </a:outerShdw>
                </a:effectLst>
                <a:latin typeface="Arial" charset="0"/>
              </a:rPr>
              <a:t>Normal</a:t>
            </a:r>
          </a:p>
        </p:txBody>
      </p:sp>
      <p:sp>
        <p:nvSpPr>
          <p:cNvPr id="915473" name="Text Box 17"/>
          <p:cNvSpPr txBox="1">
            <a:spLocks noChangeArrowheads="1"/>
          </p:cNvSpPr>
          <p:nvPr/>
        </p:nvSpPr>
        <p:spPr bwMode="auto">
          <a:xfrm>
            <a:off x="1116013" y="3429000"/>
            <a:ext cx="936625" cy="366713"/>
          </a:xfrm>
          <a:prstGeom prst="rect">
            <a:avLst/>
          </a:prstGeom>
          <a:noFill/>
          <a:ln w="9525">
            <a:noFill/>
            <a:miter lim="800000"/>
            <a:headEnd/>
            <a:tailEnd/>
          </a:ln>
          <a:effectLst/>
        </p:spPr>
        <p:txBody>
          <a:bodyPr>
            <a:spAutoFit/>
          </a:bodyPr>
          <a:lstStyle/>
          <a:p>
            <a:pPr>
              <a:spcBef>
                <a:spcPct val="50000"/>
              </a:spcBef>
              <a:defRPr/>
            </a:pPr>
            <a:r>
              <a:rPr lang="en-GB" sz="1800" dirty="0">
                <a:solidFill>
                  <a:schemeClr val="bg1"/>
                </a:solidFill>
                <a:effectLst>
                  <a:outerShdw blurRad="38100" dist="38100" dir="2700000" algn="tl">
                    <a:srgbClr val="808080"/>
                  </a:outerShdw>
                </a:effectLst>
                <a:latin typeface="Arial" charset="0"/>
              </a:rPr>
              <a:t>PsA</a:t>
            </a:r>
          </a:p>
        </p:txBody>
      </p:sp>
    </p:spTree>
    <p:custDataLst>
      <p:tags r:id="rId1"/>
    </p:custDataLst>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1546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1546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15465"/>
                                        </p:tgtEl>
                                        <p:attrNameLst>
                                          <p:attrName>style.visibility</p:attrName>
                                        </p:attrNameLst>
                                      </p:cBhvr>
                                      <p:to>
                                        <p:strVal val="visible"/>
                                      </p:to>
                                    </p:set>
                                  </p:childTnLst>
                                </p:cTn>
                              </p:par>
                              <p:par>
                                <p:cTn id="11" presetID="35" presetClass="emph" presetSubtype="0" repeatCount="indefinite" fill="hold" grpId="1" nodeType="withEffect">
                                  <p:stCondLst>
                                    <p:cond delay="0"/>
                                  </p:stCondLst>
                                  <p:endCondLst>
                                    <p:cond evt="onNext" delay="0">
                                      <p:tgtEl>
                                        <p:sldTgt/>
                                      </p:tgtEl>
                                    </p:cond>
                                  </p:endCondLst>
                                  <p:childTnLst>
                                    <p:anim calcmode="discrete" valueType="str">
                                      <p:cBhvr>
                                        <p:cTn id="12" dur="1000" fill="hold"/>
                                        <p:tgtEl>
                                          <p:spTgt spid="915463"/>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grpId="1" nodeType="withEffect">
                                  <p:stCondLst>
                                    <p:cond delay="0"/>
                                  </p:stCondLst>
                                  <p:endCondLst>
                                    <p:cond evt="onNext" delay="0">
                                      <p:tgtEl>
                                        <p:sldTgt/>
                                      </p:tgtEl>
                                    </p:cond>
                                  </p:endCondLst>
                                  <p:childTnLst>
                                    <p:anim calcmode="discrete" valueType="str">
                                      <p:cBhvr>
                                        <p:cTn id="14" dur="1000" fill="hold"/>
                                        <p:tgtEl>
                                          <p:spTgt spid="915464"/>
                                        </p:tgtEl>
                                        <p:attrNameLst>
                                          <p:attrName>style.visibility</p:attrName>
                                        </p:attrNameLst>
                                      </p:cBhvr>
                                      <p:tavLst>
                                        <p:tav tm="0">
                                          <p:val>
                                            <p:strVal val="hidden"/>
                                          </p:val>
                                        </p:tav>
                                        <p:tav tm="50000">
                                          <p:val>
                                            <p:strVal val="visible"/>
                                          </p:val>
                                        </p:tav>
                                      </p:tavLst>
                                    </p:anim>
                                  </p:childTnLst>
                                </p:cTn>
                              </p:par>
                              <p:par>
                                <p:cTn id="15" presetID="35" presetClass="emph" presetSubtype="0" repeatCount="indefinite" fill="hold" grpId="1" nodeType="withEffect">
                                  <p:stCondLst>
                                    <p:cond delay="0"/>
                                  </p:stCondLst>
                                  <p:endCondLst>
                                    <p:cond evt="onNext" delay="0">
                                      <p:tgtEl>
                                        <p:sldTgt/>
                                      </p:tgtEl>
                                    </p:cond>
                                  </p:endCondLst>
                                  <p:childTnLst>
                                    <p:anim calcmode="discrete" valueType="str">
                                      <p:cBhvr>
                                        <p:cTn id="16" dur="1000" fill="hold"/>
                                        <p:tgtEl>
                                          <p:spTgt spid="915465"/>
                                        </p:tgtEl>
                                        <p:attrNameLst>
                                          <p:attrName>style.visibility</p:attrName>
                                        </p:attrNameLst>
                                      </p:cBhvr>
                                      <p:tavLst>
                                        <p:tav tm="0">
                                          <p:val>
                                            <p:strVal val="hidden"/>
                                          </p:val>
                                        </p:tav>
                                        <p:tav tm="50000">
                                          <p:val>
                                            <p:strVal val="visible"/>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915466"/>
                                        </p:tgtEl>
                                        <p:attrNameLst>
                                          <p:attrName>style.visibility</p:attrName>
                                        </p:attrNameLst>
                                      </p:cBhvr>
                                      <p:to>
                                        <p:strVal val="visible"/>
                                      </p:to>
                                    </p:set>
                                    <p:animEffect transition="in" filter="wipe(left)">
                                      <p:cBhvr>
                                        <p:cTn id="21" dur="500"/>
                                        <p:tgtEl>
                                          <p:spTgt spid="915466"/>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nodeType="clickEffect">
                                  <p:stCondLst>
                                    <p:cond delay="0"/>
                                  </p:stCondLst>
                                  <p:childTnLst>
                                    <p:set>
                                      <p:cBhvr>
                                        <p:cTn id="25" dur="1" fill="hold">
                                          <p:stCondLst>
                                            <p:cond delay="0"/>
                                          </p:stCondLst>
                                        </p:cTn>
                                        <p:tgtEl>
                                          <p:spTgt spid="915467"/>
                                        </p:tgtEl>
                                        <p:attrNameLst>
                                          <p:attrName>style.visibility</p:attrName>
                                        </p:attrNameLst>
                                      </p:cBhvr>
                                      <p:to>
                                        <p:strVal val="visible"/>
                                      </p:to>
                                    </p:set>
                                    <p:animEffect transition="in" filter="box(in)">
                                      <p:cBhvr>
                                        <p:cTn id="26" dur="500"/>
                                        <p:tgtEl>
                                          <p:spTgt spid="9154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5463" grpId="0"/>
      <p:bldP spid="915463" grpId="1"/>
      <p:bldP spid="915464" grpId="0"/>
      <p:bldP spid="915464" grpId="1"/>
      <p:bldP spid="915465" grpId="0"/>
      <p:bldP spid="915465" grpId="1"/>
      <p:bldP spid="91546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7506" name="Group 2"/>
          <p:cNvGrpSpPr>
            <a:grpSpLocks/>
          </p:cNvGrpSpPr>
          <p:nvPr/>
        </p:nvGrpSpPr>
        <p:grpSpPr bwMode="auto">
          <a:xfrm>
            <a:off x="5076825" y="1341438"/>
            <a:ext cx="3400425" cy="4610100"/>
            <a:chOff x="3243" y="935"/>
            <a:chExt cx="2142" cy="2904"/>
          </a:xfrm>
        </p:grpSpPr>
        <p:grpSp>
          <p:nvGrpSpPr>
            <p:cNvPr id="994336" name="Group 3"/>
            <p:cNvGrpSpPr>
              <a:grpSpLocks/>
            </p:cNvGrpSpPr>
            <p:nvPr/>
          </p:nvGrpSpPr>
          <p:grpSpPr bwMode="auto">
            <a:xfrm>
              <a:off x="3243" y="935"/>
              <a:ext cx="2142" cy="2904"/>
              <a:chOff x="3243" y="935"/>
              <a:chExt cx="2142" cy="2904"/>
            </a:xfrm>
          </p:grpSpPr>
          <p:pic>
            <p:nvPicPr>
              <p:cNvPr id="994340" name="Picture 4"/>
              <p:cNvPicPr>
                <a:picLocks noChangeAspect="1" noChangeArrowheads="1"/>
              </p:cNvPicPr>
              <p:nvPr/>
            </p:nvPicPr>
            <p:blipFill>
              <a:blip r:embed="rId4" cstate="print"/>
              <a:srcRect r="50977" b="49945"/>
              <a:stretch>
                <a:fillRect/>
              </a:stretch>
            </p:blipFill>
            <p:spPr bwMode="auto">
              <a:xfrm>
                <a:off x="3243" y="935"/>
                <a:ext cx="2142" cy="2904"/>
              </a:xfrm>
              <a:prstGeom prst="rect">
                <a:avLst/>
              </a:prstGeom>
              <a:noFill/>
              <a:ln w="57150">
                <a:solidFill>
                  <a:srgbClr val="00FF00"/>
                </a:solidFill>
                <a:miter lim="800000"/>
                <a:headEnd/>
                <a:tailEnd/>
              </a:ln>
            </p:spPr>
          </p:pic>
          <p:sp>
            <p:nvSpPr>
              <p:cNvPr id="994341" name="Oval 5"/>
              <p:cNvSpPr>
                <a:spLocks noChangeAspect="1" noChangeArrowheads="1"/>
              </p:cNvSpPr>
              <p:nvPr/>
            </p:nvSpPr>
            <p:spPr bwMode="auto">
              <a:xfrm>
                <a:off x="3278" y="3436"/>
                <a:ext cx="354" cy="355"/>
              </a:xfrm>
              <a:prstGeom prst="ellipse">
                <a:avLst/>
              </a:prstGeom>
              <a:solidFill>
                <a:srgbClr val="65BACB"/>
              </a:solidFill>
              <a:ln w="57150">
                <a:noFill/>
                <a:round/>
                <a:headEnd/>
                <a:tailEnd/>
              </a:ln>
            </p:spPr>
            <p:txBody>
              <a:bodyPr wrap="none" anchor="ctr"/>
              <a:lstStyle/>
              <a:p>
                <a:endParaRPr lang="en-US"/>
              </a:p>
            </p:txBody>
          </p:sp>
        </p:grpSp>
        <p:sp>
          <p:nvSpPr>
            <p:cNvPr id="994337" name="Line 6"/>
            <p:cNvSpPr>
              <a:spLocks noChangeShapeType="1"/>
            </p:cNvSpPr>
            <p:nvPr/>
          </p:nvSpPr>
          <p:spPr bwMode="auto">
            <a:xfrm>
              <a:off x="4468" y="1310"/>
              <a:ext cx="113" cy="0"/>
            </a:xfrm>
            <a:prstGeom prst="line">
              <a:avLst/>
            </a:prstGeom>
            <a:noFill/>
            <a:ln w="57150">
              <a:solidFill>
                <a:schemeClr val="bg1"/>
              </a:solidFill>
              <a:round/>
              <a:headEnd/>
              <a:tailEnd/>
            </a:ln>
          </p:spPr>
          <p:txBody>
            <a:bodyPr/>
            <a:lstStyle/>
            <a:p>
              <a:endParaRPr lang="en-CA"/>
            </a:p>
          </p:txBody>
        </p:sp>
        <p:sp>
          <p:nvSpPr>
            <p:cNvPr id="994338" name="Line 7"/>
            <p:cNvSpPr>
              <a:spLocks noChangeShapeType="1"/>
            </p:cNvSpPr>
            <p:nvPr/>
          </p:nvSpPr>
          <p:spPr bwMode="auto">
            <a:xfrm>
              <a:off x="4468" y="1380"/>
              <a:ext cx="90" cy="0"/>
            </a:xfrm>
            <a:prstGeom prst="line">
              <a:avLst/>
            </a:prstGeom>
            <a:noFill/>
            <a:ln w="57150">
              <a:solidFill>
                <a:schemeClr val="bg1"/>
              </a:solidFill>
              <a:round/>
              <a:headEnd/>
              <a:tailEnd/>
            </a:ln>
          </p:spPr>
          <p:txBody>
            <a:bodyPr/>
            <a:lstStyle/>
            <a:p>
              <a:endParaRPr lang="en-CA"/>
            </a:p>
          </p:txBody>
        </p:sp>
        <p:sp>
          <p:nvSpPr>
            <p:cNvPr id="994339" name="Line 8"/>
            <p:cNvSpPr>
              <a:spLocks noChangeShapeType="1"/>
            </p:cNvSpPr>
            <p:nvPr/>
          </p:nvSpPr>
          <p:spPr bwMode="auto">
            <a:xfrm flipV="1">
              <a:off x="4477" y="1312"/>
              <a:ext cx="0" cy="147"/>
            </a:xfrm>
            <a:prstGeom prst="line">
              <a:avLst/>
            </a:prstGeom>
            <a:noFill/>
            <a:ln w="57150">
              <a:solidFill>
                <a:schemeClr val="bg1"/>
              </a:solidFill>
              <a:round/>
              <a:headEnd/>
              <a:tailEnd/>
            </a:ln>
          </p:spPr>
          <p:txBody>
            <a:bodyPr/>
            <a:lstStyle/>
            <a:p>
              <a:endParaRPr lang="en-CA"/>
            </a:p>
          </p:txBody>
        </p:sp>
      </p:grpSp>
      <p:grpSp>
        <p:nvGrpSpPr>
          <p:cNvPr id="994306" name="Group 9"/>
          <p:cNvGrpSpPr>
            <a:grpSpLocks/>
          </p:cNvGrpSpPr>
          <p:nvPr/>
        </p:nvGrpSpPr>
        <p:grpSpPr bwMode="auto">
          <a:xfrm>
            <a:off x="0" y="1341438"/>
            <a:ext cx="4176713" cy="4608512"/>
            <a:chOff x="45" y="935"/>
            <a:chExt cx="2631" cy="2903"/>
          </a:xfrm>
        </p:grpSpPr>
        <p:pic>
          <p:nvPicPr>
            <p:cNvPr id="994323" name="Picture 10" descr="spec 65 massons 4b copy"/>
            <p:cNvPicPr>
              <a:picLocks noChangeAspect="1" noChangeArrowheads="1"/>
            </p:cNvPicPr>
            <p:nvPr/>
          </p:nvPicPr>
          <p:blipFill>
            <a:blip r:embed="rId5" cstate="print"/>
            <a:srcRect/>
            <a:stretch>
              <a:fillRect/>
            </a:stretch>
          </p:blipFill>
          <p:spPr bwMode="auto">
            <a:xfrm>
              <a:off x="635" y="935"/>
              <a:ext cx="2041" cy="2903"/>
            </a:xfrm>
            <a:prstGeom prst="rect">
              <a:avLst/>
            </a:prstGeom>
            <a:noFill/>
            <a:ln w="9525">
              <a:noFill/>
              <a:miter lim="800000"/>
              <a:headEnd/>
              <a:tailEnd/>
            </a:ln>
          </p:spPr>
        </p:pic>
        <p:sp>
          <p:nvSpPr>
            <p:cNvPr id="994324" name="Rectangle 11"/>
            <p:cNvSpPr>
              <a:spLocks noChangeArrowheads="1"/>
            </p:cNvSpPr>
            <p:nvPr/>
          </p:nvSpPr>
          <p:spPr bwMode="auto">
            <a:xfrm>
              <a:off x="657" y="1026"/>
              <a:ext cx="251" cy="454"/>
            </a:xfrm>
            <a:prstGeom prst="rect">
              <a:avLst/>
            </a:prstGeom>
            <a:solidFill>
              <a:schemeClr val="bg1"/>
            </a:solidFill>
            <a:ln w="12700">
              <a:noFill/>
              <a:miter lim="800000"/>
              <a:headEnd/>
              <a:tailEnd/>
            </a:ln>
          </p:spPr>
          <p:txBody>
            <a:bodyPr wrap="none" anchor="ctr"/>
            <a:lstStyle/>
            <a:p>
              <a:endParaRPr lang="en-US"/>
            </a:p>
          </p:txBody>
        </p:sp>
        <p:sp>
          <p:nvSpPr>
            <p:cNvPr id="994325" name="Text Box 12"/>
            <p:cNvSpPr txBox="1">
              <a:spLocks noChangeArrowheads="1"/>
            </p:cNvSpPr>
            <p:nvPr/>
          </p:nvSpPr>
          <p:spPr bwMode="auto">
            <a:xfrm>
              <a:off x="589" y="1071"/>
              <a:ext cx="408" cy="366"/>
            </a:xfrm>
            <a:prstGeom prst="rect">
              <a:avLst/>
            </a:prstGeom>
            <a:noFill/>
            <a:ln w="12700">
              <a:noFill/>
              <a:miter lim="800000"/>
              <a:headEnd/>
              <a:tailEnd/>
            </a:ln>
          </p:spPr>
          <p:txBody>
            <a:bodyPr>
              <a:spAutoFit/>
            </a:bodyPr>
            <a:lstStyle/>
            <a:p>
              <a:pPr>
                <a:spcBef>
                  <a:spcPct val="50000"/>
                </a:spcBef>
              </a:pPr>
              <a:r>
                <a:rPr lang="en-GB" sz="1600">
                  <a:latin typeface="Arial" pitchFamily="34" charset="0"/>
                </a:rPr>
                <a:t>Nail plate</a:t>
              </a:r>
              <a:endParaRPr lang="en-US" sz="1600">
                <a:latin typeface="Arial" pitchFamily="34" charset="0"/>
              </a:endParaRPr>
            </a:p>
          </p:txBody>
        </p:sp>
        <p:sp>
          <p:nvSpPr>
            <p:cNvPr id="994326" name="Rectangle 13"/>
            <p:cNvSpPr>
              <a:spLocks noChangeArrowheads="1"/>
            </p:cNvSpPr>
            <p:nvPr/>
          </p:nvSpPr>
          <p:spPr bwMode="auto">
            <a:xfrm>
              <a:off x="637" y="3113"/>
              <a:ext cx="137" cy="454"/>
            </a:xfrm>
            <a:prstGeom prst="rect">
              <a:avLst/>
            </a:prstGeom>
            <a:solidFill>
              <a:schemeClr val="bg1"/>
            </a:solidFill>
            <a:ln w="12700">
              <a:noFill/>
              <a:miter lim="800000"/>
              <a:headEnd/>
              <a:tailEnd/>
            </a:ln>
          </p:spPr>
          <p:txBody>
            <a:bodyPr wrap="none" anchor="ctr"/>
            <a:lstStyle/>
            <a:p>
              <a:endParaRPr lang="en-US"/>
            </a:p>
          </p:txBody>
        </p:sp>
        <p:sp>
          <p:nvSpPr>
            <p:cNvPr id="994327" name="Text Box 14"/>
            <p:cNvSpPr txBox="1">
              <a:spLocks noChangeArrowheads="1"/>
            </p:cNvSpPr>
            <p:nvPr/>
          </p:nvSpPr>
          <p:spPr bwMode="auto">
            <a:xfrm>
              <a:off x="45" y="3158"/>
              <a:ext cx="657" cy="520"/>
            </a:xfrm>
            <a:prstGeom prst="rect">
              <a:avLst/>
            </a:prstGeom>
            <a:noFill/>
            <a:ln w="12700">
              <a:noFill/>
              <a:miter lim="800000"/>
              <a:headEnd/>
              <a:tailEnd/>
            </a:ln>
          </p:spPr>
          <p:txBody>
            <a:bodyPr>
              <a:spAutoFit/>
            </a:bodyPr>
            <a:lstStyle/>
            <a:p>
              <a:pPr>
                <a:spcBef>
                  <a:spcPct val="50000"/>
                </a:spcBef>
              </a:pPr>
              <a:r>
                <a:rPr lang="en-GB" sz="1600">
                  <a:solidFill>
                    <a:schemeClr val="bg1"/>
                  </a:solidFill>
                  <a:latin typeface="Arial" pitchFamily="34" charset="0"/>
                </a:rPr>
                <a:t>Extensor tendon (ET)</a:t>
              </a:r>
              <a:endParaRPr lang="en-US" sz="1600">
                <a:solidFill>
                  <a:schemeClr val="bg1"/>
                </a:solidFill>
                <a:latin typeface="Arial" pitchFamily="34" charset="0"/>
              </a:endParaRPr>
            </a:p>
          </p:txBody>
        </p:sp>
        <p:sp>
          <p:nvSpPr>
            <p:cNvPr id="994328" name="Oval 15"/>
            <p:cNvSpPr>
              <a:spLocks noChangeArrowheads="1"/>
            </p:cNvSpPr>
            <p:nvPr/>
          </p:nvSpPr>
          <p:spPr bwMode="auto">
            <a:xfrm>
              <a:off x="1383" y="3294"/>
              <a:ext cx="205" cy="249"/>
            </a:xfrm>
            <a:prstGeom prst="ellipse">
              <a:avLst/>
            </a:prstGeom>
            <a:solidFill>
              <a:schemeClr val="bg1"/>
            </a:solidFill>
            <a:ln w="12700">
              <a:noFill/>
              <a:round/>
              <a:headEnd/>
              <a:tailEnd/>
            </a:ln>
          </p:spPr>
          <p:txBody>
            <a:bodyPr wrap="none" anchor="ctr"/>
            <a:lstStyle/>
            <a:p>
              <a:endParaRPr lang="en-US"/>
            </a:p>
          </p:txBody>
        </p:sp>
        <p:sp>
          <p:nvSpPr>
            <p:cNvPr id="994329" name="Oval 16"/>
            <p:cNvSpPr>
              <a:spLocks noChangeArrowheads="1"/>
            </p:cNvSpPr>
            <p:nvPr/>
          </p:nvSpPr>
          <p:spPr bwMode="auto">
            <a:xfrm>
              <a:off x="1588" y="1639"/>
              <a:ext cx="272" cy="318"/>
            </a:xfrm>
            <a:prstGeom prst="ellipse">
              <a:avLst/>
            </a:prstGeom>
            <a:solidFill>
              <a:schemeClr val="bg1"/>
            </a:solidFill>
            <a:ln w="12700">
              <a:noFill/>
              <a:round/>
              <a:headEnd/>
              <a:tailEnd/>
            </a:ln>
          </p:spPr>
          <p:txBody>
            <a:bodyPr wrap="none" anchor="ctr"/>
            <a:lstStyle/>
            <a:p>
              <a:endParaRPr lang="en-US"/>
            </a:p>
          </p:txBody>
        </p:sp>
        <p:sp>
          <p:nvSpPr>
            <p:cNvPr id="994330" name="Text Box 17"/>
            <p:cNvSpPr txBox="1">
              <a:spLocks noChangeArrowheads="1"/>
            </p:cNvSpPr>
            <p:nvPr/>
          </p:nvSpPr>
          <p:spPr bwMode="auto">
            <a:xfrm>
              <a:off x="1565" y="1480"/>
              <a:ext cx="657" cy="520"/>
            </a:xfrm>
            <a:prstGeom prst="rect">
              <a:avLst/>
            </a:prstGeom>
            <a:noFill/>
            <a:ln w="12700">
              <a:noFill/>
              <a:miter lim="800000"/>
              <a:headEnd/>
              <a:tailEnd/>
            </a:ln>
          </p:spPr>
          <p:txBody>
            <a:bodyPr>
              <a:spAutoFit/>
            </a:bodyPr>
            <a:lstStyle/>
            <a:p>
              <a:pPr>
                <a:spcBef>
                  <a:spcPct val="50000"/>
                </a:spcBef>
              </a:pPr>
              <a:r>
                <a:rPr lang="en-GB" sz="1600">
                  <a:latin typeface="Arial" pitchFamily="34" charset="0"/>
                </a:rPr>
                <a:t>Distal Phalange (DP)</a:t>
              </a:r>
              <a:endParaRPr lang="en-US" sz="1600">
                <a:latin typeface="Arial" pitchFamily="34" charset="0"/>
              </a:endParaRPr>
            </a:p>
          </p:txBody>
        </p:sp>
        <p:sp>
          <p:nvSpPr>
            <p:cNvPr id="994331" name="Line 18"/>
            <p:cNvSpPr>
              <a:spLocks noChangeShapeType="1"/>
            </p:cNvSpPr>
            <p:nvPr/>
          </p:nvSpPr>
          <p:spPr bwMode="auto">
            <a:xfrm flipH="1">
              <a:off x="612" y="3098"/>
              <a:ext cx="318" cy="332"/>
            </a:xfrm>
            <a:prstGeom prst="line">
              <a:avLst/>
            </a:prstGeom>
            <a:noFill/>
            <a:ln w="38100">
              <a:solidFill>
                <a:schemeClr val="tx1"/>
              </a:solidFill>
              <a:round/>
              <a:headEnd/>
              <a:tailEnd/>
            </a:ln>
          </p:spPr>
          <p:txBody>
            <a:bodyPr/>
            <a:lstStyle/>
            <a:p>
              <a:endParaRPr lang="en-CA"/>
            </a:p>
          </p:txBody>
        </p:sp>
        <p:sp>
          <p:nvSpPr>
            <p:cNvPr id="994332" name="Text Box 19"/>
            <p:cNvSpPr txBox="1">
              <a:spLocks noChangeArrowheads="1"/>
            </p:cNvSpPr>
            <p:nvPr/>
          </p:nvSpPr>
          <p:spPr bwMode="auto">
            <a:xfrm>
              <a:off x="90" y="1661"/>
              <a:ext cx="657" cy="366"/>
            </a:xfrm>
            <a:prstGeom prst="rect">
              <a:avLst/>
            </a:prstGeom>
            <a:noFill/>
            <a:ln w="12700">
              <a:noFill/>
              <a:miter lim="800000"/>
              <a:headEnd/>
              <a:tailEnd/>
            </a:ln>
          </p:spPr>
          <p:txBody>
            <a:bodyPr>
              <a:spAutoFit/>
            </a:bodyPr>
            <a:lstStyle/>
            <a:p>
              <a:pPr>
                <a:spcBef>
                  <a:spcPct val="50000"/>
                </a:spcBef>
              </a:pPr>
              <a:r>
                <a:rPr lang="en-GB" sz="1600">
                  <a:solidFill>
                    <a:schemeClr val="bg1"/>
                  </a:solidFill>
                  <a:latin typeface="Arial" pitchFamily="34" charset="0"/>
                </a:rPr>
                <a:t>Nail root (NR)</a:t>
              </a:r>
              <a:endParaRPr lang="en-US" sz="1600">
                <a:solidFill>
                  <a:schemeClr val="bg1"/>
                </a:solidFill>
                <a:latin typeface="Arial" pitchFamily="34" charset="0"/>
              </a:endParaRPr>
            </a:p>
          </p:txBody>
        </p:sp>
        <p:sp>
          <p:nvSpPr>
            <p:cNvPr id="994333" name="Line 20"/>
            <p:cNvSpPr>
              <a:spLocks noChangeShapeType="1"/>
            </p:cNvSpPr>
            <p:nvPr/>
          </p:nvSpPr>
          <p:spPr bwMode="auto">
            <a:xfrm flipH="1" flipV="1">
              <a:off x="612" y="1842"/>
              <a:ext cx="499" cy="46"/>
            </a:xfrm>
            <a:prstGeom prst="line">
              <a:avLst/>
            </a:prstGeom>
            <a:noFill/>
            <a:ln w="38100">
              <a:solidFill>
                <a:schemeClr val="tx1"/>
              </a:solidFill>
              <a:round/>
              <a:headEnd/>
              <a:tailEnd/>
            </a:ln>
          </p:spPr>
          <p:txBody>
            <a:bodyPr/>
            <a:lstStyle/>
            <a:p>
              <a:endParaRPr lang="en-CA"/>
            </a:p>
          </p:txBody>
        </p:sp>
        <p:sp>
          <p:nvSpPr>
            <p:cNvPr id="994334" name="Line 21"/>
            <p:cNvSpPr>
              <a:spLocks noChangeShapeType="1"/>
            </p:cNvSpPr>
            <p:nvPr/>
          </p:nvSpPr>
          <p:spPr bwMode="auto">
            <a:xfrm flipH="1">
              <a:off x="1915" y="3385"/>
              <a:ext cx="227" cy="453"/>
            </a:xfrm>
            <a:prstGeom prst="line">
              <a:avLst/>
            </a:prstGeom>
            <a:noFill/>
            <a:ln w="28575">
              <a:solidFill>
                <a:schemeClr val="bg1"/>
              </a:solidFill>
              <a:round/>
              <a:headEnd/>
              <a:tailEnd/>
            </a:ln>
          </p:spPr>
          <p:txBody>
            <a:bodyPr/>
            <a:lstStyle/>
            <a:p>
              <a:endParaRPr lang="en-CA"/>
            </a:p>
          </p:txBody>
        </p:sp>
        <p:sp>
          <p:nvSpPr>
            <p:cNvPr id="994335" name="Line 22"/>
            <p:cNvSpPr>
              <a:spLocks noChangeShapeType="1"/>
            </p:cNvSpPr>
            <p:nvPr/>
          </p:nvSpPr>
          <p:spPr bwMode="auto">
            <a:xfrm>
              <a:off x="2437" y="3339"/>
              <a:ext cx="135" cy="476"/>
            </a:xfrm>
            <a:prstGeom prst="line">
              <a:avLst/>
            </a:prstGeom>
            <a:noFill/>
            <a:ln w="28575">
              <a:solidFill>
                <a:schemeClr val="bg1"/>
              </a:solidFill>
              <a:round/>
              <a:headEnd/>
              <a:tailEnd/>
            </a:ln>
          </p:spPr>
          <p:txBody>
            <a:bodyPr/>
            <a:lstStyle/>
            <a:p>
              <a:endParaRPr lang="en-CA"/>
            </a:p>
          </p:txBody>
        </p:sp>
      </p:grpSp>
      <p:sp>
        <p:nvSpPr>
          <p:cNvPr id="994307" name="Rectangle 23"/>
          <p:cNvSpPr>
            <a:spLocks noGrp="1" noChangeArrowheads="1"/>
          </p:cNvSpPr>
          <p:nvPr>
            <p:ph type="title"/>
          </p:nvPr>
        </p:nvSpPr>
        <p:spPr>
          <a:xfrm>
            <a:off x="971550" y="6021388"/>
            <a:ext cx="3095625" cy="574675"/>
          </a:xfrm>
        </p:spPr>
        <p:txBody>
          <a:bodyPr/>
          <a:lstStyle/>
          <a:p>
            <a:pPr eaLnBrk="1" hangingPunct="1"/>
            <a:r>
              <a:rPr lang="en-GB" sz="2000" smtClean="0"/>
              <a:t>Sagittal section of DIPJ, Masson’s trichrome</a:t>
            </a:r>
            <a:r>
              <a:rPr lang="en-US" sz="2000" smtClean="0"/>
              <a:t> </a:t>
            </a:r>
          </a:p>
        </p:txBody>
      </p:sp>
      <p:sp>
        <p:nvSpPr>
          <p:cNvPr id="917528" name="Rectangle 24"/>
          <p:cNvSpPr>
            <a:spLocks noChangeArrowheads="1"/>
          </p:cNvSpPr>
          <p:nvPr/>
        </p:nvSpPr>
        <p:spPr bwMode="auto">
          <a:xfrm>
            <a:off x="1296988" y="2565400"/>
            <a:ext cx="865187" cy="1873250"/>
          </a:xfrm>
          <a:prstGeom prst="rect">
            <a:avLst/>
          </a:prstGeom>
          <a:noFill/>
          <a:ln w="38100">
            <a:solidFill>
              <a:srgbClr val="00FF00"/>
            </a:solidFill>
            <a:miter lim="800000"/>
            <a:headEnd/>
            <a:tailEnd/>
          </a:ln>
        </p:spPr>
        <p:txBody>
          <a:bodyPr wrap="none" anchor="ctr"/>
          <a:lstStyle/>
          <a:p>
            <a:endParaRPr lang="en-US"/>
          </a:p>
        </p:txBody>
      </p:sp>
      <p:sp>
        <p:nvSpPr>
          <p:cNvPr id="917529" name="AutoShape 25"/>
          <p:cNvSpPr>
            <a:spLocks noChangeArrowheads="1"/>
          </p:cNvSpPr>
          <p:nvPr/>
        </p:nvSpPr>
        <p:spPr bwMode="auto">
          <a:xfrm>
            <a:off x="3563938" y="3141663"/>
            <a:ext cx="1439862" cy="792162"/>
          </a:xfrm>
          <a:prstGeom prst="notchedRightArrow">
            <a:avLst>
              <a:gd name="adj1" fmla="val 35074"/>
              <a:gd name="adj2" fmla="val 43085"/>
            </a:avLst>
          </a:prstGeom>
          <a:noFill/>
          <a:ln w="38100">
            <a:solidFill>
              <a:srgbClr val="00FF00"/>
            </a:solidFill>
            <a:miter lim="800000"/>
            <a:headEnd/>
            <a:tailEnd/>
          </a:ln>
        </p:spPr>
        <p:txBody>
          <a:bodyPr wrap="none" anchor="ctr"/>
          <a:lstStyle/>
          <a:p>
            <a:endParaRPr lang="en-US"/>
          </a:p>
        </p:txBody>
      </p:sp>
      <p:sp>
        <p:nvSpPr>
          <p:cNvPr id="917530" name="Line 26"/>
          <p:cNvSpPr>
            <a:spLocks noChangeShapeType="1"/>
          </p:cNvSpPr>
          <p:nvPr/>
        </p:nvSpPr>
        <p:spPr bwMode="auto">
          <a:xfrm flipV="1">
            <a:off x="5795963" y="4438650"/>
            <a:ext cx="288925" cy="287338"/>
          </a:xfrm>
          <a:prstGeom prst="line">
            <a:avLst/>
          </a:prstGeom>
          <a:noFill/>
          <a:ln w="57150">
            <a:solidFill>
              <a:srgbClr val="FF0000"/>
            </a:solidFill>
            <a:round/>
            <a:headEnd/>
            <a:tailEnd type="stealth" w="med" len="med"/>
          </a:ln>
        </p:spPr>
        <p:txBody>
          <a:bodyPr/>
          <a:lstStyle/>
          <a:p>
            <a:endParaRPr lang="en-CA"/>
          </a:p>
        </p:txBody>
      </p:sp>
      <p:grpSp>
        <p:nvGrpSpPr>
          <p:cNvPr id="917531" name="Group 27"/>
          <p:cNvGrpSpPr>
            <a:grpSpLocks/>
          </p:cNvGrpSpPr>
          <p:nvPr/>
        </p:nvGrpSpPr>
        <p:grpSpPr bwMode="auto">
          <a:xfrm>
            <a:off x="6948488" y="2781300"/>
            <a:ext cx="1152525" cy="433388"/>
            <a:chOff x="4422" y="1842"/>
            <a:chExt cx="726" cy="273"/>
          </a:xfrm>
        </p:grpSpPr>
        <p:sp>
          <p:nvSpPr>
            <p:cNvPr id="994321" name="Oval 28"/>
            <p:cNvSpPr>
              <a:spLocks noChangeArrowheads="1"/>
            </p:cNvSpPr>
            <p:nvPr/>
          </p:nvSpPr>
          <p:spPr bwMode="auto">
            <a:xfrm>
              <a:off x="4785" y="1842"/>
              <a:ext cx="363" cy="273"/>
            </a:xfrm>
            <a:prstGeom prst="ellipse">
              <a:avLst/>
            </a:prstGeom>
            <a:solidFill>
              <a:schemeClr val="bg1"/>
            </a:solidFill>
            <a:ln w="12700">
              <a:noFill/>
              <a:round/>
              <a:headEnd/>
              <a:tailEnd/>
            </a:ln>
          </p:spPr>
          <p:txBody>
            <a:bodyPr wrap="none" anchor="ctr"/>
            <a:lstStyle/>
            <a:p>
              <a:endParaRPr lang="en-US"/>
            </a:p>
          </p:txBody>
        </p:sp>
        <p:sp>
          <p:nvSpPr>
            <p:cNvPr id="994322" name="Line 29"/>
            <p:cNvSpPr>
              <a:spLocks noChangeShapeType="1"/>
            </p:cNvSpPr>
            <p:nvPr/>
          </p:nvSpPr>
          <p:spPr bwMode="auto">
            <a:xfrm>
              <a:off x="4422" y="1892"/>
              <a:ext cx="363" cy="91"/>
            </a:xfrm>
            <a:prstGeom prst="line">
              <a:avLst/>
            </a:prstGeom>
            <a:noFill/>
            <a:ln w="28575">
              <a:solidFill>
                <a:schemeClr val="bg1"/>
              </a:solidFill>
              <a:round/>
              <a:headEnd/>
              <a:tailEnd/>
            </a:ln>
          </p:spPr>
          <p:txBody>
            <a:bodyPr/>
            <a:lstStyle/>
            <a:p>
              <a:endParaRPr lang="en-CA"/>
            </a:p>
          </p:txBody>
        </p:sp>
      </p:grpSp>
      <p:sp>
        <p:nvSpPr>
          <p:cNvPr id="917534" name="Text Box 30"/>
          <p:cNvSpPr txBox="1">
            <a:spLocks noChangeArrowheads="1"/>
          </p:cNvSpPr>
          <p:nvPr/>
        </p:nvSpPr>
        <p:spPr bwMode="auto">
          <a:xfrm>
            <a:off x="5076825" y="6022975"/>
            <a:ext cx="3311525" cy="557213"/>
          </a:xfrm>
          <a:prstGeom prst="rect">
            <a:avLst/>
          </a:prstGeom>
          <a:noFill/>
          <a:ln w="12700">
            <a:noFill/>
            <a:miter lim="800000"/>
            <a:headEnd/>
            <a:tailEnd/>
          </a:ln>
        </p:spPr>
        <p:txBody>
          <a:bodyPr>
            <a:spAutoFit/>
          </a:bodyPr>
          <a:lstStyle/>
          <a:p>
            <a:pPr>
              <a:lnSpc>
                <a:spcPct val="85000"/>
              </a:lnSpc>
              <a:spcBef>
                <a:spcPct val="20000"/>
              </a:spcBef>
            </a:pPr>
            <a:r>
              <a:rPr lang="en-GB" sz="1600">
                <a:solidFill>
                  <a:srgbClr val="00FF00"/>
                </a:solidFill>
                <a:latin typeface="Arial" pitchFamily="34" charset="0"/>
              </a:rPr>
              <a:t>SL = Superficial lamina</a:t>
            </a:r>
          </a:p>
          <a:p>
            <a:pPr>
              <a:lnSpc>
                <a:spcPct val="85000"/>
              </a:lnSpc>
              <a:spcBef>
                <a:spcPct val="20000"/>
              </a:spcBef>
            </a:pPr>
            <a:r>
              <a:rPr lang="en-GB" sz="1600">
                <a:solidFill>
                  <a:srgbClr val="00FF00"/>
                </a:solidFill>
                <a:latin typeface="Arial" pitchFamily="34" charset="0"/>
              </a:rPr>
              <a:t>DL = Deep lamina</a:t>
            </a:r>
            <a:endParaRPr lang="en-US" sz="1600">
              <a:solidFill>
                <a:srgbClr val="00FF00"/>
              </a:solidFill>
              <a:latin typeface="Arial" pitchFamily="34" charset="0"/>
            </a:endParaRPr>
          </a:p>
        </p:txBody>
      </p:sp>
      <p:grpSp>
        <p:nvGrpSpPr>
          <p:cNvPr id="917535" name="Group 31"/>
          <p:cNvGrpSpPr>
            <a:grpSpLocks/>
          </p:cNvGrpSpPr>
          <p:nvPr/>
        </p:nvGrpSpPr>
        <p:grpSpPr bwMode="auto">
          <a:xfrm>
            <a:off x="5867400" y="1484313"/>
            <a:ext cx="793750" cy="2520950"/>
            <a:chOff x="3742" y="935"/>
            <a:chExt cx="500" cy="1588"/>
          </a:xfrm>
        </p:grpSpPr>
        <p:sp>
          <p:nvSpPr>
            <p:cNvPr id="994316" name="Line 32"/>
            <p:cNvSpPr>
              <a:spLocks noChangeShapeType="1"/>
            </p:cNvSpPr>
            <p:nvPr/>
          </p:nvSpPr>
          <p:spPr bwMode="auto">
            <a:xfrm flipH="1" flipV="1">
              <a:off x="3878" y="981"/>
              <a:ext cx="182" cy="227"/>
            </a:xfrm>
            <a:prstGeom prst="line">
              <a:avLst/>
            </a:prstGeom>
            <a:noFill/>
            <a:ln w="57150">
              <a:solidFill>
                <a:srgbClr val="FF0000"/>
              </a:solidFill>
              <a:round/>
              <a:headEnd/>
              <a:tailEnd type="stealth" w="med" len="med"/>
            </a:ln>
          </p:spPr>
          <p:txBody>
            <a:bodyPr/>
            <a:lstStyle/>
            <a:p>
              <a:endParaRPr lang="en-CA"/>
            </a:p>
          </p:txBody>
        </p:sp>
        <p:sp>
          <p:nvSpPr>
            <p:cNvPr id="994317" name="Line 33"/>
            <p:cNvSpPr>
              <a:spLocks noChangeShapeType="1"/>
            </p:cNvSpPr>
            <p:nvPr/>
          </p:nvSpPr>
          <p:spPr bwMode="auto">
            <a:xfrm flipV="1">
              <a:off x="3742" y="2205"/>
              <a:ext cx="136" cy="318"/>
            </a:xfrm>
            <a:prstGeom prst="line">
              <a:avLst/>
            </a:prstGeom>
            <a:noFill/>
            <a:ln w="57150">
              <a:solidFill>
                <a:srgbClr val="FF0000"/>
              </a:solidFill>
              <a:round/>
              <a:headEnd/>
              <a:tailEnd type="stealth" w="med" len="med"/>
            </a:ln>
          </p:spPr>
          <p:txBody>
            <a:bodyPr/>
            <a:lstStyle/>
            <a:p>
              <a:endParaRPr lang="en-CA"/>
            </a:p>
          </p:txBody>
        </p:sp>
        <p:sp>
          <p:nvSpPr>
            <p:cNvPr id="994318" name="Line 34"/>
            <p:cNvSpPr>
              <a:spLocks noChangeShapeType="1"/>
            </p:cNvSpPr>
            <p:nvPr/>
          </p:nvSpPr>
          <p:spPr bwMode="auto">
            <a:xfrm flipV="1">
              <a:off x="3924" y="1797"/>
              <a:ext cx="91" cy="318"/>
            </a:xfrm>
            <a:prstGeom prst="line">
              <a:avLst/>
            </a:prstGeom>
            <a:noFill/>
            <a:ln w="57150">
              <a:solidFill>
                <a:srgbClr val="FF0000"/>
              </a:solidFill>
              <a:round/>
              <a:headEnd/>
              <a:tailEnd type="stealth" w="med" len="med"/>
            </a:ln>
          </p:spPr>
          <p:txBody>
            <a:bodyPr/>
            <a:lstStyle/>
            <a:p>
              <a:endParaRPr lang="en-CA"/>
            </a:p>
          </p:txBody>
        </p:sp>
        <p:sp>
          <p:nvSpPr>
            <p:cNvPr id="994319" name="Line 35"/>
            <p:cNvSpPr>
              <a:spLocks noChangeShapeType="1"/>
            </p:cNvSpPr>
            <p:nvPr/>
          </p:nvSpPr>
          <p:spPr bwMode="auto">
            <a:xfrm flipV="1">
              <a:off x="4035" y="1298"/>
              <a:ext cx="45" cy="363"/>
            </a:xfrm>
            <a:prstGeom prst="line">
              <a:avLst/>
            </a:prstGeom>
            <a:noFill/>
            <a:ln w="57150">
              <a:solidFill>
                <a:srgbClr val="FF0000"/>
              </a:solidFill>
              <a:round/>
              <a:headEnd/>
              <a:tailEnd type="stealth" w="med" len="med"/>
            </a:ln>
          </p:spPr>
          <p:txBody>
            <a:bodyPr/>
            <a:lstStyle/>
            <a:p>
              <a:endParaRPr lang="en-CA"/>
            </a:p>
          </p:txBody>
        </p:sp>
        <p:sp>
          <p:nvSpPr>
            <p:cNvPr id="994320" name="Line 36"/>
            <p:cNvSpPr>
              <a:spLocks noChangeShapeType="1"/>
            </p:cNvSpPr>
            <p:nvPr/>
          </p:nvSpPr>
          <p:spPr bwMode="auto">
            <a:xfrm flipV="1">
              <a:off x="4105" y="935"/>
              <a:ext cx="137" cy="272"/>
            </a:xfrm>
            <a:prstGeom prst="line">
              <a:avLst/>
            </a:prstGeom>
            <a:noFill/>
            <a:ln w="57150">
              <a:solidFill>
                <a:srgbClr val="FF0000"/>
              </a:solidFill>
              <a:round/>
              <a:headEnd/>
              <a:tailEnd type="stealth" w="med" len="med"/>
            </a:ln>
          </p:spPr>
          <p:txBody>
            <a:bodyPr/>
            <a:lstStyle/>
            <a:p>
              <a:endParaRPr lang="en-CA"/>
            </a:p>
          </p:txBody>
        </p:sp>
      </p:grpSp>
      <p:sp>
        <p:nvSpPr>
          <p:cNvPr id="994314" name="Text Box 37"/>
          <p:cNvSpPr txBox="1">
            <a:spLocks noChangeArrowheads="1"/>
          </p:cNvSpPr>
          <p:nvPr/>
        </p:nvSpPr>
        <p:spPr bwMode="auto">
          <a:xfrm>
            <a:off x="0" y="188913"/>
            <a:ext cx="9144000" cy="762000"/>
          </a:xfrm>
          <a:prstGeom prst="rect">
            <a:avLst/>
          </a:prstGeom>
          <a:noFill/>
          <a:ln w="9525">
            <a:noFill/>
            <a:miter lim="800000"/>
            <a:headEnd/>
            <a:tailEnd/>
          </a:ln>
        </p:spPr>
        <p:txBody>
          <a:bodyPr>
            <a:spAutoFit/>
          </a:bodyPr>
          <a:lstStyle/>
          <a:p>
            <a:pPr algn="ctr">
              <a:spcBef>
                <a:spcPct val="50000"/>
              </a:spcBef>
            </a:pPr>
            <a:r>
              <a:rPr lang="en-GB" sz="4400" dirty="0">
                <a:solidFill>
                  <a:srgbClr val="FFFF00"/>
                </a:solidFill>
                <a:latin typeface="Arial" pitchFamily="34" charset="0"/>
              </a:rPr>
              <a:t>Extensor tendon enthesis</a:t>
            </a:r>
            <a:endParaRPr lang="en-US" sz="4400" dirty="0">
              <a:solidFill>
                <a:srgbClr val="FFFF00"/>
              </a:solidFill>
              <a:latin typeface="Arial" pitchFamily="34" charset="0"/>
            </a:endParaRPr>
          </a:p>
        </p:txBody>
      </p:sp>
      <p:sp>
        <p:nvSpPr>
          <p:cNvPr id="994315" name="Text Box 38"/>
          <p:cNvSpPr txBox="1">
            <a:spLocks noChangeArrowheads="1"/>
          </p:cNvSpPr>
          <p:nvPr/>
        </p:nvSpPr>
        <p:spPr bwMode="auto">
          <a:xfrm>
            <a:off x="5508625" y="6524625"/>
            <a:ext cx="3635375" cy="304800"/>
          </a:xfrm>
          <a:prstGeom prst="rect">
            <a:avLst/>
          </a:prstGeom>
          <a:noFill/>
          <a:ln w="9525">
            <a:noFill/>
            <a:miter lim="800000"/>
            <a:headEnd/>
            <a:tailEnd/>
          </a:ln>
        </p:spPr>
        <p:txBody>
          <a:bodyPr>
            <a:spAutoFit/>
          </a:bodyPr>
          <a:lstStyle/>
          <a:p>
            <a:pPr>
              <a:spcBef>
                <a:spcPct val="50000"/>
              </a:spcBef>
            </a:pPr>
            <a:r>
              <a:rPr lang="en-GB" sz="1400">
                <a:solidFill>
                  <a:schemeClr val="bg1"/>
                </a:solidFill>
                <a:latin typeface="Arial" pitchFamily="34" charset="0"/>
              </a:rPr>
              <a:t>Tan, et al. Rheumatology 2007;46(2):253-6</a:t>
            </a:r>
            <a:r>
              <a:rPr lang="en-US" sz="1400">
                <a:solidFill>
                  <a:schemeClr val="bg1"/>
                </a:solidFill>
                <a:latin typeface="Arial" pitchFamily="34" charset="0"/>
              </a:rPr>
              <a:t> </a:t>
            </a:r>
          </a:p>
        </p:txBody>
      </p:sp>
    </p:spTree>
    <p:custDataLst>
      <p:tags r:id="rId1"/>
    </p:custDataLst>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917528"/>
                                        </p:tgtEl>
                                        <p:attrNameLst>
                                          <p:attrName>style.visibility</p:attrName>
                                        </p:attrNameLst>
                                      </p:cBhvr>
                                      <p:to>
                                        <p:strVal val="visible"/>
                                      </p:to>
                                    </p:set>
                                    <p:animEffect transition="in" filter="wheel(1)">
                                      <p:cBhvr>
                                        <p:cTn id="7" dur="500"/>
                                        <p:tgtEl>
                                          <p:spTgt spid="917528"/>
                                        </p:tgtEl>
                                      </p:cBhvr>
                                    </p:animEffect>
                                  </p:childTnLst>
                                </p:cTn>
                              </p:par>
                            </p:childTnLst>
                          </p:cTn>
                        </p:par>
                        <p:par>
                          <p:cTn id="8" fill="hold">
                            <p:stCondLst>
                              <p:cond delay="500"/>
                            </p:stCondLst>
                            <p:childTnLst>
                              <p:par>
                                <p:cTn id="9" presetID="17" presetClass="entr" presetSubtype="8" fill="hold" grpId="0" nodeType="afterEffect">
                                  <p:stCondLst>
                                    <p:cond delay="0"/>
                                  </p:stCondLst>
                                  <p:childTnLst>
                                    <p:set>
                                      <p:cBhvr>
                                        <p:cTn id="10" dur="1" fill="hold">
                                          <p:stCondLst>
                                            <p:cond delay="0"/>
                                          </p:stCondLst>
                                        </p:cTn>
                                        <p:tgtEl>
                                          <p:spTgt spid="917529"/>
                                        </p:tgtEl>
                                        <p:attrNameLst>
                                          <p:attrName>style.visibility</p:attrName>
                                        </p:attrNameLst>
                                      </p:cBhvr>
                                      <p:to>
                                        <p:strVal val="visible"/>
                                      </p:to>
                                    </p:set>
                                    <p:anim calcmode="lin" valueType="num">
                                      <p:cBhvr>
                                        <p:cTn id="11" dur="500" fill="hold"/>
                                        <p:tgtEl>
                                          <p:spTgt spid="917529"/>
                                        </p:tgtEl>
                                        <p:attrNameLst>
                                          <p:attrName>ppt_x</p:attrName>
                                        </p:attrNameLst>
                                      </p:cBhvr>
                                      <p:tavLst>
                                        <p:tav tm="0">
                                          <p:val>
                                            <p:strVal val="#ppt_x-#ppt_w/2"/>
                                          </p:val>
                                        </p:tav>
                                        <p:tav tm="100000">
                                          <p:val>
                                            <p:strVal val="#ppt_x"/>
                                          </p:val>
                                        </p:tav>
                                      </p:tavLst>
                                    </p:anim>
                                    <p:anim calcmode="lin" valueType="num">
                                      <p:cBhvr>
                                        <p:cTn id="12" dur="500" fill="hold"/>
                                        <p:tgtEl>
                                          <p:spTgt spid="917529"/>
                                        </p:tgtEl>
                                        <p:attrNameLst>
                                          <p:attrName>ppt_y</p:attrName>
                                        </p:attrNameLst>
                                      </p:cBhvr>
                                      <p:tavLst>
                                        <p:tav tm="0">
                                          <p:val>
                                            <p:strVal val="#ppt_y"/>
                                          </p:val>
                                        </p:tav>
                                        <p:tav tm="100000">
                                          <p:val>
                                            <p:strVal val="#ppt_y"/>
                                          </p:val>
                                        </p:tav>
                                      </p:tavLst>
                                    </p:anim>
                                    <p:anim calcmode="lin" valueType="num">
                                      <p:cBhvr>
                                        <p:cTn id="13" dur="500" fill="hold"/>
                                        <p:tgtEl>
                                          <p:spTgt spid="917529"/>
                                        </p:tgtEl>
                                        <p:attrNameLst>
                                          <p:attrName>ppt_w</p:attrName>
                                        </p:attrNameLst>
                                      </p:cBhvr>
                                      <p:tavLst>
                                        <p:tav tm="0">
                                          <p:val>
                                            <p:fltVal val="0"/>
                                          </p:val>
                                        </p:tav>
                                        <p:tav tm="100000">
                                          <p:val>
                                            <p:strVal val="#ppt_w"/>
                                          </p:val>
                                        </p:tav>
                                      </p:tavLst>
                                    </p:anim>
                                    <p:anim calcmode="lin" valueType="num">
                                      <p:cBhvr>
                                        <p:cTn id="14" dur="500" fill="hold"/>
                                        <p:tgtEl>
                                          <p:spTgt spid="917529"/>
                                        </p:tgtEl>
                                        <p:attrNameLst>
                                          <p:attrName>ppt_h</p:attrName>
                                        </p:attrNameLst>
                                      </p:cBhvr>
                                      <p:tavLst>
                                        <p:tav tm="0">
                                          <p:val>
                                            <p:strVal val="#ppt_h"/>
                                          </p:val>
                                        </p:tav>
                                        <p:tav tm="100000">
                                          <p:val>
                                            <p:strVal val="#ppt_h"/>
                                          </p:val>
                                        </p:tav>
                                      </p:tavLst>
                                    </p:anim>
                                  </p:childTnLst>
                                </p:cTn>
                              </p:par>
                            </p:childTnLst>
                          </p:cTn>
                        </p:par>
                        <p:par>
                          <p:cTn id="15" fill="hold">
                            <p:stCondLst>
                              <p:cond delay="1000"/>
                            </p:stCondLst>
                            <p:childTnLst>
                              <p:par>
                                <p:cTn id="16" presetID="17" presetClass="entr" presetSubtype="8" fill="hold" nodeType="afterEffect">
                                  <p:stCondLst>
                                    <p:cond delay="0"/>
                                  </p:stCondLst>
                                  <p:childTnLst>
                                    <p:set>
                                      <p:cBhvr>
                                        <p:cTn id="17" dur="1" fill="hold">
                                          <p:stCondLst>
                                            <p:cond delay="0"/>
                                          </p:stCondLst>
                                        </p:cTn>
                                        <p:tgtEl>
                                          <p:spTgt spid="917506"/>
                                        </p:tgtEl>
                                        <p:attrNameLst>
                                          <p:attrName>style.visibility</p:attrName>
                                        </p:attrNameLst>
                                      </p:cBhvr>
                                      <p:to>
                                        <p:strVal val="visible"/>
                                      </p:to>
                                    </p:set>
                                    <p:anim calcmode="lin" valueType="num">
                                      <p:cBhvr>
                                        <p:cTn id="18" dur="500" fill="hold"/>
                                        <p:tgtEl>
                                          <p:spTgt spid="917506"/>
                                        </p:tgtEl>
                                        <p:attrNameLst>
                                          <p:attrName>ppt_x</p:attrName>
                                        </p:attrNameLst>
                                      </p:cBhvr>
                                      <p:tavLst>
                                        <p:tav tm="0">
                                          <p:val>
                                            <p:strVal val="#ppt_x-#ppt_w/2"/>
                                          </p:val>
                                        </p:tav>
                                        <p:tav tm="100000">
                                          <p:val>
                                            <p:strVal val="#ppt_x"/>
                                          </p:val>
                                        </p:tav>
                                      </p:tavLst>
                                    </p:anim>
                                    <p:anim calcmode="lin" valueType="num">
                                      <p:cBhvr>
                                        <p:cTn id="19" dur="500" fill="hold"/>
                                        <p:tgtEl>
                                          <p:spTgt spid="917506"/>
                                        </p:tgtEl>
                                        <p:attrNameLst>
                                          <p:attrName>ppt_y</p:attrName>
                                        </p:attrNameLst>
                                      </p:cBhvr>
                                      <p:tavLst>
                                        <p:tav tm="0">
                                          <p:val>
                                            <p:strVal val="#ppt_y"/>
                                          </p:val>
                                        </p:tav>
                                        <p:tav tm="100000">
                                          <p:val>
                                            <p:strVal val="#ppt_y"/>
                                          </p:val>
                                        </p:tav>
                                      </p:tavLst>
                                    </p:anim>
                                    <p:anim calcmode="lin" valueType="num">
                                      <p:cBhvr>
                                        <p:cTn id="20" dur="500" fill="hold"/>
                                        <p:tgtEl>
                                          <p:spTgt spid="917506"/>
                                        </p:tgtEl>
                                        <p:attrNameLst>
                                          <p:attrName>ppt_w</p:attrName>
                                        </p:attrNameLst>
                                      </p:cBhvr>
                                      <p:tavLst>
                                        <p:tav tm="0">
                                          <p:val>
                                            <p:fltVal val="0"/>
                                          </p:val>
                                        </p:tav>
                                        <p:tav tm="100000">
                                          <p:val>
                                            <p:strVal val="#ppt_w"/>
                                          </p:val>
                                        </p:tav>
                                      </p:tavLst>
                                    </p:anim>
                                    <p:anim calcmode="lin" valueType="num">
                                      <p:cBhvr>
                                        <p:cTn id="21" dur="500" fill="hold"/>
                                        <p:tgtEl>
                                          <p:spTgt spid="917506"/>
                                        </p:tgtEl>
                                        <p:attrNameLst>
                                          <p:attrName>ppt_h</p:attrName>
                                        </p:attrNameLst>
                                      </p:cBhvr>
                                      <p:tavLst>
                                        <p:tav tm="0">
                                          <p:val>
                                            <p:strVal val="#ppt_h"/>
                                          </p:val>
                                        </p:tav>
                                        <p:tav tm="100000">
                                          <p:val>
                                            <p:strVal val="#ppt_h"/>
                                          </p:val>
                                        </p:tav>
                                      </p:tavLst>
                                    </p:anim>
                                  </p:childTnLst>
                                </p:cTn>
                              </p:par>
                            </p:childTnLst>
                          </p:cTn>
                        </p:par>
                        <p:par>
                          <p:cTn id="22" fill="hold">
                            <p:stCondLst>
                              <p:cond delay="1500"/>
                            </p:stCondLst>
                            <p:childTnLst>
                              <p:par>
                                <p:cTn id="23" presetID="1" presetClass="entr" presetSubtype="0" fill="hold" nodeType="afterEffect">
                                  <p:stCondLst>
                                    <p:cond delay="0"/>
                                  </p:stCondLst>
                                  <p:childTnLst>
                                    <p:set>
                                      <p:cBhvr>
                                        <p:cTn id="24" dur="1" fill="hold">
                                          <p:stCondLst>
                                            <p:cond delay="0"/>
                                          </p:stCondLst>
                                        </p:cTn>
                                        <p:tgtEl>
                                          <p:spTgt spid="917531"/>
                                        </p:tgtEl>
                                        <p:attrNameLst>
                                          <p:attrName>style.visibility</p:attrName>
                                        </p:attrNameLst>
                                      </p:cBhvr>
                                      <p:to>
                                        <p:strVal val="visible"/>
                                      </p:to>
                                    </p:se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917534"/>
                                        </p:tgtEl>
                                        <p:attrNameLst>
                                          <p:attrName>style.visibility</p:attrName>
                                        </p:attrNameLst>
                                      </p:cBhvr>
                                      <p:to>
                                        <p:strVal val="visible"/>
                                      </p:to>
                                    </p:set>
                                    <p:animEffect transition="in" filter="fade">
                                      <p:cBhvr>
                                        <p:cTn id="28" dur="500"/>
                                        <p:tgtEl>
                                          <p:spTgt spid="917534"/>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917530"/>
                                        </p:tgtEl>
                                        <p:attrNameLst>
                                          <p:attrName>style.visibility</p:attrName>
                                        </p:attrNameLst>
                                      </p:cBhvr>
                                      <p:to>
                                        <p:strVal val="visible"/>
                                      </p:to>
                                    </p:set>
                                    <p:animEffect transition="in" filter="wipe(down)">
                                      <p:cBhvr>
                                        <p:cTn id="31" dur="500"/>
                                        <p:tgtEl>
                                          <p:spTgt spid="91753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917530"/>
                                        </p:tgtEl>
                                      </p:cBhvr>
                                    </p:animEffect>
                                    <p:set>
                                      <p:cBhvr>
                                        <p:cTn id="36" dur="1" fill="hold">
                                          <p:stCondLst>
                                            <p:cond delay="499"/>
                                          </p:stCondLst>
                                        </p:cTn>
                                        <p:tgtEl>
                                          <p:spTgt spid="917530"/>
                                        </p:tgtEl>
                                        <p:attrNameLst>
                                          <p:attrName>style.visibility</p:attrName>
                                        </p:attrNameLst>
                                      </p:cBhvr>
                                      <p:to>
                                        <p:strVal val="hidden"/>
                                      </p:to>
                                    </p:set>
                                  </p:childTnLst>
                                </p:cTn>
                              </p:par>
                              <p:par>
                                <p:cTn id="37" presetID="22" presetClass="entr" presetSubtype="4" fill="hold" nodeType="withEffect">
                                  <p:stCondLst>
                                    <p:cond delay="0"/>
                                  </p:stCondLst>
                                  <p:childTnLst>
                                    <p:set>
                                      <p:cBhvr>
                                        <p:cTn id="38" dur="1" fill="hold">
                                          <p:stCondLst>
                                            <p:cond delay="0"/>
                                          </p:stCondLst>
                                        </p:cTn>
                                        <p:tgtEl>
                                          <p:spTgt spid="917535"/>
                                        </p:tgtEl>
                                        <p:attrNameLst>
                                          <p:attrName>style.visibility</p:attrName>
                                        </p:attrNameLst>
                                      </p:cBhvr>
                                      <p:to>
                                        <p:strVal val="visible"/>
                                      </p:to>
                                    </p:set>
                                    <p:animEffect transition="in" filter="wipe(down)">
                                      <p:cBhvr>
                                        <p:cTn id="39" dur="500"/>
                                        <p:tgtEl>
                                          <p:spTgt spid="9175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7528" grpId="0" animBg="1"/>
      <p:bldP spid="917529" grpId="0" animBg="1"/>
      <p:bldP spid="917530" grpId="0" animBg="1"/>
      <p:bldP spid="917530" grpId="1" animBg="1"/>
      <p:bldP spid="91753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6353" name="Rectangle 2"/>
          <p:cNvSpPr>
            <a:spLocks noChangeArrowheads="1"/>
          </p:cNvSpPr>
          <p:nvPr/>
        </p:nvSpPr>
        <p:spPr bwMode="auto">
          <a:xfrm>
            <a:off x="0" y="0"/>
            <a:ext cx="9144000" cy="1123950"/>
          </a:xfrm>
          <a:prstGeom prst="rect">
            <a:avLst/>
          </a:prstGeom>
          <a:noFill/>
          <a:ln w="9525">
            <a:noFill/>
            <a:miter lim="800000"/>
            <a:headEnd/>
            <a:tailEnd/>
          </a:ln>
        </p:spPr>
        <p:txBody>
          <a:bodyPr anchor="ctr"/>
          <a:lstStyle/>
          <a:p>
            <a:pPr algn="ctr"/>
            <a:r>
              <a:rPr lang="en-GB" sz="3200" dirty="0">
                <a:solidFill>
                  <a:srgbClr val="FFFF00"/>
                </a:solidFill>
                <a:latin typeface="Arial" pitchFamily="34" charset="0"/>
              </a:rPr>
              <a:t>Enthesis connection to the nail</a:t>
            </a:r>
            <a:r>
              <a:rPr lang="en-US" sz="3200" dirty="0">
                <a:solidFill>
                  <a:srgbClr val="FFFF00"/>
                </a:solidFill>
                <a:latin typeface="Arial" pitchFamily="34" charset="0"/>
              </a:rPr>
              <a:t> at lateral lamina and ligament Complex</a:t>
            </a:r>
          </a:p>
        </p:txBody>
      </p:sp>
      <p:grpSp>
        <p:nvGrpSpPr>
          <p:cNvPr id="996354" name="Group 3"/>
          <p:cNvGrpSpPr>
            <a:grpSpLocks/>
          </p:cNvGrpSpPr>
          <p:nvPr/>
        </p:nvGrpSpPr>
        <p:grpSpPr bwMode="auto">
          <a:xfrm>
            <a:off x="1403350" y="1341438"/>
            <a:ext cx="3498850" cy="4606925"/>
            <a:chOff x="884" y="845"/>
            <a:chExt cx="2204" cy="2902"/>
          </a:xfrm>
        </p:grpSpPr>
        <p:pic>
          <p:nvPicPr>
            <p:cNvPr id="996367" name="Picture 4" descr="06-0222"/>
            <p:cNvPicPr>
              <a:picLocks noChangeAspect="1" noChangeArrowheads="1"/>
            </p:cNvPicPr>
            <p:nvPr/>
          </p:nvPicPr>
          <p:blipFill>
            <a:blip r:embed="rId4" cstate="print"/>
            <a:srcRect r="50294" b="50635"/>
            <a:stretch>
              <a:fillRect/>
            </a:stretch>
          </p:blipFill>
          <p:spPr bwMode="auto">
            <a:xfrm>
              <a:off x="884" y="845"/>
              <a:ext cx="2204" cy="2902"/>
            </a:xfrm>
            <a:prstGeom prst="rect">
              <a:avLst/>
            </a:prstGeom>
            <a:noFill/>
            <a:ln w="9525">
              <a:noFill/>
              <a:miter lim="800000"/>
              <a:headEnd/>
              <a:tailEnd/>
            </a:ln>
          </p:spPr>
        </p:pic>
        <p:sp>
          <p:nvSpPr>
            <p:cNvPr id="996368" name="Oval 5"/>
            <p:cNvSpPr>
              <a:spLocks noChangeArrowheads="1"/>
            </p:cNvSpPr>
            <p:nvPr/>
          </p:nvSpPr>
          <p:spPr bwMode="auto">
            <a:xfrm>
              <a:off x="929" y="3385"/>
              <a:ext cx="272" cy="272"/>
            </a:xfrm>
            <a:prstGeom prst="ellipse">
              <a:avLst/>
            </a:prstGeom>
            <a:solidFill>
              <a:schemeClr val="bg1"/>
            </a:solidFill>
            <a:ln w="9525">
              <a:noFill/>
              <a:round/>
              <a:headEnd/>
              <a:tailEnd/>
            </a:ln>
          </p:spPr>
          <p:txBody>
            <a:bodyPr wrap="none" anchor="ctr"/>
            <a:lstStyle/>
            <a:p>
              <a:endParaRPr lang="en-US"/>
            </a:p>
          </p:txBody>
        </p:sp>
      </p:grpSp>
      <p:pic>
        <p:nvPicPr>
          <p:cNvPr id="996355" name="Picture 6"/>
          <p:cNvPicPr>
            <a:picLocks noChangeAspect="1" noChangeArrowheads="1"/>
          </p:cNvPicPr>
          <p:nvPr/>
        </p:nvPicPr>
        <p:blipFill>
          <a:blip r:embed="rId5" cstate="print"/>
          <a:srcRect/>
          <a:stretch>
            <a:fillRect/>
          </a:stretch>
        </p:blipFill>
        <p:spPr bwMode="auto">
          <a:xfrm>
            <a:off x="0" y="2636838"/>
            <a:ext cx="1212850" cy="1943100"/>
          </a:xfrm>
          <a:prstGeom prst="rect">
            <a:avLst/>
          </a:prstGeom>
          <a:noFill/>
          <a:ln w="9525">
            <a:noFill/>
            <a:miter lim="800000"/>
            <a:headEnd/>
            <a:tailEnd/>
          </a:ln>
        </p:spPr>
      </p:pic>
      <p:sp>
        <p:nvSpPr>
          <p:cNvPr id="996356" name="Line 7"/>
          <p:cNvSpPr>
            <a:spLocks noChangeShapeType="1"/>
          </p:cNvSpPr>
          <p:nvPr/>
        </p:nvSpPr>
        <p:spPr bwMode="auto">
          <a:xfrm>
            <a:off x="468313" y="3500438"/>
            <a:ext cx="0" cy="360362"/>
          </a:xfrm>
          <a:prstGeom prst="line">
            <a:avLst/>
          </a:prstGeom>
          <a:noFill/>
          <a:ln w="28575">
            <a:solidFill>
              <a:srgbClr val="00FF00"/>
            </a:solidFill>
            <a:round/>
            <a:headEnd/>
            <a:tailEnd/>
          </a:ln>
        </p:spPr>
        <p:txBody>
          <a:bodyPr/>
          <a:lstStyle/>
          <a:p>
            <a:endParaRPr lang="en-CA"/>
          </a:p>
        </p:txBody>
      </p:sp>
      <p:sp>
        <p:nvSpPr>
          <p:cNvPr id="996357" name="Line 8"/>
          <p:cNvSpPr>
            <a:spLocks noChangeShapeType="1"/>
          </p:cNvSpPr>
          <p:nvPr/>
        </p:nvSpPr>
        <p:spPr bwMode="auto">
          <a:xfrm>
            <a:off x="755650" y="3500438"/>
            <a:ext cx="0" cy="360362"/>
          </a:xfrm>
          <a:prstGeom prst="line">
            <a:avLst/>
          </a:prstGeom>
          <a:noFill/>
          <a:ln w="28575">
            <a:solidFill>
              <a:srgbClr val="00FF00"/>
            </a:solidFill>
            <a:round/>
            <a:headEnd/>
            <a:tailEnd/>
          </a:ln>
        </p:spPr>
        <p:txBody>
          <a:bodyPr/>
          <a:lstStyle/>
          <a:p>
            <a:endParaRPr lang="en-CA"/>
          </a:p>
        </p:txBody>
      </p:sp>
      <p:sp>
        <p:nvSpPr>
          <p:cNvPr id="996358" name="AutoShape 9"/>
          <p:cNvSpPr>
            <a:spLocks noChangeArrowheads="1"/>
          </p:cNvSpPr>
          <p:nvPr/>
        </p:nvSpPr>
        <p:spPr bwMode="auto">
          <a:xfrm rot="5400000">
            <a:off x="-1224756" y="3321844"/>
            <a:ext cx="4608512" cy="6477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6810 w 21600"/>
              <a:gd name="T13" fmla="*/ 6810 h 21600"/>
              <a:gd name="T14" fmla="*/ 14790 w 21600"/>
              <a:gd name="T15" fmla="*/ 14790 h 21600"/>
            </a:gdLst>
            <a:ahLst/>
            <a:cxnLst>
              <a:cxn ang="T8">
                <a:pos x="T0" y="T1"/>
              </a:cxn>
              <a:cxn ang="T9">
                <a:pos x="T2" y="T3"/>
              </a:cxn>
              <a:cxn ang="T10">
                <a:pos x="T4" y="T5"/>
              </a:cxn>
              <a:cxn ang="T11">
                <a:pos x="T6" y="T7"/>
              </a:cxn>
            </a:cxnLst>
            <a:rect l="T12" t="T13" r="T14" b="T15"/>
            <a:pathLst>
              <a:path w="21600" h="21600">
                <a:moveTo>
                  <a:pt x="0" y="0"/>
                </a:moveTo>
                <a:lnTo>
                  <a:pt x="10020" y="21600"/>
                </a:lnTo>
                <a:lnTo>
                  <a:pt x="11580" y="21600"/>
                </a:lnTo>
                <a:lnTo>
                  <a:pt x="21600" y="0"/>
                </a:lnTo>
                <a:close/>
              </a:path>
            </a:pathLst>
          </a:custGeom>
          <a:solidFill>
            <a:srgbClr val="00FF00">
              <a:alpha val="23921"/>
            </a:srgbClr>
          </a:solidFill>
          <a:ln w="9525">
            <a:noFill/>
            <a:miter lim="800000"/>
            <a:headEnd/>
            <a:tailEnd/>
          </a:ln>
        </p:spPr>
        <p:txBody>
          <a:bodyPr wrap="none" anchor="ctr"/>
          <a:lstStyle/>
          <a:p>
            <a:endParaRPr lang="en-CA"/>
          </a:p>
        </p:txBody>
      </p:sp>
      <p:sp>
        <p:nvSpPr>
          <p:cNvPr id="996359" name="Text Box 10"/>
          <p:cNvSpPr txBox="1">
            <a:spLocks noChangeArrowheads="1"/>
          </p:cNvSpPr>
          <p:nvPr/>
        </p:nvSpPr>
        <p:spPr bwMode="auto">
          <a:xfrm>
            <a:off x="1403350" y="6021388"/>
            <a:ext cx="3311525" cy="814387"/>
          </a:xfrm>
          <a:prstGeom prst="rect">
            <a:avLst/>
          </a:prstGeom>
          <a:noFill/>
          <a:ln w="12700">
            <a:noFill/>
            <a:miter lim="800000"/>
            <a:headEnd/>
            <a:tailEnd/>
          </a:ln>
        </p:spPr>
        <p:txBody>
          <a:bodyPr>
            <a:spAutoFit/>
          </a:bodyPr>
          <a:lstStyle/>
          <a:p>
            <a:pPr>
              <a:lnSpc>
                <a:spcPct val="85000"/>
              </a:lnSpc>
              <a:spcBef>
                <a:spcPct val="20000"/>
              </a:spcBef>
            </a:pPr>
            <a:r>
              <a:rPr lang="en-GB" sz="1600">
                <a:solidFill>
                  <a:srgbClr val="00FF00"/>
                </a:solidFill>
                <a:latin typeface="Arial" pitchFamily="34" charset="0"/>
              </a:rPr>
              <a:t>SF = Skin Fold</a:t>
            </a:r>
          </a:p>
          <a:p>
            <a:pPr>
              <a:lnSpc>
                <a:spcPct val="85000"/>
              </a:lnSpc>
              <a:spcBef>
                <a:spcPct val="20000"/>
              </a:spcBef>
            </a:pPr>
            <a:r>
              <a:rPr lang="en-GB" sz="1600">
                <a:solidFill>
                  <a:srgbClr val="00FF00"/>
                </a:solidFill>
                <a:latin typeface="Arial" pitchFamily="34" charset="0"/>
              </a:rPr>
              <a:t>M = Matrix</a:t>
            </a:r>
          </a:p>
          <a:p>
            <a:pPr>
              <a:lnSpc>
                <a:spcPct val="85000"/>
              </a:lnSpc>
              <a:spcBef>
                <a:spcPct val="20000"/>
              </a:spcBef>
            </a:pPr>
            <a:r>
              <a:rPr lang="en-GB" sz="1600">
                <a:solidFill>
                  <a:srgbClr val="00FF00"/>
                </a:solidFill>
                <a:latin typeface="Arial" pitchFamily="34" charset="0"/>
              </a:rPr>
              <a:t>LL = Lateral lamina</a:t>
            </a:r>
            <a:endParaRPr lang="en-US" sz="1600">
              <a:solidFill>
                <a:srgbClr val="00FF00"/>
              </a:solidFill>
              <a:latin typeface="Arial" pitchFamily="34" charset="0"/>
            </a:endParaRPr>
          </a:p>
        </p:txBody>
      </p:sp>
      <p:sp>
        <p:nvSpPr>
          <p:cNvPr id="919563" name="Rectangle 11"/>
          <p:cNvSpPr>
            <a:spLocks noChangeArrowheads="1"/>
          </p:cNvSpPr>
          <p:nvPr/>
        </p:nvSpPr>
        <p:spPr bwMode="auto">
          <a:xfrm rot="998710">
            <a:off x="2255838" y="1533525"/>
            <a:ext cx="1233487" cy="1584325"/>
          </a:xfrm>
          <a:prstGeom prst="rect">
            <a:avLst/>
          </a:prstGeom>
          <a:noFill/>
          <a:ln w="38100">
            <a:solidFill>
              <a:srgbClr val="00FF00"/>
            </a:solidFill>
            <a:miter lim="800000"/>
            <a:headEnd/>
            <a:tailEnd/>
          </a:ln>
        </p:spPr>
        <p:txBody>
          <a:bodyPr wrap="none" anchor="ctr"/>
          <a:lstStyle/>
          <a:p>
            <a:endParaRPr lang="en-US"/>
          </a:p>
        </p:txBody>
      </p:sp>
      <p:sp>
        <p:nvSpPr>
          <p:cNvPr id="919564" name="AutoShape 12"/>
          <p:cNvSpPr>
            <a:spLocks noChangeArrowheads="1"/>
          </p:cNvSpPr>
          <p:nvPr/>
        </p:nvSpPr>
        <p:spPr bwMode="auto">
          <a:xfrm rot="3377974" flipV="1">
            <a:off x="2782094" y="467519"/>
            <a:ext cx="3273425" cy="3005137"/>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9560" y="8063"/>
                </a:moveTo>
                <a:cubicBezTo>
                  <a:pt x="18776" y="5553"/>
                  <a:pt x="16953" y="3500"/>
                  <a:pt x="14554" y="2424"/>
                </a:cubicBezTo>
                <a:lnTo>
                  <a:pt x="15217" y="944"/>
                </a:lnTo>
                <a:cubicBezTo>
                  <a:pt x="18041" y="2210"/>
                  <a:pt x="20186" y="4626"/>
                  <a:pt x="21108" y="7579"/>
                </a:cubicBezTo>
                <a:lnTo>
                  <a:pt x="23685" y="6774"/>
                </a:lnTo>
                <a:lnTo>
                  <a:pt x="21381" y="11172"/>
                </a:lnTo>
                <a:lnTo>
                  <a:pt x="16983" y="8868"/>
                </a:lnTo>
                <a:lnTo>
                  <a:pt x="19560" y="8063"/>
                </a:lnTo>
                <a:close/>
              </a:path>
            </a:pathLst>
          </a:custGeom>
          <a:noFill/>
          <a:ln w="38100">
            <a:solidFill>
              <a:srgbClr val="00FF00"/>
            </a:solidFill>
            <a:miter lim="800000"/>
            <a:headEnd/>
            <a:tailEnd/>
          </a:ln>
        </p:spPr>
        <p:txBody>
          <a:bodyPr wrap="none" anchor="ctr"/>
          <a:lstStyle/>
          <a:p>
            <a:endParaRPr lang="en-CA"/>
          </a:p>
        </p:txBody>
      </p:sp>
      <p:grpSp>
        <p:nvGrpSpPr>
          <p:cNvPr id="919565" name="Group 13"/>
          <p:cNvGrpSpPr>
            <a:grpSpLocks/>
          </p:cNvGrpSpPr>
          <p:nvPr/>
        </p:nvGrpSpPr>
        <p:grpSpPr bwMode="auto">
          <a:xfrm>
            <a:off x="5459413" y="1284288"/>
            <a:ext cx="3509962" cy="4678362"/>
            <a:chOff x="3439" y="809"/>
            <a:chExt cx="2211" cy="2947"/>
          </a:xfrm>
        </p:grpSpPr>
        <p:pic>
          <p:nvPicPr>
            <p:cNvPr id="996365" name="Picture 14" descr="06-0222"/>
            <p:cNvPicPr>
              <a:picLocks noChangeAspect="1" noChangeArrowheads="1"/>
            </p:cNvPicPr>
            <p:nvPr/>
          </p:nvPicPr>
          <p:blipFill>
            <a:blip r:embed="rId4" cstate="print"/>
            <a:srcRect l="50905" b="50645"/>
            <a:stretch>
              <a:fillRect/>
            </a:stretch>
          </p:blipFill>
          <p:spPr bwMode="auto">
            <a:xfrm>
              <a:off x="3439" y="809"/>
              <a:ext cx="2211" cy="2947"/>
            </a:xfrm>
            <a:prstGeom prst="rect">
              <a:avLst/>
            </a:prstGeom>
            <a:noFill/>
            <a:ln w="38100">
              <a:solidFill>
                <a:srgbClr val="66FF66"/>
              </a:solidFill>
              <a:miter lim="800000"/>
              <a:headEnd/>
              <a:tailEnd/>
            </a:ln>
          </p:spPr>
        </p:pic>
        <p:sp>
          <p:nvSpPr>
            <p:cNvPr id="996366" name="Oval 15"/>
            <p:cNvSpPr>
              <a:spLocks noChangeAspect="1" noChangeArrowheads="1"/>
            </p:cNvSpPr>
            <p:nvPr/>
          </p:nvSpPr>
          <p:spPr bwMode="auto">
            <a:xfrm>
              <a:off x="3457" y="3348"/>
              <a:ext cx="363" cy="363"/>
            </a:xfrm>
            <a:prstGeom prst="ellipse">
              <a:avLst/>
            </a:prstGeom>
            <a:solidFill>
              <a:srgbClr val="FF7C80"/>
            </a:solidFill>
            <a:ln w="9525">
              <a:noFill/>
              <a:round/>
              <a:headEnd/>
              <a:tailEnd/>
            </a:ln>
          </p:spPr>
          <p:txBody>
            <a:bodyPr wrap="none" anchor="ctr"/>
            <a:lstStyle/>
            <a:p>
              <a:endParaRPr lang="en-US"/>
            </a:p>
          </p:txBody>
        </p:sp>
      </p:grpSp>
      <p:sp>
        <p:nvSpPr>
          <p:cNvPr id="919568" name="Text Box 16"/>
          <p:cNvSpPr txBox="1">
            <a:spLocks noChangeArrowheads="1"/>
          </p:cNvSpPr>
          <p:nvPr/>
        </p:nvSpPr>
        <p:spPr bwMode="auto">
          <a:xfrm>
            <a:off x="3957638" y="2432050"/>
            <a:ext cx="576262" cy="1006475"/>
          </a:xfrm>
          <a:prstGeom prst="rect">
            <a:avLst/>
          </a:prstGeom>
          <a:noFill/>
          <a:ln w="9525">
            <a:noFill/>
            <a:miter lim="800000"/>
            <a:headEnd/>
            <a:tailEnd/>
          </a:ln>
        </p:spPr>
        <p:txBody>
          <a:bodyPr>
            <a:spAutoFit/>
          </a:bodyPr>
          <a:lstStyle/>
          <a:p>
            <a:pPr>
              <a:spcBef>
                <a:spcPct val="50000"/>
              </a:spcBef>
            </a:pPr>
            <a:r>
              <a:rPr lang="en-GB" sz="6000">
                <a:solidFill>
                  <a:srgbClr val="FF0000"/>
                </a:solidFill>
                <a:latin typeface="Arial" pitchFamily="34" charset="0"/>
              </a:rPr>
              <a:t>*</a:t>
            </a:r>
            <a:endParaRPr lang="en-US" sz="6000">
              <a:solidFill>
                <a:srgbClr val="FF0000"/>
              </a:solidFill>
              <a:latin typeface="Arial" pitchFamily="34" charset="0"/>
            </a:endParaRPr>
          </a:p>
        </p:txBody>
      </p:sp>
      <p:sp>
        <p:nvSpPr>
          <p:cNvPr id="996364" name="Text Box 17"/>
          <p:cNvSpPr txBox="1">
            <a:spLocks noChangeArrowheads="1"/>
          </p:cNvSpPr>
          <p:nvPr/>
        </p:nvSpPr>
        <p:spPr bwMode="auto">
          <a:xfrm>
            <a:off x="5508625" y="6524625"/>
            <a:ext cx="3635375" cy="304800"/>
          </a:xfrm>
          <a:prstGeom prst="rect">
            <a:avLst/>
          </a:prstGeom>
          <a:noFill/>
          <a:ln w="9525">
            <a:noFill/>
            <a:miter lim="800000"/>
            <a:headEnd/>
            <a:tailEnd/>
          </a:ln>
        </p:spPr>
        <p:txBody>
          <a:bodyPr>
            <a:spAutoFit/>
          </a:bodyPr>
          <a:lstStyle/>
          <a:p>
            <a:pPr>
              <a:spcBef>
                <a:spcPct val="50000"/>
              </a:spcBef>
            </a:pPr>
            <a:r>
              <a:rPr lang="en-GB" sz="1400">
                <a:solidFill>
                  <a:schemeClr val="bg1"/>
                </a:solidFill>
                <a:latin typeface="Arial" pitchFamily="34" charset="0"/>
              </a:rPr>
              <a:t>Tan, et al. Rheumatology 2007;46(2):253-6</a:t>
            </a:r>
            <a:r>
              <a:rPr lang="en-US" sz="1400">
                <a:solidFill>
                  <a:schemeClr val="bg1"/>
                </a:solidFill>
                <a:latin typeface="Arial" pitchFamily="34" charset="0"/>
              </a:rPr>
              <a:t> </a:t>
            </a:r>
          </a:p>
        </p:txBody>
      </p:sp>
    </p:spTree>
    <p:custDataLst>
      <p:tags r:id="rId1"/>
    </p:custDataLst>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grpId="0" nodeType="afterEffect">
                                  <p:stCondLst>
                                    <p:cond delay="0"/>
                                  </p:stCondLst>
                                  <p:endCondLst>
                                    <p:cond evt="onNext" delay="0">
                                      <p:tgtEl>
                                        <p:sldTgt/>
                                      </p:tgtEl>
                                    </p:cond>
                                  </p:endCondLst>
                                  <p:childTnLst>
                                    <p:anim calcmode="discrete" valueType="str">
                                      <p:cBhvr>
                                        <p:cTn id="6" dur="1000" fill="hold"/>
                                        <p:tgtEl>
                                          <p:spTgt spid="919568"/>
                                        </p:tgtEl>
                                        <p:attrNameLst>
                                          <p:attrName>style.visibility</p:attrName>
                                        </p:attrNameLst>
                                      </p:cBhvr>
                                      <p:tavLst>
                                        <p:tav tm="0">
                                          <p:val>
                                            <p:strVal val="hidden"/>
                                          </p:val>
                                        </p:tav>
                                        <p:tav tm="50000">
                                          <p:val>
                                            <p:strVal val="visible"/>
                                          </p:val>
                                        </p:tav>
                                      </p:tavLst>
                                    </p:anim>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919563"/>
                                        </p:tgtEl>
                                        <p:attrNameLst>
                                          <p:attrName>style.visibility</p:attrName>
                                        </p:attrNameLst>
                                      </p:cBhvr>
                                      <p:to>
                                        <p:strVal val="visible"/>
                                      </p:to>
                                    </p:set>
                                    <p:animEffect transition="in" filter="wheel(1)">
                                      <p:cBhvr>
                                        <p:cTn id="11" dur="500"/>
                                        <p:tgtEl>
                                          <p:spTgt spid="919563"/>
                                        </p:tgtEl>
                                      </p:cBhvr>
                                    </p:animEffect>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919564"/>
                                        </p:tgtEl>
                                        <p:attrNameLst>
                                          <p:attrName>style.visibility</p:attrName>
                                        </p:attrNameLst>
                                      </p:cBhvr>
                                      <p:to>
                                        <p:strVal val="visible"/>
                                      </p:to>
                                    </p:set>
                                    <p:animEffect transition="in" filter="wipe(left)">
                                      <p:cBhvr>
                                        <p:cTn id="15" dur="500"/>
                                        <p:tgtEl>
                                          <p:spTgt spid="919564"/>
                                        </p:tgtEl>
                                      </p:cBhvr>
                                    </p:animEffect>
                                  </p:childTnLst>
                                </p:cTn>
                              </p:par>
                            </p:childTnLst>
                          </p:cTn>
                        </p:par>
                        <p:par>
                          <p:cTn id="16" fill="hold">
                            <p:stCondLst>
                              <p:cond delay="1000"/>
                            </p:stCondLst>
                            <p:childTnLst>
                              <p:par>
                                <p:cTn id="17" presetID="17" presetClass="entr" presetSubtype="8" fill="hold" nodeType="afterEffect">
                                  <p:stCondLst>
                                    <p:cond delay="0"/>
                                  </p:stCondLst>
                                  <p:childTnLst>
                                    <p:set>
                                      <p:cBhvr>
                                        <p:cTn id="18" dur="1" fill="hold">
                                          <p:stCondLst>
                                            <p:cond delay="0"/>
                                          </p:stCondLst>
                                        </p:cTn>
                                        <p:tgtEl>
                                          <p:spTgt spid="919565"/>
                                        </p:tgtEl>
                                        <p:attrNameLst>
                                          <p:attrName>style.visibility</p:attrName>
                                        </p:attrNameLst>
                                      </p:cBhvr>
                                      <p:to>
                                        <p:strVal val="visible"/>
                                      </p:to>
                                    </p:set>
                                    <p:anim calcmode="lin" valueType="num">
                                      <p:cBhvr>
                                        <p:cTn id="19" dur="500" fill="hold"/>
                                        <p:tgtEl>
                                          <p:spTgt spid="919565"/>
                                        </p:tgtEl>
                                        <p:attrNameLst>
                                          <p:attrName>ppt_x</p:attrName>
                                        </p:attrNameLst>
                                      </p:cBhvr>
                                      <p:tavLst>
                                        <p:tav tm="0">
                                          <p:val>
                                            <p:strVal val="#ppt_x-#ppt_w/2"/>
                                          </p:val>
                                        </p:tav>
                                        <p:tav tm="100000">
                                          <p:val>
                                            <p:strVal val="#ppt_x"/>
                                          </p:val>
                                        </p:tav>
                                      </p:tavLst>
                                    </p:anim>
                                    <p:anim calcmode="lin" valueType="num">
                                      <p:cBhvr>
                                        <p:cTn id="20" dur="500" fill="hold"/>
                                        <p:tgtEl>
                                          <p:spTgt spid="919565"/>
                                        </p:tgtEl>
                                        <p:attrNameLst>
                                          <p:attrName>ppt_y</p:attrName>
                                        </p:attrNameLst>
                                      </p:cBhvr>
                                      <p:tavLst>
                                        <p:tav tm="0">
                                          <p:val>
                                            <p:strVal val="#ppt_y"/>
                                          </p:val>
                                        </p:tav>
                                        <p:tav tm="100000">
                                          <p:val>
                                            <p:strVal val="#ppt_y"/>
                                          </p:val>
                                        </p:tav>
                                      </p:tavLst>
                                    </p:anim>
                                    <p:anim calcmode="lin" valueType="num">
                                      <p:cBhvr>
                                        <p:cTn id="21" dur="500" fill="hold"/>
                                        <p:tgtEl>
                                          <p:spTgt spid="919565"/>
                                        </p:tgtEl>
                                        <p:attrNameLst>
                                          <p:attrName>ppt_w</p:attrName>
                                        </p:attrNameLst>
                                      </p:cBhvr>
                                      <p:tavLst>
                                        <p:tav tm="0">
                                          <p:val>
                                            <p:fltVal val="0"/>
                                          </p:val>
                                        </p:tav>
                                        <p:tav tm="100000">
                                          <p:val>
                                            <p:strVal val="#ppt_w"/>
                                          </p:val>
                                        </p:tav>
                                      </p:tavLst>
                                    </p:anim>
                                    <p:anim calcmode="lin" valueType="num">
                                      <p:cBhvr>
                                        <p:cTn id="22" dur="500" fill="hold"/>
                                        <p:tgtEl>
                                          <p:spTgt spid="91956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9563" grpId="0" animBg="1"/>
      <p:bldP spid="919564" grpId="0" animBg="1"/>
      <p:bldP spid="91956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401" name="Rectangle 4"/>
          <p:cNvSpPr>
            <a:spLocks noGrp="1" noChangeArrowheads="1"/>
          </p:cNvSpPr>
          <p:nvPr>
            <p:ph type="title" idx="4294967295"/>
          </p:nvPr>
        </p:nvSpPr>
        <p:spPr>
          <a:xfrm>
            <a:off x="539750" y="0"/>
            <a:ext cx="8207375" cy="1143000"/>
          </a:xfrm>
        </p:spPr>
        <p:txBody>
          <a:bodyPr lIns="0" tIns="0" rIns="0" bIns="0"/>
          <a:lstStyle/>
          <a:p>
            <a:pPr eaLnBrk="1" hangingPunct="1"/>
            <a:r>
              <a:rPr lang="en-GB" smtClean="0"/>
              <a:t>Collateral Ligament and the Nail</a:t>
            </a:r>
          </a:p>
        </p:txBody>
      </p:sp>
      <p:pic>
        <p:nvPicPr>
          <p:cNvPr id="998402" name="Picture 5"/>
          <p:cNvPicPr>
            <a:picLocks noChangeAspect="1" noChangeArrowheads="1"/>
          </p:cNvPicPr>
          <p:nvPr/>
        </p:nvPicPr>
        <p:blipFill>
          <a:blip r:embed="rId2" cstate="print"/>
          <a:srcRect/>
          <a:stretch>
            <a:fillRect/>
          </a:stretch>
        </p:blipFill>
        <p:spPr bwMode="auto">
          <a:xfrm>
            <a:off x="2651125" y="1341438"/>
            <a:ext cx="4810125" cy="5516562"/>
          </a:xfrm>
          <a:prstGeom prst="rect">
            <a:avLst/>
          </a:prstGeom>
          <a:noFill/>
          <a:ln w="9525">
            <a:noFill/>
            <a:miter lim="800000"/>
            <a:headEnd/>
            <a:tailEnd/>
          </a:ln>
        </p:spPr>
      </p:pic>
      <p:pic>
        <p:nvPicPr>
          <p:cNvPr id="226310" name="Picture 6"/>
          <p:cNvPicPr>
            <a:picLocks noChangeAspect="1" noChangeArrowheads="1"/>
          </p:cNvPicPr>
          <p:nvPr/>
        </p:nvPicPr>
        <p:blipFill>
          <a:blip r:embed="rId3" cstate="print"/>
          <a:srcRect/>
          <a:stretch>
            <a:fillRect/>
          </a:stretch>
        </p:blipFill>
        <p:spPr bwMode="auto">
          <a:xfrm>
            <a:off x="1403350" y="1604963"/>
            <a:ext cx="6840538" cy="5021262"/>
          </a:xfrm>
          <a:prstGeom prst="rect">
            <a:avLst/>
          </a:prstGeom>
          <a:noFill/>
          <a:ln w="9525">
            <a:noFill/>
            <a:miter lim="800000"/>
            <a:headEnd/>
            <a:tailEnd/>
          </a:ln>
        </p:spPr>
      </p:pic>
    </p:spTree>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63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9425" name="Rectangle 2"/>
          <p:cNvSpPr>
            <a:spLocks noGrp="1" noChangeArrowheads="1"/>
          </p:cNvSpPr>
          <p:nvPr>
            <p:ph type="title"/>
          </p:nvPr>
        </p:nvSpPr>
        <p:spPr>
          <a:xfrm>
            <a:off x="611188" y="188913"/>
            <a:ext cx="7772400" cy="1143000"/>
          </a:xfrm>
        </p:spPr>
        <p:txBody>
          <a:bodyPr/>
          <a:lstStyle/>
          <a:p>
            <a:pPr eaLnBrk="1" hangingPunct="1"/>
            <a:r>
              <a:rPr lang="en-GB" sz="4000" smtClean="0"/>
              <a:t>Nail Anchorage to Bone Directly via Dermal Ligaments</a:t>
            </a:r>
          </a:p>
        </p:txBody>
      </p:sp>
      <p:pic>
        <p:nvPicPr>
          <p:cNvPr id="999426" name="Picture 3" descr="Fig 2"/>
          <p:cNvPicPr>
            <a:picLocks noChangeAspect="1" noChangeArrowheads="1"/>
          </p:cNvPicPr>
          <p:nvPr/>
        </p:nvPicPr>
        <p:blipFill>
          <a:blip r:embed="rId2" cstate="print"/>
          <a:srcRect/>
          <a:stretch>
            <a:fillRect/>
          </a:stretch>
        </p:blipFill>
        <p:spPr bwMode="auto">
          <a:xfrm>
            <a:off x="179388" y="2060575"/>
            <a:ext cx="5905500" cy="3930650"/>
          </a:xfrm>
          <a:prstGeom prst="rect">
            <a:avLst/>
          </a:prstGeom>
          <a:noFill/>
          <a:ln w="9525">
            <a:noFill/>
            <a:miter lim="800000"/>
            <a:headEnd/>
            <a:tailEnd/>
          </a:ln>
        </p:spPr>
      </p:pic>
      <p:sp>
        <p:nvSpPr>
          <p:cNvPr id="999427" name="Text Box 4"/>
          <p:cNvSpPr txBox="1">
            <a:spLocks noChangeArrowheads="1"/>
          </p:cNvSpPr>
          <p:nvPr/>
        </p:nvSpPr>
        <p:spPr bwMode="auto">
          <a:xfrm>
            <a:off x="6372225" y="6583363"/>
            <a:ext cx="2573338" cy="274637"/>
          </a:xfrm>
          <a:prstGeom prst="rect">
            <a:avLst/>
          </a:prstGeom>
          <a:noFill/>
          <a:ln w="9525">
            <a:noFill/>
            <a:miter lim="800000"/>
            <a:headEnd/>
            <a:tailEnd/>
          </a:ln>
        </p:spPr>
        <p:txBody>
          <a:bodyPr wrap="none">
            <a:spAutoFit/>
          </a:bodyPr>
          <a:lstStyle/>
          <a:p>
            <a:r>
              <a:rPr lang="en-GB" sz="1200">
                <a:solidFill>
                  <a:srgbClr val="FFFF00"/>
                </a:solidFill>
                <a:latin typeface="Arial" pitchFamily="34" charset="0"/>
              </a:rPr>
              <a:t>McGonagle et al Dermatology 2009</a:t>
            </a:r>
          </a:p>
        </p:txBody>
      </p:sp>
      <p:pic>
        <p:nvPicPr>
          <p:cNvPr id="999428" name="Picture 5"/>
          <p:cNvPicPr>
            <a:picLocks noChangeAspect="1" noChangeArrowheads="1"/>
          </p:cNvPicPr>
          <p:nvPr/>
        </p:nvPicPr>
        <p:blipFill>
          <a:blip r:embed="rId3" cstate="print">
            <a:lum bright="18000"/>
          </a:blip>
          <a:srcRect t="8357" b="10417"/>
          <a:stretch>
            <a:fillRect/>
          </a:stretch>
        </p:blipFill>
        <p:spPr bwMode="auto">
          <a:xfrm>
            <a:off x="6297613" y="2492375"/>
            <a:ext cx="2846387" cy="2806700"/>
          </a:xfrm>
          <a:prstGeom prst="rect">
            <a:avLst/>
          </a:prstGeom>
          <a:noFill/>
          <a:ln w="9525">
            <a:noFill/>
            <a:miter lim="800000"/>
            <a:headEnd/>
            <a:tailEnd/>
          </a:ln>
        </p:spPr>
      </p:pic>
    </p:spTree>
  </p:cSld>
  <p:clrMapOvr>
    <a:masterClrMapping/>
  </p:clrMapOvr>
  <p:transition>
    <p:pull dir="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0449" name="Rectangle 2"/>
          <p:cNvSpPr>
            <a:spLocks noGrp="1" noChangeArrowheads="1"/>
          </p:cNvSpPr>
          <p:nvPr>
            <p:ph type="title"/>
          </p:nvPr>
        </p:nvSpPr>
        <p:spPr>
          <a:xfrm>
            <a:off x="684213" y="115888"/>
            <a:ext cx="7772400" cy="1143000"/>
          </a:xfrm>
        </p:spPr>
        <p:txBody>
          <a:bodyPr/>
          <a:lstStyle/>
          <a:p>
            <a:pPr eaLnBrk="1" hangingPunct="1"/>
            <a:r>
              <a:rPr lang="en-GB" sz="4000" dirty="0" smtClean="0"/>
              <a:t>Enthesis Nail </a:t>
            </a:r>
            <a:r>
              <a:rPr lang="en-GB" sz="4000" dirty="0" err="1" smtClean="0"/>
              <a:t>Interdigitation</a:t>
            </a:r>
            <a:r>
              <a:rPr lang="en-GB" sz="4000" dirty="0" smtClean="0"/>
              <a:t>- Relevant for linear Pitting? </a:t>
            </a:r>
          </a:p>
        </p:txBody>
      </p:sp>
      <p:pic>
        <p:nvPicPr>
          <p:cNvPr id="1000450" name="Picture 3" descr="Figure 1"/>
          <p:cNvPicPr>
            <a:picLocks noChangeAspect="1" noChangeArrowheads="1"/>
          </p:cNvPicPr>
          <p:nvPr/>
        </p:nvPicPr>
        <p:blipFill>
          <a:blip r:embed="rId2" cstate="print"/>
          <a:srcRect/>
          <a:stretch>
            <a:fillRect/>
          </a:stretch>
        </p:blipFill>
        <p:spPr bwMode="auto">
          <a:xfrm>
            <a:off x="323850" y="1484313"/>
            <a:ext cx="4706938" cy="4752975"/>
          </a:xfrm>
          <a:prstGeom prst="rect">
            <a:avLst/>
          </a:prstGeom>
          <a:noFill/>
          <a:ln w="9525">
            <a:noFill/>
            <a:miter lim="800000"/>
            <a:headEnd/>
            <a:tailEnd/>
          </a:ln>
        </p:spPr>
      </p:pic>
      <p:sp>
        <p:nvSpPr>
          <p:cNvPr id="1000451" name="Rectangle 4"/>
          <p:cNvSpPr>
            <a:spLocks noChangeArrowheads="1"/>
          </p:cNvSpPr>
          <p:nvPr/>
        </p:nvSpPr>
        <p:spPr bwMode="auto">
          <a:xfrm>
            <a:off x="5148263" y="6491288"/>
            <a:ext cx="3778250" cy="366712"/>
          </a:xfrm>
          <a:prstGeom prst="rect">
            <a:avLst/>
          </a:prstGeom>
          <a:noFill/>
          <a:ln w="9525">
            <a:noFill/>
            <a:miter lim="800000"/>
            <a:headEnd/>
            <a:tailEnd/>
          </a:ln>
        </p:spPr>
        <p:txBody>
          <a:bodyPr wrap="none">
            <a:spAutoFit/>
          </a:bodyPr>
          <a:lstStyle/>
          <a:p>
            <a:r>
              <a:rPr lang="en-GB" sz="1800">
                <a:solidFill>
                  <a:srgbClr val="FFFF00"/>
                </a:solidFill>
                <a:latin typeface="Arial" pitchFamily="34" charset="0"/>
              </a:rPr>
              <a:t>McGonagle et al Dermatology 2009</a:t>
            </a:r>
          </a:p>
        </p:txBody>
      </p:sp>
      <p:pic>
        <p:nvPicPr>
          <p:cNvPr id="1000452" name="Picture 5" descr="F1020002Rec2"/>
          <p:cNvPicPr>
            <a:picLocks noChangeAspect="1" noChangeArrowheads="1"/>
          </p:cNvPicPr>
          <p:nvPr/>
        </p:nvPicPr>
        <p:blipFill>
          <a:blip r:embed="rId3" cstate="print"/>
          <a:srcRect/>
          <a:stretch>
            <a:fillRect/>
          </a:stretch>
        </p:blipFill>
        <p:spPr bwMode="auto">
          <a:xfrm>
            <a:off x="5580063" y="1844675"/>
            <a:ext cx="2624137" cy="3959225"/>
          </a:xfrm>
          <a:prstGeom prst="rect">
            <a:avLst/>
          </a:prstGeom>
          <a:noFill/>
          <a:ln w="9525">
            <a:noFill/>
            <a:miter lim="800000"/>
            <a:headEnd/>
            <a:tailEnd/>
          </a:ln>
        </p:spPr>
      </p:pic>
    </p:spTree>
  </p:cSld>
  <p:clrMapOvr>
    <a:masterClrMapping/>
  </p:clrMapOvr>
  <p:transition>
    <p:pull dir="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2497" name="Title 1"/>
          <p:cNvSpPr>
            <a:spLocks noGrp="1"/>
          </p:cNvSpPr>
          <p:nvPr>
            <p:ph type="title" idx="4294967295"/>
          </p:nvPr>
        </p:nvSpPr>
        <p:spPr>
          <a:xfrm>
            <a:off x="611188" y="188913"/>
            <a:ext cx="7772400" cy="1143000"/>
          </a:xfrm>
        </p:spPr>
        <p:txBody>
          <a:bodyPr/>
          <a:lstStyle/>
          <a:p>
            <a:pPr eaLnBrk="1" hangingPunct="1"/>
            <a:r>
              <a:rPr lang="en-GB" sz="4000" smtClean="0"/>
              <a:t>Optical Coherence Tomography of the Nails</a:t>
            </a:r>
          </a:p>
        </p:txBody>
      </p:sp>
      <p:pic>
        <p:nvPicPr>
          <p:cNvPr id="1002498" name="Picture 2"/>
          <p:cNvPicPr>
            <a:picLocks noChangeAspect="1" noChangeArrowheads="1"/>
          </p:cNvPicPr>
          <p:nvPr/>
        </p:nvPicPr>
        <p:blipFill>
          <a:blip r:embed="rId2" cstate="print"/>
          <a:srcRect/>
          <a:stretch>
            <a:fillRect/>
          </a:stretch>
        </p:blipFill>
        <p:spPr bwMode="auto">
          <a:xfrm>
            <a:off x="2124075" y="1341438"/>
            <a:ext cx="6596063" cy="1800225"/>
          </a:xfrm>
          <a:prstGeom prst="rect">
            <a:avLst/>
          </a:prstGeom>
          <a:noFill/>
          <a:ln w="9525">
            <a:noFill/>
            <a:miter lim="800000"/>
            <a:headEnd/>
            <a:tailEnd/>
          </a:ln>
        </p:spPr>
      </p:pic>
      <p:pic>
        <p:nvPicPr>
          <p:cNvPr id="1002499" name="Picture 3"/>
          <p:cNvPicPr>
            <a:picLocks noChangeAspect="1" noChangeArrowheads="1"/>
          </p:cNvPicPr>
          <p:nvPr/>
        </p:nvPicPr>
        <p:blipFill>
          <a:blip r:embed="rId3" cstate="print"/>
          <a:srcRect/>
          <a:stretch>
            <a:fillRect/>
          </a:stretch>
        </p:blipFill>
        <p:spPr bwMode="auto">
          <a:xfrm>
            <a:off x="250825" y="3860800"/>
            <a:ext cx="8642350" cy="2160588"/>
          </a:xfrm>
          <a:prstGeom prst="rect">
            <a:avLst/>
          </a:prstGeom>
          <a:noFill/>
          <a:ln w="9525">
            <a:noFill/>
            <a:miter lim="800000"/>
            <a:headEnd/>
            <a:tailEnd/>
          </a:ln>
        </p:spPr>
      </p:pic>
      <p:sp>
        <p:nvSpPr>
          <p:cNvPr id="1002500" name="Rectangle 5"/>
          <p:cNvSpPr>
            <a:spLocks noChangeArrowheads="1"/>
          </p:cNvSpPr>
          <p:nvPr/>
        </p:nvSpPr>
        <p:spPr bwMode="auto">
          <a:xfrm>
            <a:off x="5508625" y="6381750"/>
            <a:ext cx="3113088" cy="338138"/>
          </a:xfrm>
          <a:prstGeom prst="rect">
            <a:avLst/>
          </a:prstGeom>
          <a:noFill/>
          <a:ln w="9525">
            <a:noFill/>
            <a:miter lim="800000"/>
            <a:headEnd/>
            <a:tailEnd/>
          </a:ln>
        </p:spPr>
        <p:txBody>
          <a:bodyPr wrap="none">
            <a:spAutoFit/>
          </a:bodyPr>
          <a:lstStyle/>
          <a:p>
            <a:r>
              <a:rPr lang="en-US" sz="1600">
                <a:solidFill>
                  <a:srgbClr val="FFFF00"/>
                </a:solidFill>
              </a:rPr>
              <a:t>Aydin et al. Dermatology (In Press)</a:t>
            </a:r>
            <a:endParaRPr lang="en-GB" sz="1600"/>
          </a:p>
        </p:txBody>
      </p:sp>
    </p:spTree>
  </p:cSld>
  <p:clrMapOvr>
    <a:masterClrMapping/>
  </p:clrMapOvr>
  <p:transition>
    <p:pull dir="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21" name="Rectangle 2"/>
          <p:cNvSpPr>
            <a:spLocks noGrp="1" noChangeArrowheads="1"/>
          </p:cNvSpPr>
          <p:nvPr>
            <p:ph type="title"/>
          </p:nvPr>
        </p:nvSpPr>
        <p:spPr>
          <a:xfrm>
            <a:off x="684213" y="260350"/>
            <a:ext cx="7772400" cy="1143000"/>
          </a:xfrm>
        </p:spPr>
        <p:txBody>
          <a:bodyPr/>
          <a:lstStyle/>
          <a:p>
            <a:pPr eaLnBrk="1" hangingPunct="1"/>
            <a:r>
              <a:rPr lang="en-GB" sz="4000" smtClean="0"/>
              <a:t>So the Nail is anchored by entheses at multiple points</a:t>
            </a:r>
          </a:p>
        </p:txBody>
      </p:sp>
      <p:sp>
        <p:nvSpPr>
          <p:cNvPr id="1003522" name="Freeform 3"/>
          <p:cNvSpPr>
            <a:spLocks noChangeAspect="1"/>
          </p:cNvSpPr>
          <p:nvPr/>
        </p:nvSpPr>
        <p:spPr bwMode="auto">
          <a:xfrm>
            <a:off x="323850" y="2708275"/>
            <a:ext cx="4664075" cy="2224088"/>
          </a:xfrm>
          <a:custGeom>
            <a:avLst/>
            <a:gdLst>
              <a:gd name="T0" fmla="*/ 2147483647 w 936"/>
              <a:gd name="T1" fmla="*/ 2147483647 h 449"/>
              <a:gd name="T2" fmla="*/ 2147483647 w 936"/>
              <a:gd name="T3" fmla="*/ 2147483647 h 449"/>
              <a:gd name="T4" fmla="*/ 2147483647 w 936"/>
              <a:gd name="T5" fmla="*/ 2147483647 h 449"/>
              <a:gd name="T6" fmla="*/ 2147483647 w 936"/>
              <a:gd name="T7" fmla="*/ 2147483647 h 449"/>
              <a:gd name="T8" fmla="*/ 2147483647 w 936"/>
              <a:gd name="T9" fmla="*/ 2147483647 h 449"/>
              <a:gd name="T10" fmla="*/ 2147483647 w 936"/>
              <a:gd name="T11" fmla="*/ 2147483647 h 449"/>
              <a:gd name="T12" fmla="*/ 2147483647 w 936"/>
              <a:gd name="T13" fmla="*/ 2147483647 h 449"/>
              <a:gd name="T14" fmla="*/ 2147483647 w 936"/>
              <a:gd name="T15" fmla="*/ 2147483647 h 449"/>
              <a:gd name="T16" fmla="*/ 2147483647 w 936"/>
              <a:gd name="T17" fmla="*/ 2147483647 h 449"/>
              <a:gd name="T18" fmla="*/ 2147483647 w 936"/>
              <a:gd name="T19" fmla="*/ 2147483647 h 449"/>
              <a:gd name="T20" fmla="*/ 2147483647 w 936"/>
              <a:gd name="T21" fmla="*/ 2147483647 h 449"/>
              <a:gd name="T22" fmla="*/ 2147483647 w 936"/>
              <a:gd name="T23" fmla="*/ 2147483647 h 449"/>
              <a:gd name="T24" fmla="*/ 2147483647 w 936"/>
              <a:gd name="T25" fmla="*/ 2147483647 h 449"/>
              <a:gd name="T26" fmla="*/ 2147483647 w 936"/>
              <a:gd name="T27" fmla="*/ 2147483647 h 449"/>
              <a:gd name="T28" fmla="*/ 2147483647 w 936"/>
              <a:gd name="T29" fmla="*/ 2147483647 h 449"/>
              <a:gd name="T30" fmla="*/ 2147483647 w 936"/>
              <a:gd name="T31" fmla="*/ 2147483647 h 449"/>
              <a:gd name="T32" fmla="*/ 2147483647 w 936"/>
              <a:gd name="T33" fmla="*/ 2147483647 h 449"/>
              <a:gd name="T34" fmla="*/ 2147483647 w 936"/>
              <a:gd name="T35" fmla="*/ 2147483647 h 449"/>
              <a:gd name="T36" fmla="*/ 2147483647 w 936"/>
              <a:gd name="T37" fmla="*/ 2147483647 h 449"/>
              <a:gd name="T38" fmla="*/ 2147483647 w 936"/>
              <a:gd name="T39" fmla="*/ 2147483647 h 449"/>
              <a:gd name="T40" fmla="*/ 2147483647 w 936"/>
              <a:gd name="T41" fmla="*/ 2147483647 h 449"/>
              <a:gd name="T42" fmla="*/ 2147483647 w 936"/>
              <a:gd name="T43" fmla="*/ 2147483647 h 449"/>
              <a:gd name="T44" fmla="*/ 2147483647 w 936"/>
              <a:gd name="T45" fmla="*/ 2147483647 h 449"/>
              <a:gd name="T46" fmla="*/ 2147483647 w 936"/>
              <a:gd name="T47" fmla="*/ 2147483647 h 449"/>
              <a:gd name="T48" fmla="*/ 2147483647 w 936"/>
              <a:gd name="T49" fmla="*/ 2147483647 h 449"/>
              <a:gd name="T50" fmla="*/ 2147483647 w 936"/>
              <a:gd name="T51" fmla="*/ 2147483647 h 449"/>
              <a:gd name="T52" fmla="*/ 2147483647 w 936"/>
              <a:gd name="T53" fmla="*/ 2147483647 h 449"/>
              <a:gd name="T54" fmla="*/ 2147483647 w 936"/>
              <a:gd name="T55" fmla="*/ 2147483647 h 449"/>
              <a:gd name="T56" fmla="*/ 2147483647 w 936"/>
              <a:gd name="T57" fmla="*/ 2147483647 h 449"/>
              <a:gd name="T58" fmla="*/ 2147483647 w 936"/>
              <a:gd name="T59" fmla="*/ 2147483647 h 449"/>
              <a:gd name="T60" fmla="*/ 2147483647 w 936"/>
              <a:gd name="T61" fmla="*/ 2147483647 h 449"/>
              <a:gd name="T62" fmla="*/ 0 w 936"/>
              <a:gd name="T63" fmla="*/ 2147483647 h 449"/>
              <a:gd name="T64" fmla="*/ 2147483647 w 936"/>
              <a:gd name="T65" fmla="*/ 2147483647 h 449"/>
              <a:gd name="T66" fmla="*/ 2147483647 w 936"/>
              <a:gd name="T67" fmla="*/ 2147483647 h 44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36"/>
              <a:gd name="T103" fmla="*/ 0 h 449"/>
              <a:gd name="T104" fmla="*/ 936 w 936"/>
              <a:gd name="T105" fmla="*/ 449 h 44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36" h="449">
                <a:moveTo>
                  <a:pt x="58" y="448"/>
                </a:moveTo>
                <a:cubicBezTo>
                  <a:pt x="70" y="447"/>
                  <a:pt x="83" y="446"/>
                  <a:pt x="95" y="443"/>
                </a:cubicBezTo>
                <a:cubicBezTo>
                  <a:pt x="107" y="440"/>
                  <a:pt x="118" y="433"/>
                  <a:pt x="130" y="427"/>
                </a:cubicBezTo>
                <a:cubicBezTo>
                  <a:pt x="143" y="422"/>
                  <a:pt x="153" y="414"/>
                  <a:pt x="166" y="407"/>
                </a:cubicBezTo>
                <a:cubicBezTo>
                  <a:pt x="179" y="400"/>
                  <a:pt x="189" y="394"/>
                  <a:pt x="206" y="386"/>
                </a:cubicBezTo>
                <a:cubicBezTo>
                  <a:pt x="217" y="379"/>
                  <a:pt x="256" y="362"/>
                  <a:pt x="268" y="357"/>
                </a:cubicBezTo>
                <a:cubicBezTo>
                  <a:pt x="300" y="353"/>
                  <a:pt x="296" y="349"/>
                  <a:pt x="328" y="341"/>
                </a:cubicBezTo>
                <a:cubicBezTo>
                  <a:pt x="344" y="337"/>
                  <a:pt x="468" y="325"/>
                  <a:pt x="484" y="321"/>
                </a:cubicBezTo>
                <a:cubicBezTo>
                  <a:pt x="528" y="319"/>
                  <a:pt x="557" y="320"/>
                  <a:pt x="592" y="329"/>
                </a:cubicBezTo>
                <a:cubicBezTo>
                  <a:pt x="618" y="330"/>
                  <a:pt x="672" y="349"/>
                  <a:pt x="694" y="356"/>
                </a:cubicBezTo>
                <a:cubicBezTo>
                  <a:pt x="718" y="366"/>
                  <a:pt x="734" y="368"/>
                  <a:pt x="746" y="376"/>
                </a:cubicBezTo>
                <a:cubicBezTo>
                  <a:pt x="758" y="384"/>
                  <a:pt x="758" y="395"/>
                  <a:pt x="766" y="403"/>
                </a:cubicBezTo>
                <a:cubicBezTo>
                  <a:pt x="774" y="411"/>
                  <a:pt x="783" y="419"/>
                  <a:pt x="793" y="424"/>
                </a:cubicBezTo>
                <a:cubicBezTo>
                  <a:pt x="802" y="428"/>
                  <a:pt x="814" y="430"/>
                  <a:pt x="823" y="430"/>
                </a:cubicBezTo>
                <a:cubicBezTo>
                  <a:pt x="833" y="428"/>
                  <a:pt x="842" y="427"/>
                  <a:pt x="856" y="413"/>
                </a:cubicBezTo>
                <a:cubicBezTo>
                  <a:pt x="868" y="404"/>
                  <a:pt x="900" y="358"/>
                  <a:pt x="904" y="345"/>
                </a:cubicBezTo>
                <a:cubicBezTo>
                  <a:pt x="910" y="326"/>
                  <a:pt x="924" y="304"/>
                  <a:pt x="928" y="285"/>
                </a:cubicBezTo>
                <a:cubicBezTo>
                  <a:pt x="931" y="272"/>
                  <a:pt x="936" y="245"/>
                  <a:pt x="936" y="245"/>
                </a:cubicBezTo>
                <a:cubicBezTo>
                  <a:pt x="933" y="194"/>
                  <a:pt x="927" y="163"/>
                  <a:pt x="912" y="117"/>
                </a:cubicBezTo>
                <a:cubicBezTo>
                  <a:pt x="901" y="92"/>
                  <a:pt x="872" y="90"/>
                  <a:pt x="840" y="89"/>
                </a:cubicBezTo>
                <a:cubicBezTo>
                  <a:pt x="789" y="92"/>
                  <a:pt x="771" y="107"/>
                  <a:pt x="720" y="113"/>
                </a:cubicBezTo>
                <a:cubicBezTo>
                  <a:pt x="641" y="110"/>
                  <a:pt x="656" y="113"/>
                  <a:pt x="596" y="109"/>
                </a:cubicBezTo>
                <a:cubicBezTo>
                  <a:pt x="576" y="103"/>
                  <a:pt x="500" y="93"/>
                  <a:pt x="476" y="93"/>
                </a:cubicBezTo>
                <a:cubicBezTo>
                  <a:pt x="464" y="88"/>
                  <a:pt x="380" y="85"/>
                  <a:pt x="360" y="81"/>
                </a:cubicBezTo>
                <a:cubicBezTo>
                  <a:pt x="335" y="81"/>
                  <a:pt x="228" y="65"/>
                  <a:pt x="196" y="61"/>
                </a:cubicBezTo>
                <a:cubicBezTo>
                  <a:pt x="168" y="53"/>
                  <a:pt x="152" y="43"/>
                  <a:pt x="128" y="33"/>
                </a:cubicBezTo>
                <a:cubicBezTo>
                  <a:pt x="104" y="23"/>
                  <a:pt x="70" y="1"/>
                  <a:pt x="52" y="1"/>
                </a:cubicBezTo>
                <a:cubicBezTo>
                  <a:pt x="31" y="0"/>
                  <a:pt x="21" y="14"/>
                  <a:pt x="20" y="33"/>
                </a:cubicBezTo>
                <a:cubicBezTo>
                  <a:pt x="19" y="52"/>
                  <a:pt x="39" y="88"/>
                  <a:pt x="44" y="113"/>
                </a:cubicBezTo>
                <a:cubicBezTo>
                  <a:pt x="47" y="134"/>
                  <a:pt x="53" y="154"/>
                  <a:pt x="52" y="185"/>
                </a:cubicBezTo>
                <a:cubicBezTo>
                  <a:pt x="51" y="216"/>
                  <a:pt x="45" y="259"/>
                  <a:pt x="36" y="297"/>
                </a:cubicBezTo>
                <a:cubicBezTo>
                  <a:pt x="29" y="325"/>
                  <a:pt x="9" y="387"/>
                  <a:pt x="0" y="413"/>
                </a:cubicBezTo>
                <a:cubicBezTo>
                  <a:pt x="5" y="428"/>
                  <a:pt x="12" y="438"/>
                  <a:pt x="22" y="443"/>
                </a:cubicBezTo>
                <a:cubicBezTo>
                  <a:pt x="32" y="449"/>
                  <a:pt x="50" y="448"/>
                  <a:pt x="58" y="448"/>
                </a:cubicBezTo>
                <a:close/>
              </a:path>
            </a:pathLst>
          </a:custGeom>
          <a:gradFill rotWithShape="1">
            <a:gsLst>
              <a:gs pos="0">
                <a:srgbClr val="FFFF66"/>
              </a:gs>
              <a:gs pos="100000">
                <a:srgbClr val="FF9933"/>
              </a:gs>
            </a:gsLst>
            <a:path path="rect">
              <a:fillToRect l="50000" t="50000" r="50000" b="50000"/>
            </a:path>
          </a:gradFill>
          <a:ln w="9525">
            <a:noFill/>
            <a:round/>
            <a:headEnd/>
            <a:tailEnd/>
          </a:ln>
        </p:spPr>
        <p:txBody>
          <a:bodyPr/>
          <a:lstStyle/>
          <a:p>
            <a:endParaRPr lang="en-CA"/>
          </a:p>
        </p:txBody>
      </p:sp>
      <p:sp>
        <p:nvSpPr>
          <p:cNvPr id="1003523" name="Freeform 4"/>
          <p:cNvSpPr>
            <a:spLocks noChangeAspect="1"/>
          </p:cNvSpPr>
          <p:nvPr/>
        </p:nvSpPr>
        <p:spPr bwMode="auto">
          <a:xfrm>
            <a:off x="5102225" y="3208338"/>
            <a:ext cx="3511550" cy="1758950"/>
          </a:xfrm>
          <a:custGeom>
            <a:avLst/>
            <a:gdLst>
              <a:gd name="T0" fmla="*/ 2147483647 w 705"/>
              <a:gd name="T1" fmla="*/ 2147483647 h 355"/>
              <a:gd name="T2" fmla="*/ 2147483647 w 705"/>
              <a:gd name="T3" fmla="*/ 2147483647 h 355"/>
              <a:gd name="T4" fmla="*/ 2147483647 w 705"/>
              <a:gd name="T5" fmla="*/ 2147483647 h 355"/>
              <a:gd name="T6" fmla="*/ 2147483647 w 705"/>
              <a:gd name="T7" fmla="*/ 2147483647 h 355"/>
              <a:gd name="T8" fmla="*/ 2147483647 w 705"/>
              <a:gd name="T9" fmla="*/ 2147483647 h 355"/>
              <a:gd name="T10" fmla="*/ 2147483647 w 705"/>
              <a:gd name="T11" fmla="*/ 2147483647 h 355"/>
              <a:gd name="T12" fmla="*/ 2147483647 w 705"/>
              <a:gd name="T13" fmla="*/ 2147483647 h 355"/>
              <a:gd name="T14" fmla="*/ 2147483647 w 705"/>
              <a:gd name="T15" fmla="*/ 2147483647 h 355"/>
              <a:gd name="T16" fmla="*/ 2147483647 w 705"/>
              <a:gd name="T17" fmla="*/ 2147483647 h 355"/>
              <a:gd name="T18" fmla="*/ 2147483647 w 705"/>
              <a:gd name="T19" fmla="*/ 2147483647 h 355"/>
              <a:gd name="T20" fmla="*/ 2147483647 w 705"/>
              <a:gd name="T21" fmla="*/ 2147483647 h 355"/>
              <a:gd name="T22" fmla="*/ 2147483647 w 705"/>
              <a:gd name="T23" fmla="*/ 2147483647 h 355"/>
              <a:gd name="T24" fmla="*/ 2147483647 w 705"/>
              <a:gd name="T25" fmla="*/ 2147483647 h 355"/>
              <a:gd name="T26" fmla="*/ 2147483647 w 705"/>
              <a:gd name="T27" fmla="*/ 2147483647 h 355"/>
              <a:gd name="T28" fmla="*/ 2147483647 w 705"/>
              <a:gd name="T29" fmla="*/ 2147483647 h 355"/>
              <a:gd name="T30" fmla="*/ 2147483647 w 705"/>
              <a:gd name="T31" fmla="*/ 2147483647 h 355"/>
              <a:gd name="T32" fmla="*/ 2147483647 w 705"/>
              <a:gd name="T33" fmla="*/ 2147483647 h 355"/>
              <a:gd name="T34" fmla="*/ 2147483647 w 705"/>
              <a:gd name="T35" fmla="*/ 2147483647 h 355"/>
              <a:gd name="T36" fmla="*/ 2147483647 w 705"/>
              <a:gd name="T37" fmla="*/ 2147483647 h 355"/>
              <a:gd name="T38" fmla="*/ 2147483647 w 705"/>
              <a:gd name="T39" fmla="*/ 2147483647 h 355"/>
              <a:gd name="T40" fmla="*/ 2147483647 w 705"/>
              <a:gd name="T41" fmla="*/ 2147483647 h 355"/>
              <a:gd name="T42" fmla="*/ 2147483647 w 705"/>
              <a:gd name="T43" fmla="*/ 2147483647 h 355"/>
              <a:gd name="T44" fmla="*/ 2147483647 w 705"/>
              <a:gd name="T45" fmla="*/ 2147483647 h 355"/>
              <a:gd name="T46" fmla="*/ 2147483647 w 705"/>
              <a:gd name="T47" fmla="*/ 2147483647 h 35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05"/>
              <a:gd name="T73" fmla="*/ 0 h 355"/>
              <a:gd name="T74" fmla="*/ 705 w 705"/>
              <a:gd name="T75" fmla="*/ 355 h 35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05" h="355">
                <a:moveTo>
                  <a:pt x="53" y="108"/>
                </a:moveTo>
                <a:cubicBezTo>
                  <a:pt x="62" y="123"/>
                  <a:pt x="70" y="141"/>
                  <a:pt x="65" y="164"/>
                </a:cubicBezTo>
                <a:cubicBezTo>
                  <a:pt x="65" y="180"/>
                  <a:pt x="49" y="224"/>
                  <a:pt x="41" y="252"/>
                </a:cubicBezTo>
                <a:cubicBezTo>
                  <a:pt x="30" y="277"/>
                  <a:pt x="0" y="293"/>
                  <a:pt x="5" y="308"/>
                </a:cubicBezTo>
                <a:cubicBezTo>
                  <a:pt x="11" y="342"/>
                  <a:pt x="36" y="340"/>
                  <a:pt x="69" y="348"/>
                </a:cubicBezTo>
                <a:cubicBezTo>
                  <a:pt x="86" y="347"/>
                  <a:pt x="128" y="339"/>
                  <a:pt x="145" y="336"/>
                </a:cubicBezTo>
                <a:cubicBezTo>
                  <a:pt x="162" y="327"/>
                  <a:pt x="167" y="323"/>
                  <a:pt x="181" y="320"/>
                </a:cubicBezTo>
                <a:cubicBezTo>
                  <a:pt x="207" y="308"/>
                  <a:pt x="233" y="304"/>
                  <a:pt x="261" y="300"/>
                </a:cubicBezTo>
                <a:cubicBezTo>
                  <a:pt x="286" y="301"/>
                  <a:pt x="312" y="299"/>
                  <a:pt x="337" y="304"/>
                </a:cubicBezTo>
                <a:cubicBezTo>
                  <a:pt x="347" y="306"/>
                  <a:pt x="380" y="319"/>
                  <a:pt x="389" y="324"/>
                </a:cubicBezTo>
                <a:cubicBezTo>
                  <a:pt x="411" y="336"/>
                  <a:pt x="425" y="348"/>
                  <a:pt x="449" y="352"/>
                </a:cubicBezTo>
                <a:cubicBezTo>
                  <a:pt x="535" y="348"/>
                  <a:pt x="547" y="355"/>
                  <a:pt x="605" y="316"/>
                </a:cubicBezTo>
                <a:cubicBezTo>
                  <a:pt x="625" y="303"/>
                  <a:pt x="645" y="293"/>
                  <a:pt x="665" y="280"/>
                </a:cubicBezTo>
                <a:cubicBezTo>
                  <a:pt x="673" y="275"/>
                  <a:pt x="689" y="264"/>
                  <a:pt x="689" y="264"/>
                </a:cubicBezTo>
                <a:cubicBezTo>
                  <a:pt x="696" y="253"/>
                  <a:pt x="705" y="228"/>
                  <a:pt x="705" y="228"/>
                </a:cubicBezTo>
                <a:cubicBezTo>
                  <a:pt x="698" y="191"/>
                  <a:pt x="657" y="164"/>
                  <a:pt x="621" y="152"/>
                </a:cubicBezTo>
                <a:cubicBezTo>
                  <a:pt x="597" y="158"/>
                  <a:pt x="610" y="154"/>
                  <a:pt x="581" y="164"/>
                </a:cubicBezTo>
                <a:cubicBezTo>
                  <a:pt x="573" y="167"/>
                  <a:pt x="557" y="172"/>
                  <a:pt x="557" y="172"/>
                </a:cubicBezTo>
                <a:cubicBezTo>
                  <a:pt x="449" y="162"/>
                  <a:pt x="341" y="120"/>
                  <a:pt x="321" y="116"/>
                </a:cubicBezTo>
                <a:cubicBezTo>
                  <a:pt x="283" y="108"/>
                  <a:pt x="234" y="80"/>
                  <a:pt x="197" y="68"/>
                </a:cubicBezTo>
                <a:cubicBezTo>
                  <a:pt x="170" y="61"/>
                  <a:pt x="124" y="26"/>
                  <a:pt x="109" y="24"/>
                </a:cubicBezTo>
                <a:cubicBezTo>
                  <a:pt x="95" y="21"/>
                  <a:pt x="59" y="0"/>
                  <a:pt x="45" y="4"/>
                </a:cubicBezTo>
                <a:cubicBezTo>
                  <a:pt x="31" y="8"/>
                  <a:pt x="24" y="31"/>
                  <a:pt x="25" y="48"/>
                </a:cubicBezTo>
                <a:cubicBezTo>
                  <a:pt x="24" y="60"/>
                  <a:pt x="45" y="91"/>
                  <a:pt x="53" y="108"/>
                </a:cubicBezTo>
                <a:close/>
              </a:path>
            </a:pathLst>
          </a:custGeom>
          <a:gradFill rotWithShape="1">
            <a:gsLst>
              <a:gs pos="0">
                <a:srgbClr val="FFFF66"/>
              </a:gs>
              <a:gs pos="100000">
                <a:srgbClr val="FF9933"/>
              </a:gs>
            </a:gsLst>
            <a:path path="rect">
              <a:fillToRect l="50000" t="50000" r="50000" b="50000"/>
            </a:path>
          </a:gradFill>
          <a:ln w="9525">
            <a:noFill/>
            <a:round/>
            <a:headEnd/>
            <a:tailEnd/>
          </a:ln>
        </p:spPr>
        <p:txBody>
          <a:bodyPr/>
          <a:lstStyle/>
          <a:p>
            <a:endParaRPr lang="en-CA"/>
          </a:p>
        </p:txBody>
      </p:sp>
      <p:sp>
        <p:nvSpPr>
          <p:cNvPr id="1003524" name="Freeform 5"/>
          <p:cNvSpPr>
            <a:spLocks noChangeAspect="1"/>
          </p:cNvSpPr>
          <p:nvPr/>
        </p:nvSpPr>
        <p:spPr bwMode="auto">
          <a:xfrm>
            <a:off x="3381375" y="4678363"/>
            <a:ext cx="3130550" cy="736600"/>
          </a:xfrm>
          <a:custGeom>
            <a:avLst/>
            <a:gdLst>
              <a:gd name="T0" fmla="*/ 2147483647 w 1972"/>
              <a:gd name="T1" fmla="*/ 2147483647 h 464"/>
              <a:gd name="T2" fmla="*/ 2147483647 w 1972"/>
              <a:gd name="T3" fmla="*/ 2147483647 h 464"/>
              <a:gd name="T4" fmla="*/ 2147483647 w 1972"/>
              <a:gd name="T5" fmla="*/ 2147483647 h 464"/>
              <a:gd name="T6" fmla="*/ 2147483647 w 1972"/>
              <a:gd name="T7" fmla="*/ 2147483647 h 464"/>
              <a:gd name="T8" fmla="*/ 2147483647 w 1972"/>
              <a:gd name="T9" fmla="*/ 2147483647 h 464"/>
              <a:gd name="T10" fmla="*/ 2147483647 w 1972"/>
              <a:gd name="T11" fmla="*/ 2147483647 h 464"/>
              <a:gd name="T12" fmla="*/ 2147483647 w 1972"/>
              <a:gd name="T13" fmla="*/ 2147483647 h 464"/>
              <a:gd name="T14" fmla="*/ 2147483647 w 1972"/>
              <a:gd name="T15" fmla="*/ 2147483647 h 464"/>
              <a:gd name="T16" fmla="*/ 2147483647 w 1972"/>
              <a:gd name="T17" fmla="*/ 2147483647 h 464"/>
              <a:gd name="T18" fmla="*/ 2147483647 w 1972"/>
              <a:gd name="T19" fmla="*/ 2147483647 h 464"/>
              <a:gd name="T20" fmla="*/ 2147483647 w 1972"/>
              <a:gd name="T21" fmla="*/ 2147483647 h 464"/>
              <a:gd name="T22" fmla="*/ 2147483647 w 1972"/>
              <a:gd name="T23" fmla="*/ 2147483647 h 464"/>
              <a:gd name="T24" fmla="*/ 2147483647 w 1972"/>
              <a:gd name="T25" fmla="*/ 2147483647 h 464"/>
              <a:gd name="T26" fmla="*/ 2147483647 w 1972"/>
              <a:gd name="T27" fmla="*/ 2147483647 h 464"/>
              <a:gd name="T28" fmla="*/ 2147483647 w 1972"/>
              <a:gd name="T29" fmla="*/ 2147483647 h 464"/>
              <a:gd name="T30" fmla="*/ 2147483647 w 1972"/>
              <a:gd name="T31" fmla="*/ 2147483647 h 464"/>
              <a:gd name="T32" fmla="*/ 2147483647 w 1972"/>
              <a:gd name="T33" fmla="*/ 2147483647 h 464"/>
              <a:gd name="T34" fmla="*/ 2147483647 w 1972"/>
              <a:gd name="T35" fmla="*/ 2147483647 h 464"/>
              <a:gd name="T36" fmla="*/ 2147483647 w 1972"/>
              <a:gd name="T37" fmla="*/ 2147483647 h 464"/>
              <a:gd name="T38" fmla="*/ 2147483647 w 1972"/>
              <a:gd name="T39" fmla="*/ 2147483647 h 464"/>
              <a:gd name="T40" fmla="*/ 2147483647 w 1972"/>
              <a:gd name="T41" fmla="*/ 2147483647 h 464"/>
              <a:gd name="T42" fmla="*/ 2147483647 w 1972"/>
              <a:gd name="T43" fmla="*/ 2147483647 h 464"/>
              <a:gd name="T44" fmla="*/ 2147483647 w 1972"/>
              <a:gd name="T45" fmla="*/ 2147483647 h 464"/>
              <a:gd name="T46" fmla="*/ 2147483647 w 1972"/>
              <a:gd name="T47" fmla="*/ 2147483647 h 464"/>
              <a:gd name="T48" fmla="*/ 2147483647 w 1972"/>
              <a:gd name="T49" fmla="*/ 2147483647 h 464"/>
              <a:gd name="T50" fmla="*/ 2147483647 w 1972"/>
              <a:gd name="T51" fmla="*/ 2147483647 h 464"/>
              <a:gd name="T52" fmla="*/ 2147483647 w 1972"/>
              <a:gd name="T53" fmla="*/ 2147483647 h 464"/>
              <a:gd name="T54" fmla="*/ 2147483647 w 1972"/>
              <a:gd name="T55" fmla="*/ 2147483647 h 464"/>
              <a:gd name="T56" fmla="*/ 2147483647 w 1972"/>
              <a:gd name="T57" fmla="*/ 2147483647 h 464"/>
              <a:gd name="T58" fmla="*/ 2147483647 w 1972"/>
              <a:gd name="T59" fmla="*/ 2147483647 h 4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72"/>
              <a:gd name="T91" fmla="*/ 0 h 464"/>
              <a:gd name="T92" fmla="*/ 1972 w 1972"/>
              <a:gd name="T93" fmla="*/ 464 h 46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72" h="464">
                <a:moveTo>
                  <a:pt x="1410" y="262"/>
                </a:moveTo>
                <a:cubicBezTo>
                  <a:pt x="1385" y="294"/>
                  <a:pt x="1363" y="309"/>
                  <a:pt x="1325" y="328"/>
                </a:cubicBezTo>
                <a:cubicBezTo>
                  <a:pt x="1278" y="359"/>
                  <a:pt x="1237" y="384"/>
                  <a:pt x="1146" y="400"/>
                </a:cubicBezTo>
                <a:cubicBezTo>
                  <a:pt x="1074" y="412"/>
                  <a:pt x="1035" y="389"/>
                  <a:pt x="948" y="368"/>
                </a:cubicBezTo>
                <a:cubicBezTo>
                  <a:pt x="876" y="347"/>
                  <a:pt x="882" y="341"/>
                  <a:pt x="804" y="320"/>
                </a:cubicBezTo>
                <a:cubicBezTo>
                  <a:pt x="735" y="290"/>
                  <a:pt x="711" y="275"/>
                  <a:pt x="651" y="254"/>
                </a:cubicBezTo>
                <a:cubicBezTo>
                  <a:pt x="567" y="218"/>
                  <a:pt x="573" y="221"/>
                  <a:pt x="501" y="194"/>
                </a:cubicBezTo>
                <a:cubicBezTo>
                  <a:pt x="460" y="181"/>
                  <a:pt x="404" y="156"/>
                  <a:pt x="363" y="143"/>
                </a:cubicBezTo>
                <a:cubicBezTo>
                  <a:pt x="309" y="125"/>
                  <a:pt x="285" y="113"/>
                  <a:pt x="234" y="95"/>
                </a:cubicBezTo>
                <a:cubicBezTo>
                  <a:pt x="206" y="82"/>
                  <a:pt x="44" y="20"/>
                  <a:pt x="3" y="8"/>
                </a:cubicBezTo>
                <a:cubicBezTo>
                  <a:pt x="0" y="61"/>
                  <a:pt x="6" y="18"/>
                  <a:pt x="6" y="71"/>
                </a:cubicBezTo>
                <a:cubicBezTo>
                  <a:pt x="102" y="107"/>
                  <a:pt x="141" y="113"/>
                  <a:pt x="234" y="155"/>
                </a:cubicBezTo>
                <a:cubicBezTo>
                  <a:pt x="285" y="167"/>
                  <a:pt x="312" y="185"/>
                  <a:pt x="360" y="203"/>
                </a:cubicBezTo>
                <a:cubicBezTo>
                  <a:pt x="408" y="221"/>
                  <a:pt x="441" y="227"/>
                  <a:pt x="471" y="245"/>
                </a:cubicBezTo>
                <a:cubicBezTo>
                  <a:pt x="537" y="269"/>
                  <a:pt x="534" y="260"/>
                  <a:pt x="606" y="293"/>
                </a:cubicBezTo>
                <a:cubicBezTo>
                  <a:pt x="699" y="326"/>
                  <a:pt x="731" y="348"/>
                  <a:pt x="792" y="371"/>
                </a:cubicBezTo>
                <a:cubicBezTo>
                  <a:pt x="853" y="394"/>
                  <a:pt x="905" y="421"/>
                  <a:pt x="975" y="434"/>
                </a:cubicBezTo>
                <a:cubicBezTo>
                  <a:pt x="1071" y="461"/>
                  <a:pt x="1137" y="464"/>
                  <a:pt x="1212" y="447"/>
                </a:cubicBezTo>
                <a:cubicBezTo>
                  <a:pt x="1291" y="428"/>
                  <a:pt x="1347" y="387"/>
                  <a:pt x="1388" y="372"/>
                </a:cubicBezTo>
                <a:cubicBezTo>
                  <a:pt x="1407" y="359"/>
                  <a:pt x="1476" y="312"/>
                  <a:pt x="1476" y="312"/>
                </a:cubicBezTo>
                <a:cubicBezTo>
                  <a:pt x="1492" y="297"/>
                  <a:pt x="1536" y="240"/>
                  <a:pt x="1561" y="231"/>
                </a:cubicBezTo>
                <a:cubicBezTo>
                  <a:pt x="1602" y="203"/>
                  <a:pt x="1642" y="178"/>
                  <a:pt x="1686" y="156"/>
                </a:cubicBezTo>
                <a:cubicBezTo>
                  <a:pt x="1711" y="137"/>
                  <a:pt x="1784" y="112"/>
                  <a:pt x="1815" y="100"/>
                </a:cubicBezTo>
                <a:cubicBezTo>
                  <a:pt x="1850" y="81"/>
                  <a:pt x="1909" y="69"/>
                  <a:pt x="1931" y="56"/>
                </a:cubicBezTo>
                <a:cubicBezTo>
                  <a:pt x="1953" y="44"/>
                  <a:pt x="1972" y="19"/>
                  <a:pt x="1950" y="16"/>
                </a:cubicBezTo>
                <a:cubicBezTo>
                  <a:pt x="1944" y="0"/>
                  <a:pt x="1859" y="19"/>
                  <a:pt x="1806" y="28"/>
                </a:cubicBezTo>
                <a:cubicBezTo>
                  <a:pt x="1768" y="31"/>
                  <a:pt x="1749" y="34"/>
                  <a:pt x="1715" y="44"/>
                </a:cubicBezTo>
                <a:cubicBezTo>
                  <a:pt x="1680" y="53"/>
                  <a:pt x="1639" y="72"/>
                  <a:pt x="1598" y="91"/>
                </a:cubicBezTo>
                <a:cubicBezTo>
                  <a:pt x="1586" y="94"/>
                  <a:pt x="1451" y="147"/>
                  <a:pt x="1470" y="156"/>
                </a:cubicBezTo>
                <a:cubicBezTo>
                  <a:pt x="1438" y="181"/>
                  <a:pt x="1438" y="225"/>
                  <a:pt x="1410" y="262"/>
                </a:cubicBezTo>
                <a:close/>
              </a:path>
            </a:pathLst>
          </a:custGeom>
          <a:gradFill rotWithShape="1">
            <a:gsLst>
              <a:gs pos="0">
                <a:srgbClr val="009900"/>
              </a:gs>
              <a:gs pos="100000">
                <a:srgbClr val="00FF00"/>
              </a:gs>
            </a:gsLst>
            <a:lin ang="0" scaled="1"/>
          </a:gradFill>
          <a:ln w="9525">
            <a:noFill/>
            <a:round/>
            <a:headEnd/>
            <a:tailEnd/>
          </a:ln>
        </p:spPr>
        <p:txBody>
          <a:bodyPr/>
          <a:lstStyle/>
          <a:p>
            <a:endParaRPr lang="en-CA"/>
          </a:p>
        </p:txBody>
      </p:sp>
      <p:sp>
        <p:nvSpPr>
          <p:cNvPr id="1003525" name="Freeform 6"/>
          <p:cNvSpPr>
            <a:spLocks noChangeAspect="1"/>
          </p:cNvSpPr>
          <p:nvPr/>
        </p:nvSpPr>
        <p:spPr bwMode="auto">
          <a:xfrm>
            <a:off x="3392488" y="2722563"/>
            <a:ext cx="1974850" cy="541337"/>
          </a:xfrm>
          <a:custGeom>
            <a:avLst/>
            <a:gdLst>
              <a:gd name="T0" fmla="*/ 2147483647 w 396"/>
              <a:gd name="T1" fmla="*/ 2147483647 h 109"/>
              <a:gd name="T2" fmla="*/ 0 w 396"/>
              <a:gd name="T3" fmla="*/ 2147483647 h 109"/>
              <a:gd name="T4" fmla="*/ 0 w 396"/>
              <a:gd name="T5" fmla="*/ 2147483647 h 109"/>
              <a:gd name="T6" fmla="*/ 2147483647 w 396"/>
              <a:gd name="T7" fmla="*/ 2147483647 h 109"/>
              <a:gd name="T8" fmla="*/ 2147483647 w 396"/>
              <a:gd name="T9" fmla="*/ 2147483647 h 109"/>
              <a:gd name="T10" fmla="*/ 2147483647 w 396"/>
              <a:gd name="T11" fmla="*/ 2147483647 h 109"/>
              <a:gd name="T12" fmla="*/ 2147483647 w 396"/>
              <a:gd name="T13" fmla="*/ 2147483647 h 109"/>
              <a:gd name="T14" fmla="*/ 2147483647 w 396"/>
              <a:gd name="T15" fmla="*/ 2147483647 h 109"/>
              <a:gd name="T16" fmla="*/ 2147483647 w 396"/>
              <a:gd name="T17" fmla="*/ 2147483647 h 109"/>
              <a:gd name="T18" fmla="*/ 2147483647 w 396"/>
              <a:gd name="T19" fmla="*/ 2147483647 h 109"/>
              <a:gd name="T20" fmla="*/ 2147483647 w 396"/>
              <a:gd name="T21" fmla="*/ 2147483647 h 109"/>
              <a:gd name="T22" fmla="*/ 2147483647 w 396"/>
              <a:gd name="T23" fmla="*/ 2147483647 h 109"/>
              <a:gd name="T24" fmla="*/ 2147483647 w 396"/>
              <a:gd name="T25" fmla="*/ 2147483647 h 10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96"/>
              <a:gd name="T40" fmla="*/ 0 h 109"/>
              <a:gd name="T41" fmla="*/ 396 w 396"/>
              <a:gd name="T42" fmla="*/ 109 h 10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96" h="109">
                <a:moveTo>
                  <a:pt x="117" y="41"/>
                </a:moveTo>
                <a:cubicBezTo>
                  <a:pt x="71" y="44"/>
                  <a:pt x="42" y="39"/>
                  <a:pt x="0" y="40"/>
                </a:cubicBezTo>
                <a:cubicBezTo>
                  <a:pt x="0" y="15"/>
                  <a:pt x="0" y="26"/>
                  <a:pt x="0" y="4"/>
                </a:cubicBezTo>
                <a:cubicBezTo>
                  <a:pt x="42" y="0"/>
                  <a:pt x="73" y="8"/>
                  <a:pt x="112" y="7"/>
                </a:cubicBezTo>
                <a:cubicBezTo>
                  <a:pt x="152" y="10"/>
                  <a:pt x="160" y="13"/>
                  <a:pt x="193" y="13"/>
                </a:cubicBezTo>
                <a:cubicBezTo>
                  <a:pt x="219" y="19"/>
                  <a:pt x="247" y="23"/>
                  <a:pt x="259" y="23"/>
                </a:cubicBezTo>
                <a:cubicBezTo>
                  <a:pt x="278" y="29"/>
                  <a:pt x="305" y="35"/>
                  <a:pt x="319" y="38"/>
                </a:cubicBezTo>
                <a:cubicBezTo>
                  <a:pt x="333" y="46"/>
                  <a:pt x="340" y="48"/>
                  <a:pt x="360" y="58"/>
                </a:cubicBezTo>
                <a:cubicBezTo>
                  <a:pt x="372" y="68"/>
                  <a:pt x="390" y="84"/>
                  <a:pt x="396" y="100"/>
                </a:cubicBezTo>
                <a:cubicBezTo>
                  <a:pt x="384" y="104"/>
                  <a:pt x="388" y="100"/>
                  <a:pt x="375" y="109"/>
                </a:cubicBezTo>
                <a:cubicBezTo>
                  <a:pt x="359" y="102"/>
                  <a:pt x="320" y="79"/>
                  <a:pt x="295" y="68"/>
                </a:cubicBezTo>
                <a:cubicBezTo>
                  <a:pt x="290" y="65"/>
                  <a:pt x="216" y="53"/>
                  <a:pt x="216" y="53"/>
                </a:cubicBezTo>
                <a:cubicBezTo>
                  <a:pt x="198" y="45"/>
                  <a:pt x="160" y="44"/>
                  <a:pt x="117" y="41"/>
                </a:cubicBezTo>
                <a:close/>
              </a:path>
            </a:pathLst>
          </a:custGeom>
          <a:gradFill rotWithShape="1">
            <a:gsLst>
              <a:gs pos="0">
                <a:srgbClr val="009900"/>
              </a:gs>
              <a:gs pos="100000">
                <a:srgbClr val="00FF00"/>
              </a:gs>
            </a:gsLst>
            <a:lin ang="0" scaled="1"/>
          </a:gradFill>
          <a:ln w="9525">
            <a:noFill/>
            <a:round/>
            <a:headEnd/>
            <a:tailEnd/>
          </a:ln>
        </p:spPr>
        <p:txBody>
          <a:bodyPr/>
          <a:lstStyle/>
          <a:p>
            <a:endParaRPr lang="en-CA"/>
          </a:p>
        </p:txBody>
      </p:sp>
      <p:sp>
        <p:nvSpPr>
          <p:cNvPr id="1003526" name="Freeform 7"/>
          <p:cNvSpPr>
            <a:spLocks noChangeAspect="1"/>
          </p:cNvSpPr>
          <p:nvPr/>
        </p:nvSpPr>
        <p:spPr bwMode="auto">
          <a:xfrm rot="280011">
            <a:off x="5940425" y="3213100"/>
            <a:ext cx="2782888" cy="479425"/>
          </a:xfrm>
          <a:custGeom>
            <a:avLst/>
            <a:gdLst>
              <a:gd name="T0" fmla="*/ 2147483647 w 584"/>
              <a:gd name="T1" fmla="*/ 2147483647 h 97"/>
              <a:gd name="T2" fmla="*/ 2147483647 w 584"/>
              <a:gd name="T3" fmla="*/ 2147483647 h 97"/>
              <a:gd name="T4" fmla="*/ 2147483647 w 584"/>
              <a:gd name="T5" fmla="*/ 2147483647 h 97"/>
              <a:gd name="T6" fmla="*/ 2147483647 w 584"/>
              <a:gd name="T7" fmla="*/ 2147483647 h 97"/>
              <a:gd name="T8" fmla="*/ 2147483647 w 584"/>
              <a:gd name="T9" fmla="*/ 2147483647 h 97"/>
              <a:gd name="T10" fmla="*/ 2147483647 w 584"/>
              <a:gd name="T11" fmla="*/ 2147483647 h 97"/>
              <a:gd name="T12" fmla="*/ 2147483647 w 584"/>
              <a:gd name="T13" fmla="*/ 2147483647 h 97"/>
              <a:gd name="T14" fmla="*/ 2147483647 w 584"/>
              <a:gd name="T15" fmla="*/ 2147483647 h 97"/>
              <a:gd name="T16" fmla="*/ 2147483647 w 584"/>
              <a:gd name="T17" fmla="*/ 2147483647 h 97"/>
              <a:gd name="T18" fmla="*/ 2147483647 w 584"/>
              <a:gd name="T19" fmla="*/ 2147483647 h 97"/>
              <a:gd name="T20" fmla="*/ 2147483647 w 584"/>
              <a:gd name="T21" fmla="*/ 2147483647 h 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84"/>
              <a:gd name="T34" fmla="*/ 0 h 97"/>
              <a:gd name="T35" fmla="*/ 584 w 584"/>
              <a:gd name="T36" fmla="*/ 97 h 9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84" h="97">
                <a:moveTo>
                  <a:pt x="116" y="3"/>
                </a:moveTo>
                <a:cubicBezTo>
                  <a:pt x="130" y="1"/>
                  <a:pt x="242" y="0"/>
                  <a:pt x="257" y="1"/>
                </a:cubicBezTo>
                <a:cubicBezTo>
                  <a:pt x="301" y="3"/>
                  <a:pt x="339" y="4"/>
                  <a:pt x="385" y="12"/>
                </a:cubicBezTo>
                <a:cubicBezTo>
                  <a:pt x="431" y="20"/>
                  <a:pt x="505" y="35"/>
                  <a:pt x="536" y="49"/>
                </a:cubicBezTo>
                <a:cubicBezTo>
                  <a:pt x="584" y="65"/>
                  <a:pt x="580" y="91"/>
                  <a:pt x="571" y="97"/>
                </a:cubicBezTo>
                <a:cubicBezTo>
                  <a:pt x="544" y="97"/>
                  <a:pt x="482" y="68"/>
                  <a:pt x="470" y="63"/>
                </a:cubicBezTo>
                <a:cubicBezTo>
                  <a:pt x="458" y="58"/>
                  <a:pt x="337" y="39"/>
                  <a:pt x="325" y="39"/>
                </a:cubicBezTo>
                <a:cubicBezTo>
                  <a:pt x="283" y="35"/>
                  <a:pt x="253" y="31"/>
                  <a:pt x="218" y="30"/>
                </a:cubicBezTo>
                <a:cubicBezTo>
                  <a:pt x="183" y="28"/>
                  <a:pt x="149" y="29"/>
                  <a:pt x="113" y="28"/>
                </a:cubicBezTo>
                <a:cubicBezTo>
                  <a:pt x="77" y="27"/>
                  <a:pt x="0" y="29"/>
                  <a:pt x="1" y="24"/>
                </a:cubicBezTo>
                <a:cubicBezTo>
                  <a:pt x="3" y="20"/>
                  <a:pt x="106" y="4"/>
                  <a:pt x="116" y="3"/>
                </a:cubicBezTo>
                <a:close/>
              </a:path>
            </a:pathLst>
          </a:custGeom>
          <a:gradFill rotWithShape="1">
            <a:gsLst>
              <a:gs pos="0">
                <a:srgbClr val="FFFF99"/>
              </a:gs>
              <a:gs pos="100000">
                <a:srgbClr val="FFFF00"/>
              </a:gs>
            </a:gsLst>
            <a:path path="rect">
              <a:fillToRect l="50000" t="50000" r="50000" b="50000"/>
            </a:path>
          </a:gradFill>
          <a:ln w="28575">
            <a:solidFill>
              <a:schemeClr val="bg1"/>
            </a:solidFill>
            <a:round/>
            <a:headEnd/>
            <a:tailEnd/>
          </a:ln>
        </p:spPr>
        <p:txBody>
          <a:bodyPr/>
          <a:lstStyle/>
          <a:p>
            <a:endParaRPr lang="en-CA"/>
          </a:p>
        </p:txBody>
      </p:sp>
      <p:sp>
        <p:nvSpPr>
          <p:cNvPr id="921608" name="Freeform 8"/>
          <p:cNvSpPr>
            <a:spLocks noChangeAspect="1"/>
          </p:cNvSpPr>
          <p:nvPr/>
        </p:nvSpPr>
        <p:spPr bwMode="auto">
          <a:xfrm>
            <a:off x="5340350" y="3068638"/>
            <a:ext cx="1966913" cy="903287"/>
          </a:xfrm>
          <a:custGeom>
            <a:avLst/>
            <a:gdLst>
              <a:gd name="T0" fmla="*/ 2147483647 w 1239"/>
              <a:gd name="T1" fmla="*/ 2147483647 h 569"/>
              <a:gd name="T2" fmla="*/ 2147483647 w 1239"/>
              <a:gd name="T3" fmla="*/ 2147483647 h 569"/>
              <a:gd name="T4" fmla="*/ 2147483647 w 1239"/>
              <a:gd name="T5" fmla="*/ 2147483647 h 569"/>
              <a:gd name="T6" fmla="*/ 2147483647 w 1239"/>
              <a:gd name="T7" fmla="*/ 2147483647 h 569"/>
              <a:gd name="T8" fmla="*/ 2147483647 w 1239"/>
              <a:gd name="T9" fmla="*/ 2147483647 h 569"/>
              <a:gd name="T10" fmla="*/ 2147483647 w 1239"/>
              <a:gd name="T11" fmla="*/ 2147483647 h 569"/>
              <a:gd name="T12" fmla="*/ 2147483647 w 1239"/>
              <a:gd name="T13" fmla="*/ 2147483647 h 569"/>
              <a:gd name="T14" fmla="*/ 2147483647 w 1239"/>
              <a:gd name="T15" fmla="*/ 2147483647 h 569"/>
              <a:gd name="T16" fmla="*/ 0 w 1239"/>
              <a:gd name="T17" fmla="*/ 2147483647 h 569"/>
              <a:gd name="T18" fmla="*/ 2147483647 w 1239"/>
              <a:gd name="T19" fmla="*/ 2147483647 h 569"/>
              <a:gd name="T20" fmla="*/ 2147483647 w 1239"/>
              <a:gd name="T21" fmla="*/ 2147483647 h 569"/>
              <a:gd name="T22" fmla="*/ 2147483647 w 1239"/>
              <a:gd name="T23" fmla="*/ 2147483647 h 569"/>
              <a:gd name="T24" fmla="*/ 2147483647 w 1239"/>
              <a:gd name="T25" fmla="*/ 2147483647 h 569"/>
              <a:gd name="T26" fmla="*/ 2147483647 w 1239"/>
              <a:gd name="T27" fmla="*/ 2147483647 h 569"/>
              <a:gd name="T28" fmla="*/ 2147483647 w 1239"/>
              <a:gd name="T29" fmla="*/ 2147483647 h 569"/>
              <a:gd name="T30" fmla="*/ 2147483647 w 1239"/>
              <a:gd name="T31" fmla="*/ 2147483647 h 569"/>
              <a:gd name="T32" fmla="*/ 2147483647 w 1239"/>
              <a:gd name="T33" fmla="*/ 2147483647 h 569"/>
              <a:gd name="T34" fmla="*/ 2147483647 w 1239"/>
              <a:gd name="T35" fmla="*/ 2147483647 h 569"/>
              <a:gd name="T36" fmla="*/ 2147483647 w 1239"/>
              <a:gd name="T37" fmla="*/ 2147483647 h 569"/>
              <a:gd name="T38" fmla="*/ 2147483647 w 1239"/>
              <a:gd name="T39" fmla="*/ 2147483647 h 569"/>
              <a:gd name="T40" fmla="*/ 2147483647 w 1239"/>
              <a:gd name="T41" fmla="*/ 2147483647 h 569"/>
              <a:gd name="T42" fmla="*/ 2147483647 w 1239"/>
              <a:gd name="T43" fmla="*/ 2147483647 h 569"/>
              <a:gd name="T44" fmla="*/ 2147483647 w 1239"/>
              <a:gd name="T45" fmla="*/ 2147483647 h 569"/>
              <a:gd name="T46" fmla="*/ 2147483647 w 1239"/>
              <a:gd name="T47" fmla="*/ 2147483647 h 569"/>
              <a:gd name="T48" fmla="*/ 2147483647 w 1239"/>
              <a:gd name="T49" fmla="*/ 2147483647 h 569"/>
              <a:gd name="T50" fmla="*/ 2147483647 w 1239"/>
              <a:gd name="T51" fmla="*/ 2147483647 h 569"/>
              <a:gd name="T52" fmla="*/ 2147483647 w 1239"/>
              <a:gd name="T53" fmla="*/ 2147483647 h 569"/>
              <a:gd name="T54" fmla="*/ 2147483647 w 1239"/>
              <a:gd name="T55" fmla="*/ 2147483647 h 569"/>
              <a:gd name="T56" fmla="*/ 2147483647 w 1239"/>
              <a:gd name="T57" fmla="*/ 2147483647 h 569"/>
              <a:gd name="T58" fmla="*/ 2147483647 w 1239"/>
              <a:gd name="T59" fmla="*/ 2147483647 h 569"/>
              <a:gd name="T60" fmla="*/ 2147483647 w 1239"/>
              <a:gd name="T61" fmla="*/ 2147483647 h 569"/>
              <a:gd name="T62" fmla="*/ 2147483647 w 1239"/>
              <a:gd name="T63" fmla="*/ 2147483647 h 569"/>
              <a:gd name="T64" fmla="*/ 2147483647 w 1239"/>
              <a:gd name="T65" fmla="*/ 2147483647 h 569"/>
              <a:gd name="T66" fmla="*/ 2147483647 w 1239"/>
              <a:gd name="T67" fmla="*/ 2147483647 h 569"/>
              <a:gd name="T68" fmla="*/ 2147483647 w 1239"/>
              <a:gd name="T69" fmla="*/ 2147483647 h 569"/>
              <a:gd name="T70" fmla="*/ 2147483647 w 1239"/>
              <a:gd name="T71" fmla="*/ 2147483647 h 569"/>
              <a:gd name="T72" fmla="*/ 2147483647 w 1239"/>
              <a:gd name="T73" fmla="*/ 2147483647 h 569"/>
              <a:gd name="T74" fmla="*/ 2147483647 w 1239"/>
              <a:gd name="T75" fmla="*/ 2147483647 h 569"/>
              <a:gd name="T76" fmla="*/ 2147483647 w 1239"/>
              <a:gd name="T77" fmla="*/ 2147483647 h 56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39"/>
              <a:gd name="T118" fmla="*/ 0 h 569"/>
              <a:gd name="T119" fmla="*/ 1239 w 1239"/>
              <a:gd name="T120" fmla="*/ 569 h 56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39" h="569">
                <a:moveTo>
                  <a:pt x="632" y="59"/>
                </a:moveTo>
                <a:cubicBezTo>
                  <a:pt x="753" y="55"/>
                  <a:pt x="678" y="55"/>
                  <a:pt x="800" y="51"/>
                </a:cubicBezTo>
                <a:cubicBezTo>
                  <a:pt x="816" y="41"/>
                  <a:pt x="679" y="13"/>
                  <a:pt x="620" y="5"/>
                </a:cubicBezTo>
                <a:cubicBezTo>
                  <a:pt x="525" y="0"/>
                  <a:pt x="546" y="12"/>
                  <a:pt x="456" y="11"/>
                </a:cubicBezTo>
                <a:cubicBezTo>
                  <a:pt x="418" y="23"/>
                  <a:pt x="378" y="20"/>
                  <a:pt x="348" y="31"/>
                </a:cubicBezTo>
                <a:cubicBezTo>
                  <a:pt x="315" y="37"/>
                  <a:pt x="288" y="41"/>
                  <a:pt x="260" y="43"/>
                </a:cubicBezTo>
                <a:cubicBezTo>
                  <a:pt x="224" y="54"/>
                  <a:pt x="226" y="43"/>
                  <a:pt x="188" y="47"/>
                </a:cubicBezTo>
                <a:cubicBezTo>
                  <a:pt x="170" y="52"/>
                  <a:pt x="103" y="55"/>
                  <a:pt x="84" y="59"/>
                </a:cubicBezTo>
                <a:cubicBezTo>
                  <a:pt x="62" y="67"/>
                  <a:pt x="13" y="53"/>
                  <a:pt x="0" y="63"/>
                </a:cubicBezTo>
                <a:cubicBezTo>
                  <a:pt x="1" y="77"/>
                  <a:pt x="6" y="76"/>
                  <a:pt x="8" y="91"/>
                </a:cubicBezTo>
                <a:cubicBezTo>
                  <a:pt x="24" y="102"/>
                  <a:pt x="87" y="119"/>
                  <a:pt x="116" y="135"/>
                </a:cubicBezTo>
                <a:cubicBezTo>
                  <a:pt x="148" y="148"/>
                  <a:pt x="167" y="152"/>
                  <a:pt x="200" y="167"/>
                </a:cubicBezTo>
                <a:cubicBezTo>
                  <a:pt x="233" y="182"/>
                  <a:pt x="281" y="210"/>
                  <a:pt x="312" y="227"/>
                </a:cubicBezTo>
                <a:cubicBezTo>
                  <a:pt x="343" y="244"/>
                  <a:pt x="359" y="254"/>
                  <a:pt x="384" y="267"/>
                </a:cubicBezTo>
                <a:cubicBezTo>
                  <a:pt x="409" y="280"/>
                  <a:pt x="435" y="289"/>
                  <a:pt x="464" y="303"/>
                </a:cubicBezTo>
                <a:cubicBezTo>
                  <a:pt x="493" y="317"/>
                  <a:pt x="518" y="333"/>
                  <a:pt x="556" y="351"/>
                </a:cubicBezTo>
                <a:cubicBezTo>
                  <a:pt x="616" y="375"/>
                  <a:pt x="632" y="391"/>
                  <a:pt x="692" y="408"/>
                </a:cubicBezTo>
                <a:cubicBezTo>
                  <a:pt x="731" y="426"/>
                  <a:pt x="743" y="430"/>
                  <a:pt x="784" y="441"/>
                </a:cubicBezTo>
                <a:cubicBezTo>
                  <a:pt x="831" y="456"/>
                  <a:pt x="845" y="463"/>
                  <a:pt x="914" y="476"/>
                </a:cubicBezTo>
                <a:cubicBezTo>
                  <a:pt x="961" y="490"/>
                  <a:pt x="989" y="499"/>
                  <a:pt x="1051" y="515"/>
                </a:cubicBezTo>
                <a:cubicBezTo>
                  <a:pt x="1088" y="526"/>
                  <a:pt x="1110" y="531"/>
                  <a:pt x="1138" y="537"/>
                </a:cubicBezTo>
                <a:cubicBezTo>
                  <a:pt x="1166" y="544"/>
                  <a:pt x="1228" y="569"/>
                  <a:pt x="1218" y="557"/>
                </a:cubicBezTo>
                <a:cubicBezTo>
                  <a:pt x="1218" y="539"/>
                  <a:pt x="1144" y="510"/>
                  <a:pt x="1080" y="467"/>
                </a:cubicBezTo>
                <a:cubicBezTo>
                  <a:pt x="977" y="416"/>
                  <a:pt x="985" y="433"/>
                  <a:pt x="888" y="395"/>
                </a:cubicBezTo>
                <a:cubicBezTo>
                  <a:pt x="840" y="391"/>
                  <a:pt x="774" y="361"/>
                  <a:pt x="728" y="343"/>
                </a:cubicBezTo>
                <a:cubicBezTo>
                  <a:pt x="700" y="332"/>
                  <a:pt x="624" y="293"/>
                  <a:pt x="596" y="283"/>
                </a:cubicBezTo>
                <a:cubicBezTo>
                  <a:pt x="548" y="264"/>
                  <a:pt x="517" y="246"/>
                  <a:pt x="468" y="227"/>
                </a:cubicBezTo>
                <a:cubicBezTo>
                  <a:pt x="419" y="208"/>
                  <a:pt x="389" y="192"/>
                  <a:pt x="344" y="175"/>
                </a:cubicBezTo>
                <a:cubicBezTo>
                  <a:pt x="305" y="157"/>
                  <a:pt x="255" y="126"/>
                  <a:pt x="220" y="115"/>
                </a:cubicBezTo>
                <a:cubicBezTo>
                  <a:pt x="350" y="121"/>
                  <a:pt x="339" y="137"/>
                  <a:pt x="453" y="157"/>
                </a:cubicBezTo>
                <a:cubicBezTo>
                  <a:pt x="554" y="169"/>
                  <a:pt x="568" y="183"/>
                  <a:pt x="668" y="183"/>
                </a:cubicBezTo>
                <a:cubicBezTo>
                  <a:pt x="772" y="196"/>
                  <a:pt x="769" y="192"/>
                  <a:pt x="880" y="200"/>
                </a:cubicBezTo>
                <a:cubicBezTo>
                  <a:pt x="980" y="196"/>
                  <a:pt x="1023" y="207"/>
                  <a:pt x="1100" y="199"/>
                </a:cubicBezTo>
                <a:cubicBezTo>
                  <a:pt x="1141" y="191"/>
                  <a:pt x="1239" y="212"/>
                  <a:pt x="1232" y="199"/>
                </a:cubicBezTo>
                <a:cubicBezTo>
                  <a:pt x="1197" y="193"/>
                  <a:pt x="1142" y="177"/>
                  <a:pt x="1072" y="171"/>
                </a:cubicBezTo>
                <a:cubicBezTo>
                  <a:pt x="964" y="159"/>
                  <a:pt x="919" y="145"/>
                  <a:pt x="824" y="139"/>
                </a:cubicBezTo>
                <a:cubicBezTo>
                  <a:pt x="710" y="130"/>
                  <a:pt x="716" y="124"/>
                  <a:pt x="580" y="115"/>
                </a:cubicBezTo>
                <a:cubicBezTo>
                  <a:pt x="528" y="111"/>
                  <a:pt x="540" y="107"/>
                  <a:pt x="444" y="79"/>
                </a:cubicBezTo>
                <a:cubicBezTo>
                  <a:pt x="549" y="66"/>
                  <a:pt x="579" y="67"/>
                  <a:pt x="632" y="59"/>
                </a:cubicBezTo>
                <a:close/>
              </a:path>
            </a:pathLst>
          </a:custGeom>
          <a:gradFill rotWithShape="1">
            <a:gsLst>
              <a:gs pos="0">
                <a:srgbClr val="FF00FF"/>
              </a:gs>
              <a:gs pos="100000">
                <a:srgbClr val="760076"/>
              </a:gs>
            </a:gsLst>
            <a:lin ang="0" scaled="1"/>
          </a:gradFill>
          <a:ln w="9525">
            <a:noFill/>
            <a:round/>
            <a:headEnd/>
            <a:tailEnd/>
          </a:ln>
        </p:spPr>
        <p:txBody>
          <a:bodyPr/>
          <a:lstStyle/>
          <a:p>
            <a:endParaRPr lang="en-CA"/>
          </a:p>
        </p:txBody>
      </p:sp>
      <p:sp>
        <p:nvSpPr>
          <p:cNvPr id="921609" name="Freeform 9"/>
          <p:cNvSpPr>
            <a:spLocks/>
          </p:cNvSpPr>
          <p:nvPr/>
        </p:nvSpPr>
        <p:spPr bwMode="auto">
          <a:xfrm>
            <a:off x="5264150" y="3127375"/>
            <a:ext cx="1809750" cy="1755775"/>
          </a:xfrm>
          <a:custGeom>
            <a:avLst/>
            <a:gdLst>
              <a:gd name="T0" fmla="*/ 2147483647 w 1140"/>
              <a:gd name="T1" fmla="*/ 2147483647 h 1106"/>
              <a:gd name="T2" fmla="*/ 2147483647 w 1140"/>
              <a:gd name="T3" fmla="*/ 2147483647 h 1106"/>
              <a:gd name="T4" fmla="*/ 2147483647 w 1140"/>
              <a:gd name="T5" fmla="*/ 2147483647 h 1106"/>
              <a:gd name="T6" fmla="*/ 2147483647 w 1140"/>
              <a:gd name="T7" fmla="*/ 2147483647 h 1106"/>
              <a:gd name="T8" fmla="*/ 2147483647 w 1140"/>
              <a:gd name="T9" fmla="*/ 2147483647 h 1106"/>
              <a:gd name="T10" fmla="*/ 2147483647 w 1140"/>
              <a:gd name="T11" fmla="*/ 2147483647 h 1106"/>
              <a:gd name="T12" fmla="*/ 2147483647 w 1140"/>
              <a:gd name="T13" fmla="*/ 2147483647 h 1106"/>
              <a:gd name="T14" fmla="*/ 2147483647 w 1140"/>
              <a:gd name="T15" fmla="*/ 2147483647 h 1106"/>
              <a:gd name="T16" fmla="*/ 2147483647 w 1140"/>
              <a:gd name="T17" fmla="*/ 2147483647 h 1106"/>
              <a:gd name="T18" fmla="*/ 2147483647 w 1140"/>
              <a:gd name="T19" fmla="*/ 2147483647 h 1106"/>
              <a:gd name="T20" fmla="*/ 0 w 1140"/>
              <a:gd name="T21" fmla="*/ 2147483647 h 1106"/>
              <a:gd name="T22" fmla="*/ 2147483647 w 1140"/>
              <a:gd name="T23" fmla="*/ 2147483647 h 1106"/>
              <a:gd name="T24" fmla="*/ 2147483647 w 1140"/>
              <a:gd name="T25" fmla="*/ 2147483647 h 1106"/>
              <a:gd name="T26" fmla="*/ 2147483647 w 1140"/>
              <a:gd name="T27" fmla="*/ 2147483647 h 1106"/>
              <a:gd name="T28" fmla="*/ 2147483647 w 1140"/>
              <a:gd name="T29" fmla="*/ 2147483647 h 1106"/>
              <a:gd name="T30" fmla="*/ 2147483647 w 1140"/>
              <a:gd name="T31" fmla="*/ 2147483647 h 1106"/>
              <a:gd name="T32" fmla="*/ 2147483647 w 1140"/>
              <a:gd name="T33" fmla="*/ 2147483647 h 1106"/>
              <a:gd name="T34" fmla="*/ 2147483647 w 1140"/>
              <a:gd name="T35" fmla="*/ 2147483647 h 1106"/>
              <a:gd name="T36" fmla="*/ 2147483647 w 1140"/>
              <a:gd name="T37" fmla="*/ 2147483647 h 110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40"/>
              <a:gd name="T58" fmla="*/ 0 h 1106"/>
              <a:gd name="T59" fmla="*/ 1140 w 1140"/>
              <a:gd name="T60" fmla="*/ 1106 h 110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40" h="1106">
                <a:moveTo>
                  <a:pt x="844" y="338"/>
                </a:moveTo>
                <a:cubicBezTo>
                  <a:pt x="892" y="290"/>
                  <a:pt x="899" y="270"/>
                  <a:pt x="956" y="246"/>
                </a:cubicBezTo>
                <a:cubicBezTo>
                  <a:pt x="967" y="228"/>
                  <a:pt x="1140" y="146"/>
                  <a:pt x="1140" y="146"/>
                </a:cubicBezTo>
                <a:cubicBezTo>
                  <a:pt x="993" y="118"/>
                  <a:pt x="898" y="111"/>
                  <a:pt x="848" y="110"/>
                </a:cubicBezTo>
                <a:cubicBezTo>
                  <a:pt x="766" y="92"/>
                  <a:pt x="692" y="93"/>
                  <a:pt x="620" y="90"/>
                </a:cubicBezTo>
                <a:cubicBezTo>
                  <a:pt x="600" y="84"/>
                  <a:pt x="529" y="75"/>
                  <a:pt x="508" y="74"/>
                </a:cubicBezTo>
                <a:cubicBezTo>
                  <a:pt x="457" y="71"/>
                  <a:pt x="447" y="64"/>
                  <a:pt x="384" y="54"/>
                </a:cubicBezTo>
                <a:cubicBezTo>
                  <a:pt x="342" y="26"/>
                  <a:pt x="344" y="54"/>
                  <a:pt x="296" y="27"/>
                </a:cubicBezTo>
                <a:cubicBezTo>
                  <a:pt x="256" y="15"/>
                  <a:pt x="177" y="4"/>
                  <a:pt x="136" y="2"/>
                </a:cubicBezTo>
                <a:cubicBezTo>
                  <a:pt x="112" y="5"/>
                  <a:pt x="69" y="0"/>
                  <a:pt x="48" y="14"/>
                </a:cubicBezTo>
                <a:cubicBezTo>
                  <a:pt x="24" y="79"/>
                  <a:pt x="52" y="22"/>
                  <a:pt x="0" y="98"/>
                </a:cubicBezTo>
                <a:cubicBezTo>
                  <a:pt x="96" y="226"/>
                  <a:pt x="96" y="214"/>
                  <a:pt x="204" y="342"/>
                </a:cubicBezTo>
                <a:cubicBezTo>
                  <a:pt x="292" y="478"/>
                  <a:pt x="307" y="489"/>
                  <a:pt x="352" y="618"/>
                </a:cubicBezTo>
                <a:cubicBezTo>
                  <a:pt x="388" y="734"/>
                  <a:pt x="388" y="746"/>
                  <a:pt x="408" y="858"/>
                </a:cubicBezTo>
                <a:cubicBezTo>
                  <a:pt x="388" y="962"/>
                  <a:pt x="380" y="958"/>
                  <a:pt x="304" y="1106"/>
                </a:cubicBezTo>
                <a:cubicBezTo>
                  <a:pt x="528" y="1014"/>
                  <a:pt x="652" y="990"/>
                  <a:pt x="760" y="982"/>
                </a:cubicBezTo>
                <a:cubicBezTo>
                  <a:pt x="833" y="917"/>
                  <a:pt x="752" y="798"/>
                  <a:pt x="740" y="718"/>
                </a:cubicBezTo>
                <a:cubicBezTo>
                  <a:pt x="736" y="634"/>
                  <a:pt x="727" y="588"/>
                  <a:pt x="744" y="534"/>
                </a:cubicBezTo>
                <a:cubicBezTo>
                  <a:pt x="764" y="446"/>
                  <a:pt x="795" y="381"/>
                  <a:pt x="844" y="338"/>
                </a:cubicBezTo>
                <a:close/>
              </a:path>
            </a:pathLst>
          </a:custGeom>
          <a:gradFill rotWithShape="1">
            <a:gsLst>
              <a:gs pos="0">
                <a:srgbClr val="76185E"/>
              </a:gs>
              <a:gs pos="50000">
                <a:srgbClr val="FF33CC"/>
              </a:gs>
              <a:gs pos="100000">
                <a:srgbClr val="76185E"/>
              </a:gs>
            </a:gsLst>
            <a:lin ang="0" scaled="1"/>
          </a:gradFill>
          <a:ln w="9525">
            <a:noFill/>
            <a:round/>
            <a:headEnd/>
            <a:tailEnd/>
          </a:ln>
        </p:spPr>
        <p:txBody>
          <a:bodyPr/>
          <a:lstStyle/>
          <a:p>
            <a:endParaRPr lang="en-CA"/>
          </a:p>
        </p:txBody>
      </p:sp>
      <p:sp>
        <p:nvSpPr>
          <p:cNvPr id="1003529" name="Text Box 10"/>
          <p:cNvSpPr txBox="1">
            <a:spLocks noChangeArrowheads="1"/>
          </p:cNvSpPr>
          <p:nvPr/>
        </p:nvSpPr>
        <p:spPr bwMode="auto">
          <a:xfrm>
            <a:off x="1692275" y="1773238"/>
            <a:ext cx="2159000" cy="366712"/>
          </a:xfrm>
          <a:prstGeom prst="rect">
            <a:avLst/>
          </a:prstGeom>
          <a:noFill/>
          <a:ln w="9525">
            <a:noFill/>
            <a:miter lim="800000"/>
            <a:headEnd/>
            <a:tailEnd/>
          </a:ln>
        </p:spPr>
        <p:txBody>
          <a:bodyPr>
            <a:spAutoFit/>
          </a:bodyPr>
          <a:lstStyle/>
          <a:p>
            <a:pPr>
              <a:spcBef>
                <a:spcPct val="50000"/>
              </a:spcBef>
            </a:pPr>
            <a:r>
              <a:rPr lang="en-GB" sz="1800" b="1">
                <a:solidFill>
                  <a:srgbClr val="66FF33"/>
                </a:solidFill>
                <a:latin typeface="Arial" pitchFamily="34" charset="0"/>
              </a:rPr>
              <a:t>Extensor tendon</a:t>
            </a:r>
            <a:endParaRPr lang="en-US" sz="1800" b="1">
              <a:solidFill>
                <a:srgbClr val="66FF33"/>
              </a:solidFill>
              <a:latin typeface="Arial" pitchFamily="34" charset="0"/>
            </a:endParaRPr>
          </a:p>
        </p:txBody>
      </p:sp>
      <p:sp>
        <p:nvSpPr>
          <p:cNvPr id="1003530" name="Text Box 11"/>
          <p:cNvSpPr txBox="1">
            <a:spLocks noChangeArrowheads="1"/>
          </p:cNvSpPr>
          <p:nvPr/>
        </p:nvSpPr>
        <p:spPr bwMode="auto">
          <a:xfrm>
            <a:off x="1835150" y="5445125"/>
            <a:ext cx="2159000" cy="366713"/>
          </a:xfrm>
          <a:prstGeom prst="rect">
            <a:avLst/>
          </a:prstGeom>
          <a:noFill/>
          <a:ln w="9525">
            <a:noFill/>
            <a:miter lim="800000"/>
            <a:headEnd/>
            <a:tailEnd/>
          </a:ln>
        </p:spPr>
        <p:txBody>
          <a:bodyPr>
            <a:spAutoFit/>
          </a:bodyPr>
          <a:lstStyle/>
          <a:p>
            <a:pPr>
              <a:spcBef>
                <a:spcPct val="50000"/>
              </a:spcBef>
            </a:pPr>
            <a:r>
              <a:rPr lang="en-GB" sz="1800" b="1">
                <a:solidFill>
                  <a:srgbClr val="00FF00"/>
                </a:solidFill>
                <a:latin typeface="Arial" pitchFamily="34" charset="0"/>
              </a:rPr>
              <a:t>Flexor tendon</a:t>
            </a:r>
            <a:endParaRPr lang="en-US" sz="1800" b="1">
              <a:solidFill>
                <a:srgbClr val="00FF00"/>
              </a:solidFill>
              <a:latin typeface="Arial" pitchFamily="34" charset="0"/>
            </a:endParaRPr>
          </a:p>
        </p:txBody>
      </p:sp>
      <p:sp>
        <p:nvSpPr>
          <p:cNvPr id="1003531" name="Text Box 12"/>
          <p:cNvSpPr txBox="1">
            <a:spLocks noChangeArrowheads="1"/>
          </p:cNvSpPr>
          <p:nvPr/>
        </p:nvSpPr>
        <p:spPr bwMode="auto">
          <a:xfrm>
            <a:off x="7885113" y="2205038"/>
            <a:ext cx="792162" cy="366712"/>
          </a:xfrm>
          <a:prstGeom prst="rect">
            <a:avLst/>
          </a:prstGeom>
          <a:noFill/>
          <a:ln w="9525">
            <a:noFill/>
            <a:miter lim="800000"/>
            <a:headEnd/>
            <a:tailEnd/>
          </a:ln>
        </p:spPr>
        <p:txBody>
          <a:bodyPr>
            <a:spAutoFit/>
          </a:bodyPr>
          <a:lstStyle/>
          <a:p>
            <a:pPr>
              <a:spcBef>
                <a:spcPct val="50000"/>
              </a:spcBef>
            </a:pPr>
            <a:r>
              <a:rPr lang="en-GB" sz="1800" b="1">
                <a:solidFill>
                  <a:srgbClr val="FFFF00"/>
                </a:solidFill>
                <a:latin typeface="Arial" pitchFamily="34" charset="0"/>
              </a:rPr>
              <a:t>Nail</a:t>
            </a:r>
            <a:endParaRPr lang="en-US" sz="1800" b="1">
              <a:solidFill>
                <a:srgbClr val="FFFF00"/>
              </a:solidFill>
              <a:latin typeface="Arial" pitchFamily="34" charset="0"/>
            </a:endParaRPr>
          </a:p>
        </p:txBody>
      </p:sp>
      <p:sp>
        <p:nvSpPr>
          <p:cNvPr id="1003532" name="Line 13"/>
          <p:cNvSpPr>
            <a:spLocks noChangeShapeType="1"/>
          </p:cNvSpPr>
          <p:nvPr/>
        </p:nvSpPr>
        <p:spPr bwMode="auto">
          <a:xfrm>
            <a:off x="3348038" y="2205038"/>
            <a:ext cx="360362" cy="360362"/>
          </a:xfrm>
          <a:prstGeom prst="line">
            <a:avLst/>
          </a:prstGeom>
          <a:noFill/>
          <a:ln w="57150">
            <a:solidFill>
              <a:srgbClr val="66FF33"/>
            </a:solidFill>
            <a:round/>
            <a:headEnd/>
            <a:tailEnd type="stealth" w="med" len="lg"/>
          </a:ln>
        </p:spPr>
        <p:txBody>
          <a:bodyPr/>
          <a:lstStyle/>
          <a:p>
            <a:endParaRPr lang="en-CA"/>
          </a:p>
        </p:txBody>
      </p:sp>
      <p:sp>
        <p:nvSpPr>
          <p:cNvPr id="1003533" name="Line 14"/>
          <p:cNvSpPr>
            <a:spLocks noChangeShapeType="1"/>
          </p:cNvSpPr>
          <p:nvPr/>
        </p:nvSpPr>
        <p:spPr bwMode="auto">
          <a:xfrm flipV="1">
            <a:off x="3492500" y="5229225"/>
            <a:ext cx="431800" cy="287338"/>
          </a:xfrm>
          <a:prstGeom prst="line">
            <a:avLst/>
          </a:prstGeom>
          <a:noFill/>
          <a:ln w="57150">
            <a:solidFill>
              <a:srgbClr val="66FF33"/>
            </a:solidFill>
            <a:round/>
            <a:headEnd/>
            <a:tailEnd type="stealth" w="med" len="lg"/>
          </a:ln>
        </p:spPr>
        <p:txBody>
          <a:bodyPr/>
          <a:lstStyle/>
          <a:p>
            <a:endParaRPr lang="en-CA"/>
          </a:p>
        </p:txBody>
      </p:sp>
      <p:grpSp>
        <p:nvGrpSpPr>
          <p:cNvPr id="921615" name="Group 15"/>
          <p:cNvGrpSpPr>
            <a:grpSpLocks/>
          </p:cNvGrpSpPr>
          <p:nvPr/>
        </p:nvGrpSpPr>
        <p:grpSpPr bwMode="auto">
          <a:xfrm>
            <a:off x="4787900" y="1844675"/>
            <a:ext cx="2159000" cy="1081088"/>
            <a:chOff x="3016" y="1162"/>
            <a:chExt cx="1360" cy="681"/>
          </a:xfrm>
        </p:grpSpPr>
        <p:sp>
          <p:nvSpPr>
            <p:cNvPr id="1003540" name="Text Box 16"/>
            <p:cNvSpPr txBox="1">
              <a:spLocks noChangeArrowheads="1"/>
            </p:cNvSpPr>
            <p:nvPr/>
          </p:nvSpPr>
          <p:spPr bwMode="auto">
            <a:xfrm>
              <a:off x="3016" y="1162"/>
              <a:ext cx="1360" cy="404"/>
            </a:xfrm>
            <a:prstGeom prst="rect">
              <a:avLst/>
            </a:prstGeom>
            <a:noFill/>
            <a:ln w="9525">
              <a:noFill/>
              <a:miter lim="800000"/>
              <a:headEnd/>
              <a:tailEnd/>
            </a:ln>
          </p:spPr>
          <p:txBody>
            <a:bodyPr>
              <a:spAutoFit/>
            </a:bodyPr>
            <a:lstStyle/>
            <a:p>
              <a:pPr algn="ctr">
                <a:spcBef>
                  <a:spcPct val="50000"/>
                </a:spcBef>
              </a:pPr>
              <a:r>
                <a:rPr lang="en-GB" sz="1800" b="1">
                  <a:solidFill>
                    <a:srgbClr val="FF66CC"/>
                  </a:solidFill>
                  <a:latin typeface="Arial" pitchFamily="34" charset="0"/>
                </a:rPr>
                <a:t>Superficial &amp; deep laminae</a:t>
              </a:r>
              <a:endParaRPr lang="en-US" sz="1800" b="1">
                <a:solidFill>
                  <a:srgbClr val="FF66CC"/>
                </a:solidFill>
                <a:latin typeface="Arial" pitchFamily="34" charset="0"/>
              </a:endParaRPr>
            </a:p>
          </p:txBody>
        </p:sp>
        <p:sp>
          <p:nvSpPr>
            <p:cNvPr id="1003541" name="Line 17"/>
            <p:cNvSpPr>
              <a:spLocks noChangeShapeType="1"/>
            </p:cNvSpPr>
            <p:nvPr/>
          </p:nvSpPr>
          <p:spPr bwMode="auto">
            <a:xfrm>
              <a:off x="3696" y="1616"/>
              <a:ext cx="91" cy="227"/>
            </a:xfrm>
            <a:prstGeom prst="line">
              <a:avLst/>
            </a:prstGeom>
            <a:noFill/>
            <a:ln w="57150">
              <a:solidFill>
                <a:srgbClr val="FF66CC"/>
              </a:solidFill>
              <a:round/>
              <a:headEnd/>
              <a:tailEnd type="stealth" w="med" len="lg"/>
            </a:ln>
          </p:spPr>
          <p:txBody>
            <a:bodyPr/>
            <a:lstStyle/>
            <a:p>
              <a:endParaRPr lang="en-CA"/>
            </a:p>
          </p:txBody>
        </p:sp>
      </p:grpSp>
      <p:grpSp>
        <p:nvGrpSpPr>
          <p:cNvPr id="921618" name="Group 18"/>
          <p:cNvGrpSpPr>
            <a:grpSpLocks/>
          </p:cNvGrpSpPr>
          <p:nvPr/>
        </p:nvGrpSpPr>
        <p:grpSpPr bwMode="auto">
          <a:xfrm>
            <a:off x="6372225" y="4437063"/>
            <a:ext cx="1871663" cy="1158875"/>
            <a:chOff x="4014" y="2795"/>
            <a:chExt cx="1179" cy="730"/>
          </a:xfrm>
        </p:grpSpPr>
        <p:sp>
          <p:nvSpPr>
            <p:cNvPr id="1003538" name="Text Box 19"/>
            <p:cNvSpPr txBox="1">
              <a:spLocks noChangeArrowheads="1"/>
            </p:cNvSpPr>
            <p:nvPr/>
          </p:nvSpPr>
          <p:spPr bwMode="auto">
            <a:xfrm>
              <a:off x="4014" y="3294"/>
              <a:ext cx="1179" cy="231"/>
            </a:xfrm>
            <a:prstGeom prst="rect">
              <a:avLst/>
            </a:prstGeom>
            <a:noFill/>
            <a:ln w="9525">
              <a:noFill/>
              <a:miter lim="800000"/>
              <a:headEnd/>
              <a:tailEnd/>
            </a:ln>
          </p:spPr>
          <p:txBody>
            <a:bodyPr>
              <a:spAutoFit/>
            </a:bodyPr>
            <a:lstStyle/>
            <a:p>
              <a:pPr>
                <a:spcBef>
                  <a:spcPct val="50000"/>
                </a:spcBef>
              </a:pPr>
              <a:r>
                <a:rPr lang="en-GB" sz="1800" b="1">
                  <a:solidFill>
                    <a:srgbClr val="FF66CC"/>
                  </a:solidFill>
                  <a:latin typeface="Arial" pitchFamily="34" charset="0"/>
                </a:rPr>
                <a:t>Deep lamina</a:t>
              </a:r>
              <a:endParaRPr lang="en-US" sz="1800" b="1">
                <a:solidFill>
                  <a:srgbClr val="FF66CC"/>
                </a:solidFill>
                <a:latin typeface="Arial" pitchFamily="34" charset="0"/>
              </a:endParaRPr>
            </a:p>
          </p:txBody>
        </p:sp>
        <p:sp>
          <p:nvSpPr>
            <p:cNvPr id="1003539" name="Line 20"/>
            <p:cNvSpPr>
              <a:spLocks noChangeShapeType="1"/>
            </p:cNvSpPr>
            <p:nvPr/>
          </p:nvSpPr>
          <p:spPr bwMode="auto">
            <a:xfrm flipH="1" flipV="1">
              <a:off x="4195" y="2795"/>
              <a:ext cx="273" cy="499"/>
            </a:xfrm>
            <a:prstGeom prst="line">
              <a:avLst/>
            </a:prstGeom>
            <a:noFill/>
            <a:ln w="57150">
              <a:solidFill>
                <a:srgbClr val="FF66CC"/>
              </a:solidFill>
              <a:round/>
              <a:headEnd/>
              <a:tailEnd type="stealth" w="med" len="lg"/>
            </a:ln>
          </p:spPr>
          <p:txBody>
            <a:bodyPr/>
            <a:lstStyle/>
            <a:p>
              <a:endParaRPr lang="en-CA"/>
            </a:p>
          </p:txBody>
        </p:sp>
      </p:grpSp>
      <p:sp>
        <p:nvSpPr>
          <p:cNvPr id="1003536" name="Line 21"/>
          <p:cNvSpPr>
            <a:spLocks noChangeShapeType="1"/>
          </p:cNvSpPr>
          <p:nvPr/>
        </p:nvSpPr>
        <p:spPr bwMode="auto">
          <a:xfrm flipH="1">
            <a:off x="7956550" y="2708275"/>
            <a:ext cx="144463" cy="433388"/>
          </a:xfrm>
          <a:prstGeom prst="line">
            <a:avLst/>
          </a:prstGeom>
          <a:noFill/>
          <a:ln w="57150">
            <a:solidFill>
              <a:srgbClr val="FFFF00"/>
            </a:solidFill>
            <a:round/>
            <a:headEnd/>
            <a:tailEnd type="stealth" w="med" len="lg"/>
          </a:ln>
        </p:spPr>
        <p:txBody>
          <a:bodyPr/>
          <a:lstStyle/>
          <a:p>
            <a:endParaRPr lang="en-CA"/>
          </a:p>
        </p:txBody>
      </p:sp>
      <p:sp>
        <p:nvSpPr>
          <p:cNvPr id="1003537" name="Text Box 22"/>
          <p:cNvSpPr txBox="1">
            <a:spLocks noChangeArrowheads="1"/>
          </p:cNvSpPr>
          <p:nvPr/>
        </p:nvSpPr>
        <p:spPr bwMode="auto">
          <a:xfrm>
            <a:off x="6372225" y="6583363"/>
            <a:ext cx="2573338" cy="274637"/>
          </a:xfrm>
          <a:prstGeom prst="rect">
            <a:avLst/>
          </a:prstGeom>
          <a:noFill/>
          <a:ln w="9525">
            <a:noFill/>
            <a:miter lim="800000"/>
            <a:headEnd/>
            <a:tailEnd/>
          </a:ln>
        </p:spPr>
        <p:txBody>
          <a:bodyPr wrap="none">
            <a:spAutoFit/>
          </a:bodyPr>
          <a:lstStyle/>
          <a:p>
            <a:r>
              <a:rPr lang="en-GB" sz="1200">
                <a:solidFill>
                  <a:srgbClr val="FFFF00"/>
                </a:solidFill>
                <a:latin typeface="Arial" pitchFamily="34" charset="0"/>
              </a:rPr>
              <a:t>McGonagle et al Dermatology 2009</a:t>
            </a:r>
          </a:p>
        </p:txBody>
      </p:sp>
    </p:spTree>
    <p:custDataLst>
      <p:tags r:id="rId1"/>
    </p:custDataLst>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21608"/>
                                        </p:tgtEl>
                                        <p:attrNameLst>
                                          <p:attrName>style.visibility</p:attrName>
                                        </p:attrNameLst>
                                      </p:cBhvr>
                                      <p:to>
                                        <p:strVal val="visible"/>
                                      </p:to>
                                    </p:set>
                                    <p:animEffect transition="in" filter="wipe(left)">
                                      <p:cBhvr>
                                        <p:cTn id="7" dur="500"/>
                                        <p:tgtEl>
                                          <p:spTgt spid="921608"/>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921615"/>
                                        </p:tgtEl>
                                        <p:attrNameLst>
                                          <p:attrName>style.visibility</p:attrName>
                                        </p:attrNameLst>
                                      </p:cBhvr>
                                      <p:to>
                                        <p:strVal val="visible"/>
                                      </p:to>
                                    </p:set>
                                    <p:animEffect transition="in" filter="wipe(up)">
                                      <p:cBhvr>
                                        <p:cTn id="11" dur="500"/>
                                        <p:tgtEl>
                                          <p:spTgt spid="92161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921608"/>
                                        </p:tgtEl>
                                      </p:cBhvr>
                                    </p:animEffect>
                                    <p:set>
                                      <p:cBhvr>
                                        <p:cTn id="16" dur="1" fill="hold">
                                          <p:stCondLst>
                                            <p:cond delay="499"/>
                                          </p:stCondLst>
                                        </p:cTn>
                                        <p:tgtEl>
                                          <p:spTgt spid="921608"/>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921615"/>
                                        </p:tgtEl>
                                      </p:cBhvr>
                                    </p:animEffect>
                                    <p:set>
                                      <p:cBhvr>
                                        <p:cTn id="19" dur="1" fill="hold">
                                          <p:stCondLst>
                                            <p:cond delay="499"/>
                                          </p:stCondLst>
                                        </p:cTn>
                                        <p:tgtEl>
                                          <p:spTgt spid="921615"/>
                                        </p:tgtEl>
                                        <p:attrNameLst>
                                          <p:attrName>style.visibility</p:attrName>
                                        </p:attrNameLst>
                                      </p:cBhvr>
                                      <p:to>
                                        <p:strVal val="hidden"/>
                                      </p:to>
                                    </p:set>
                                  </p:childTnLst>
                                </p:cTn>
                              </p:par>
                            </p:childTnLst>
                          </p:cTn>
                        </p:par>
                        <p:par>
                          <p:cTn id="20" fill="hold">
                            <p:stCondLst>
                              <p:cond delay="500"/>
                            </p:stCondLst>
                            <p:childTnLst>
                              <p:par>
                                <p:cTn id="21" presetID="22" presetClass="entr" presetSubtype="1" fill="hold" grpId="0" nodeType="afterEffect">
                                  <p:stCondLst>
                                    <p:cond delay="0"/>
                                  </p:stCondLst>
                                  <p:childTnLst>
                                    <p:set>
                                      <p:cBhvr>
                                        <p:cTn id="22" dur="1" fill="hold">
                                          <p:stCondLst>
                                            <p:cond delay="0"/>
                                          </p:stCondLst>
                                        </p:cTn>
                                        <p:tgtEl>
                                          <p:spTgt spid="921609"/>
                                        </p:tgtEl>
                                        <p:attrNameLst>
                                          <p:attrName>style.visibility</p:attrName>
                                        </p:attrNameLst>
                                      </p:cBhvr>
                                      <p:to>
                                        <p:strVal val="visible"/>
                                      </p:to>
                                    </p:set>
                                    <p:animEffect transition="in" filter="wipe(up)">
                                      <p:cBhvr>
                                        <p:cTn id="23" dur="500"/>
                                        <p:tgtEl>
                                          <p:spTgt spid="921609"/>
                                        </p:tgtEl>
                                      </p:cBhvr>
                                    </p:animEffect>
                                  </p:childTnLst>
                                </p:cTn>
                              </p:par>
                            </p:childTnLst>
                          </p:cTn>
                        </p:par>
                        <p:par>
                          <p:cTn id="24" fill="hold">
                            <p:stCondLst>
                              <p:cond delay="1000"/>
                            </p:stCondLst>
                            <p:childTnLst>
                              <p:par>
                                <p:cTn id="25" presetID="22" presetClass="entr" presetSubtype="4" fill="hold" nodeType="afterEffect">
                                  <p:stCondLst>
                                    <p:cond delay="0"/>
                                  </p:stCondLst>
                                  <p:childTnLst>
                                    <p:set>
                                      <p:cBhvr>
                                        <p:cTn id="26" dur="1" fill="hold">
                                          <p:stCondLst>
                                            <p:cond delay="0"/>
                                          </p:stCondLst>
                                        </p:cTn>
                                        <p:tgtEl>
                                          <p:spTgt spid="921618"/>
                                        </p:tgtEl>
                                        <p:attrNameLst>
                                          <p:attrName>style.visibility</p:attrName>
                                        </p:attrNameLst>
                                      </p:cBhvr>
                                      <p:to>
                                        <p:strVal val="visible"/>
                                      </p:to>
                                    </p:set>
                                    <p:animEffect transition="in" filter="wipe(down)">
                                      <p:cBhvr>
                                        <p:cTn id="27" dur="500"/>
                                        <p:tgtEl>
                                          <p:spTgt spid="921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08" grpId="0" animBg="1"/>
      <p:bldP spid="921608" grpId="1" animBg="1"/>
      <p:bldP spid="92160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5569" name="Picture 2" descr="scan"/>
          <p:cNvPicPr>
            <a:picLocks noChangeAspect="1" noChangeArrowheads="1"/>
          </p:cNvPicPr>
          <p:nvPr/>
        </p:nvPicPr>
        <p:blipFill>
          <a:blip r:embed="rId2" cstate="print"/>
          <a:srcRect l="7690" t="9920" b="6627"/>
          <a:stretch>
            <a:fillRect/>
          </a:stretch>
        </p:blipFill>
        <p:spPr bwMode="auto">
          <a:xfrm>
            <a:off x="2339975" y="1196975"/>
            <a:ext cx="4608513" cy="4300538"/>
          </a:xfrm>
          <a:prstGeom prst="rect">
            <a:avLst/>
          </a:prstGeom>
          <a:noFill/>
          <a:ln w="9525">
            <a:noFill/>
            <a:miter lim="800000"/>
            <a:headEnd/>
            <a:tailEnd/>
          </a:ln>
        </p:spPr>
      </p:pic>
      <p:sp>
        <p:nvSpPr>
          <p:cNvPr id="1005570" name="Rectangle 3"/>
          <p:cNvSpPr>
            <a:spLocks noGrp="1" noChangeArrowheads="1"/>
          </p:cNvSpPr>
          <p:nvPr>
            <p:ph type="title" idx="4294967295"/>
          </p:nvPr>
        </p:nvSpPr>
        <p:spPr>
          <a:xfrm>
            <a:off x="611188" y="115888"/>
            <a:ext cx="7772400" cy="1143000"/>
          </a:xfrm>
        </p:spPr>
        <p:txBody>
          <a:bodyPr/>
          <a:lstStyle/>
          <a:p>
            <a:pPr eaLnBrk="1" hangingPunct="1"/>
            <a:r>
              <a:rPr lang="en-GB" smtClean="0"/>
              <a:t>Why is Nail so well Anchored?</a:t>
            </a:r>
          </a:p>
        </p:txBody>
      </p:sp>
      <p:sp>
        <p:nvSpPr>
          <p:cNvPr id="1005571" name="Text Box 4"/>
          <p:cNvSpPr txBox="1">
            <a:spLocks noChangeArrowheads="1"/>
          </p:cNvSpPr>
          <p:nvPr/>
        </p:nvSpPr>
        <p:spPr bwMode="auto">
          <a:xfrm>
            <a:off x="1403350" y="5661025"/>
            <a:ext cx="5613400" cy="457200"/>
          </a:xfrm>
          <a:prstGeom prst="rect">
            <a:avLst/>
          </a:prstGeom>
          <a:noFill/>
          <a:ln w="9525">
            <a:noFill/>
            <a:miter lim="800000"/>
            <a:headEnd/>
            <a:tailEnd/>
          </a:ln>
        </p:spPr>
        <p:txBody>
          <a:bodyPr wrap="none">
            <a:spAutoFit/>
          </a:bodyPr>
          <a:lstStyle/>
          <a:p>
            <a:r>
              <a:rPr lang="en-US">
                <a:solidFill>
                  <a:srgbClr val="FFFF00"/>
                </a:solidFill>
              </a:rPr>
              <a:t>Option 1)  The Retractable Claw Hypothesis</a:t>
            </a:r>
          </a:p>
        </p:txBody>
      </p:sp>
      <p:sp>
        <p:nvSpPr>
          <p:cNvPr id="1005572" name="Text Box 5"/>
          <p:cNvSpPr txBox="1">
            <a:spLocks noChangeArrowheads="1"/>
          </p:cNvSpPr>
          <p:nvPr/>
        </p:nvSpPr>
        <p:spPr bwMode="auto">
          <a:xfrm>
            <a:off x="1403350" y="6237288"/>
            <a:ext cx="6680200" cy="457200"/>
          </a:xfrm>
          <a:prstGeom prst="rect">
            <a:avLst/>
          </a:prstGeom>
          <a:noFill/>
          <a:ln w="9525">
            <a:noFill/>
            <a:miter lim="800000"/>
            <a:headEnd/>
            <a:tailEnd/>
          </a:ln>
        </p:spPr>
        <p:txBody>
          <a:bodyPr wrap="none">
            <a:spAutoFit/>
          </a:bodyPr>
          <a:lstStyle/>
          <a:p>
            <a:r>
              <a:rPr lang="en-US">
                <a:solidFill>
                  <a:srgbClr val="FFFF00"/>
                </a:solidFill>
              </a:rPr>
              <a:t>Option 2)  Designed for extra anchorage and strength</a:t>
            </a:r>
          </a:p>
        </p:txBody>
      </p:sp>
    </p:spTree>
  </p:cSld>
  <p:clrMapOvr>
    <a:masterClrMapping/>
  </p:clrMapOvr>
  <p:transition>
    <p:pull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2"/>
          <p:cNvPicPr>
            <a:picLocks noChangeAspect="1" noChangeArrowheads="1"/>
          </p:cNvPicPr>
          <p:nvPr/>
        </p:nvPicPr>
        <p:blipFill>
          <a:blip r:embed="rId2" cstate="print"/>
          <a:srcRect l="8664" t="4185" b="6464"/>
          <a:stretch>
            <a:fillRect/>
          </a:stretch>
        </p:blipFill>
        <p:spPr bwMode="auto">
          <a:xfrm>
            <a:off x="107950" y="1412875"/>
            <a:ext cx="4568825" cy="5445125"/>
          </a:xfrm>
          <a:prstGeom prst="rect">
            <a:avLst/>
          </a:prstGeom>
          <a:noFill/>
          <a:ln w="9525">
            <a:noFill/>
            <a:miter lim="800000"/>
            <a:headEnd/>
            <a:tailEnd/>
          </a:ln>
        </p:spPr>
      </p:pic>
      <p:sp>
        <p:nvSpPr>
          <p:cNvPr id="54274" name="Rectangle 3"/>
          <p:cNvSpPr>
            <a:spLocks noGrp="1" noChangeArrowheads="1"/>
          </p:cNvSpPr>
          <p:nvPr>
            <p:ph type="title"/>
          </p:nvPr>
        </p:nvSpPr>
        <p:spPr>
          <a:xfrm>
            <a:off x="0" y="188913"/>
            <a:ext cx="9144000" cy="1143000"/>
          </a:xfrm>
        </p:spPr>
        <p:txBody>
          <a:bodyPr/>
          <a:lstStyle/>
          <a:p>
            <a:r>
              <a:rPr lang="en-US" sz="4000" smtClean="0"/>
              <a:t>Psoriatic Arthritis Described in Leeds</a:t>
            </a:r>
            <a:endParaRPr lang="en-GB" sz="4000" smtClean="0"/>
          </a:p>
        </p:txBody>
      </p:sp>
      <p:sp>
        <p:nvSpPr>
          <p:cNvPr id="54275" name="Text Box 4"/>
          <p:cNvSpPr txBox="1">
            <a:spLocks noChangeArrowheads="1"/>
          </p:cNvSpPr>
          <p:nvPr/>
        </p:nvSpPr>
        <p:spPr bwMode="auto">
          <a:xfrm>
            <a:off x="5508625" y="1773238"/>
            <a:ext cx="3308350" cy="641350"/>
          </a:xfrm>
          <a:prstGeom prst="rect">
            <a:avLst/>
          </a:prstGeom>
          <a:noFill/>
          <a:ln w="9525">
            <a:noFill/>
            <a:miter lim="800000"/>
            <a:headEnd/>
            <a:tailEnd/>
          </a:ln>
        </p:spPr>
        <p:txBody>
          <a:bodyPr wrap="none">
            <a:spAutoFit/>
          </a:bodyPr>
          <a:lstStyle/>
          <a:p>
            <a:r>
              <a:rPr lang="en-US" sz="1800" b="1">
                <a:solidFill>
                  <a:srgbClr val="FFFF00"/>
                </a:solidFill>
                <a:latin typeface="Arial" pitchFamily="34" charset="0"/>
              </a:rPr>
              <a:t>Nail Disease linked to PsA</a:t>
            </a:r>
          </a:p>
          <a:p>
            <a:r>
              <a:rPr lang="en-US" sz="1800" b="1">
                <a:solidFill>
                  <a:srgbClr val="FFFF00"/>
                </a:solidFill>
                <a:latin typeface="Arial" pitchFamily="34" charset="0"/>
              </a:rPr>
              <a:t>More strongly than psoriasis</a:t>
            </a:r>
            <a:endParaRPr lang="en-GB" sz="1800" b="1">
              <a:solidFill>
                <a:srgbClr val="FFFF00"/>
              </a:solidFill>
              <a:latin typeface="Arial" pitchFamily="34" charset="0"/>
            </a:endParaRPr>
          </a:p>
        </p:txBody>
      </p:sp>
      <p:pic>
        <p:nvPicPr>
          <p:cNvPr id="54276" name="Picture 5"/>
          <p:cNvPicPr>
            <a:picLocks noChangeAspect="1" noChangeArrowheads="1"/>
          </p:cNvPicPr>
          <p:nvPr/>
        </p:nvPicPr>
        <p:blipFill>
          <a:blip r:embed="rId3" cstate="print"/>
          <a:srcRect l="9073" t="3392" r="5237" b="12088"/>
          <a:stretch>
            <a:fillRect/>
          </a:stretch>
        </p:blipFill>
        <p:spPr bwMode="auto">
          <a:xfrm>
            <a:off x="4716463" y="2492375"/>
            <a:ext cx="4284662" cy="2532063"/>
          </a:xfrm>
          <a:prstGeom prst="rect">
            <a:avLst/>
          </a:prstGeom>
          <a:noFill/>
          <a:ln w="9525">
            <a:noFill/>
            <a:miter lim="800000"/>
            <a:headEnd/>
            <a:tailEnd/>
          </a:ln>
        </p:spPr>
      </p:pic>
    </p:spTree>
  </p:cSld>
  <p:clrMapOvr>
    <a:masterClrMapping/>
  </p:clrMapOvr>
  <p:transition>
    <p:pull dir="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6593" name="Rectangle 4"/>
          <p:cNvSpPr>
            <a:spLocks noGrp="1" noChangeArrowheads="1"/>
          </p:cNvSpPr>
          <p:nvPr>
            <p:ph type="ctrTitle"/>
          </p:nvPr>
        </p:nvSpPr>
        <p:spPr/>
        <p:txBody>
          <a:bodyPr/>
          <a:lstStyle/>
          <a:p>
            <a:r>
              <a:rPr lang="en-GB" sz="4000" dirty="0" smtClean="0"/>
              <a:t>Can we use High Resolution MRI to differentiate between PsA and Osteoarthritis?</a:t>
            </a:r>
          </a:p>
        </p:txBody>
      </p:sp>
      <p:sp>
        <p:nvSpPr>
          <p:cNvPr id="1006594" name="Rectangle 5"/>
          <p:cNvSpPr>
            <a:spLocks noGrp="1" noChangeArrowheads="1"/>
          </p:cNvSpPr>
          <p:nvPr>
            <p:ph type="subTitle" idx="1"/>
          </p:nvPr>
        </p:nvSpPr>
        <p:spPr/>
        <p:txBody>
          <a:bodyPr/>
          <a:lstStyle/>
          <a:p>
            <a:endParaRPr lang="en-US" smtClean="0"/>
          </a:p>
        </p:txBody>
      </p:sp>
    </p:spTree>
  </p:cSld>
  <p:clrMapOvr>
    <a:masterClrMapping/>
  </p:clrMapOvr>
  <p:transition>
    <p:pull dir="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7617" name="Picture 2"/>
          <p:cNvPicPr>
            <a:picLocks noChangeAspect="1" noChangeArrowheads="1"/>
          </p:cNvPicPr>
          <p:nvPr/>
        </p:nvPicPr>
        <p:blipFill>
          <a:blip r:embed="rId4" cstate="print">
            <a:lum bright="6000"/>
          </a:blip>
          <a:srcRect/>
          <a:stretch>
            <a:fillRect/>
          </a:stretch>
        </p:blipFill>
        <p:spPr bwMode="auto">
          <a:xfrm>
            <a:off x="762000" y="1219200"/>
            <a:ext cx="3616325" cy="4724400"/>
          </a:xfrm>
          <a:prstGeom prst="rect">
            <a:avLst/>
          </a:prstGeom>
          <a:noFill/>
          <a:ln w="9525">
            <a:noFill/>
            <a:miter lim="800000"/>
            <a:headEnd/>
            <a:tailEnd/>
          </a:ln>
        </p:spPr>
      </p:pic>
      <p:pic>
        <p:nvPicPr>
          <p:cNvPr id="1007618" name="Picture 3"/>
          <p:cNvPicPr>
            <a:picLocks noChangeAspect="1" noChangeArrowheads="1"/>
          </p:cNvPicPr>
          <p:nvPr/>
        </p:nvPicPr>
        <p:blipFill>
          <a:blip r:embed="rId5" cstate="print"/>
          <a:srcRect/>
          <a:stretch>
            <a:fillRect/>
          </a:stretch>
        </p:blipFill>
        <p:spPr bwMode="auto">
          <a:xfrm>
            <a:off x="5029200" y="1219200"/>
            <a:ext cx="3621088" cy="4724400"/>
          </a:xfrm>
          <a:prstGeom prst="rect">
            <a:avLst/>
          </a:prstGeom>
          <a:noFill/>
          <a:ln w="9525">
            <a:noFill/>
            <a:miter lim="800000"/>
            <a:headEnd/>
            <a:tailEnd/>
          </a:ln>
        </p:spPr>
      </p:pic>
      <p:sp>
        <p:nvSpPr>
          <p:cNvPr id="1007619" name="Rectangle 4"/>
          <p:cNvSpPr>
            <a:spLocks noChangeArrowheads="1"/>
          </p:cNvSpPr>
          <p:nvPr/>
        </p:nvSpPr>
        <p:spPr bwMode="auto">
          <a:xfrm>
            <a:off x="0" y="230188"/>
            <a:ext cx="9144000" cy="701675"/>
          </a:xfrm>
          <a:prstGeom prst="rect">
            <a:avLst/>
          </a:prstGeom>
          <a:noFill/>
          <a:ln w="12700">
            <a:noFill/>
            <a:miter lim="800000"/>
            <a:headEnd/>
            <a:tailEnd/>
          </a:ln>
        </p:spPr>
        <p:txBody>
          <a:bodyPr anchor="ctr">
            <a:spAutoFit/>
          </a:bodyPr>
          <a:lstStyle/>
          <a:p>
            <a:pPr algn="ctr"/>
            <a:r>
              <a:rPr lang="en-US" sz="4000">
                <a:solidFill>
                  <a:srgbClr val="FFFF00"/>
                </a:solidFill>
                <a:latin typeface="Arial" pitchFamily="34" charset="0"/>
                <a:cs typeface="Arial" pitchFamily="34" charset="0"/>
              </a:rPr>
              <a:t>DIP joint-OA and Psoriatic Similar</a:t>
            </a:r>
          </a:p>
        </p:txBody>
      </p:sp>
      <p:sp>
        <p:nvSpPr>
          <p:cNvPr id="1314821" name="Text Box 5"/>
          <p:cNvSpPr txBox="1">
            <a:spLocks noChangeArrowheads="1"/>
          </p:cNvSpPr>
          <p:nvPr/>
        </p:nvSpPr>
        <p:spPr bwMode="auto">
          <a:xfrm>
            <a:off x="5651500" y="6021388"/>
            <a:ext cx="1657350" cy="519112"/>
          </a:xfrm>
          <a:prstGeom prst="rect">
            <a:avLst/>
          </a:prstGeom>
          <a:noFill/>
          <a:ln w="12700">
            <a:noFill/>
            <a:miter lim="800000"/>
            <a:headEnd/>
            <a:tailEnd/>
          </a:ln>
          <a:effectLst/>
        </p:spPr>
        <p:txBody>
          <a:bodyPr>
            <a:spAutoFit/>
          </a:bodyPr>
          <a:lstStyle/>
          <a:p>
            <a:pPr algn="ctr">
              <a:spcBef>
                <a:spcPct val="50000"/>
              </a:spcBef>
              <a:defRPr/>
            </a:pPr>
            <a:r>
              <a:rPr lang="en-GB" sz="2800">
                <a:solidFill>
                  <a:schemeClr val="bg1"/>
                </a:solidFill>
                <a:effectLst>
                  <a:outerShdw blurRad="38100" dist="38100" dir="2700000" algn="tl">
                    <a:srgbClr val="808080"/>
                  </a:outerShdw>
                </a:effectLst>
                <a:latin typeface="Arial" charset="0"/>
                <a:cs typeface="Arial" charset="0"/>
              </a:rPr>
              <a:t>OA</a:t>
            </a:r>
            <a:endParaRPr lang="en-US" sz="2800">
              <a:solidFill>
                <a:schemeClr val="bg1"/>
              </a:solidFill>
              <a:effectLst>
                <a:outerShdw blurRad="38100" dist="38100" dir="2700000" algn="tl">
                  <a:srgbClr val="808080"/>
                </a:outerShdw>
              </a:effectLst>
              <a:latin typeface="Arial" charset="0"/>
              <a:cs typeface="Arial" charset="0"/>
            </a:endParaRPr>
          </a:p>
        </p:txBody>
      </p:sp>
      <p:sp>
        <p:nvSpPr>
          <p:cNvPr id="1314822" name="Text Box 6"/>
          <p:cNvSpPr txBox="1">
            <a:spLocks noChangeArrowheads="1"/>
          </p:cNvSpPr>
          <p:nvPr/>
        </p:nvSpPr>
        <p:spPr bwMode="auto">
          <a:xfrm>
            <a:off x="1547813" y="6021388"/>
            <a:ext cx="1873250" cy="519112"/>
          </a:xfrm>
          <a:prstGeom prst="rect">
            <a:avLst/>
          </a:prstGeom>
          <a:noFill/>
          <a:ln w="12700">
            <a:noFill/>
            <a:miter lim="800000"/>
            <a:headEnd/>
            <a:tailEnd/>
          </a:ln>
          <a:effectLst/>
        </p:spPr>
        <p:txBody>
          <a:bodyPr>
            <a:spAutoFit/>
          </a:bodyPr>
          <a:lstStyle/>
          <a:p>
            <a:pPr algn="ctr">
              <a:spcBef>
                <a:spcPct val="50000"/>
              </a:spcBef>
              <a:defRPr/>
            </a:pPr>
            <a:r>
              <a:rPr lang="en-GB" sz="2800" dirty="0">
                <a:solidFill>
                  <a:schemeClr val="bg1"/>
                </a:solidFill>
                <a:effectLst>
                  <a:outerShdw blurRad="38100" dist="38100" dir="2700000" algn="tl">
                    <a:srgbClr val="808080"/>
                  </a:outerShdw>
                </a:effectLst>
                <a:latin typeface="Arial" charset="0"/>
                <a:cs typeface="Arial" charset="0"/>
              </a:rPr>
              <a:t>PsA</a:t>
            </a:r>
            <a:endParaRPr lang="en-US" sz="2800" dirty="0">
              <a:solidFill>
                <a:schemeClr val="bg1"/>
              </a:solidFill>
              <a:effectLst>
                <a:outerShdw blurRad="38100" dist="38100" dir="2700000" algn="tl">
                  <a:srgbClr val="808080"/>
                </a:outerShdw>
              </a:effectLst>
              <a:latin typeface="Arial" charset="0"/>
              <a:cs typeface="Arial" charset="0"/>
            </a:endParaRPr>
          </a:p>
        </p:txBody>
      </p:sp>
      <p:sp>
        <p:nvSpPr>
          <p:cNvPr id="1314823" name="Text Box 7"/>
          <p:cNvSpPr txBox="1">
            <a:spLocks noChangeArrowheads="1"/>
          </p:cNvSpPr>
          <p:nvPr/>
        </p:nvSpPr>
        <p:spPr bwMode="auto">
          <a:xfrm>
            <a:off x="2555875" y="3068638"/>
            <a:ext cx="288925" cy="823912"/>
          </a:xfrm>
          <a:prstGeom prst="rect">
            <a:avLst/>
          </a:prstGeom>
          <a:noFill/>
          <a:ln w="12700">
            <a:noFill/>
            <a:miter lim="800000"/>
            <a:headEnd/>
            <a:tailEnd/>
          </a:ln>
        </p:spPr>
        <p:txBody>
          <a:bodyPr>
            <a:spAutoFit/>
          </a:bodyPr>
          <a:lstStyle/>
          <a:p>
            <a:pPr algn="ctr">
              <a:spcBef>
                <a:spcPct val="50000"/>
              </a:spcBef>
            </a:pPr>
            <a:r>
              <a:rPr lang="en-GB" sz="4800">
                <a:solidFill>
                  <a:srgbClr val="00FF00"/>
                </a:solidFill>
                <a:latin typeface="Arial" pitchFamily="34" charset="0"/>
                <a:cs typeface="Arial" pitchFamily="34" charset="0"/>
              </a:rPr>
              <a:t>*</a:t>
            </a:r>
            <a:endParaRPr lang="en-US" sz="4800">
              <a:solidFill>
                <a:srgbClr val="00FF00"/>
              </a:solidFill>
              <a:latin typeface="Arial" pitchFamily="34" charset="0"/>
              <a:cs typeface="Arial" pitchFamily="34" charset="0"/>
            </a:endParaRPr>
          </a:p>
        </p:txBody>
      </p:sp>
      <p:sp>
        <p:nvSpPr>
          <p:cNvPr id="1314824" name="Line 8"/>
          <p:cNvSpPr>
            <a:spLocks noChangeShapeType="1"/>
          </p:cNvSpPr>
          <p:nvPr/>
        </p:nvSpPr>
        <p:spPr bwMode="auto">
          <a:xfrm flipH="1">
            <a:off x="2133600" y="2895600"/>
            <a:ext cx="287338" cy="430213"/>
          </a:xfrm>
          <a:prstGeom prst="line">
            <a:avLst/>
          </a:prstGeom>
          <a:noFill/>
          <a:ln w="76200">
            <a:solidFill>
              <a:srgbClr val="FF0000"/>
            </a:solidFill>
            <a:round/>
            <a:headEnd/>
            <a:tailEnd type="stealth" w="med" len="med"/>
          </a:ln>
        </p:spPr>
        <p:txBody>
          <a:bodyPr/>
          <a:lstStyle/>
          <a:p>
            <a:endParaRPr lang="en-CA"/>
          </a:p>
        </p:txBody>
      </p:sp>
      <p:sp>
        <p:nvSpPr>
          <p:cNvPr id="1314825" name="AutoShape 9"/>
          <p:cNvSpPr>
            <a:spLocks noChangeArrowheads="1"/>
          </p:cNvSpPr>
          <p:nvPr/>
        </p:nvSpPr>
        <p:spPr bwMode="auto">
          <a:xfrm rot="3195862" flipH="1" flipV="1">
            <a:off x="6280944" y="4744244"/>
            <a:ext cx="550863" cy="225425"/>
          </a:xfrm>
          <a:prstGeom prst="rightArrow">
            <a:avLst>
              <a:gd name="adj1" fmla="val 42500"/>
              <a:gd name="adj2" fmla="val 66748"/>
            </a:avLst>
          </a:prstGeom>
          <a:noFill/>
          <a:ln w="38100">
            <a:solidFill>
              <a:srgbClr val="00FF00"/>
            </a:solidFill>
            <a:miter lim="800000"/>
            <a:headEnd/>
            <a:tailEnd/>
          </a:ln>
        </p:spPr>
        <p:txBody>
          <a:bodyPr wrap="none" anchor="ctr"/>
          <a:lstStyle/>
          <a:p>
            <a:endParaRPr lang="en-US"/>
          </a:p>
        </p:txBody>
      </p:sp>
      <p:sp>
        <p:nvSpPr>
          <p:cNvPr id="1007625" name="Text Box 10"/>
          <p:cNvSpPr txBox="1">
            <a:spLocks noChangeArrowheads="1"/>
          </p:cNvSpPr>
          <p:nvPr/>
        </p:nvSpPr>
        <p:spPr bwMode="auto">
          <a:xfrm>
            <a:off x="6804025" y="6521450"/>
            <a:ext cx="2339975" cy="336550"/>
          </a:xfrm>
          <a:prstGeom prst="rect">
            <a:avLst/>
          </a:prstGeom>
          <a:noFill/>
          <a:ln w="9525">
            <a:noFill/>
            <a:miter lim="800000"/>
            <a:headEnd/>
            <a:tailEnd/>
          </a:ln>
        </p:spPr>
        <p:txBody>
          <a:bodyPr>
            <a:spAutoFit/>
          </a:bodyPr>
          <a:lstStyle/>
          <a:p>
            <a:pPr>
              <a:spcBef>
                <a:spcPct val="50000"/>
              </a:spcBef>
            </a:pPr>
            <a:r>
              <a:rPr lang="en-GB" sz="1600">
                <a:solidFill>
                  <a:srgbClr val="FFFF00"/>
                </a:solidFill>
                <a:latin typeface="Arial" pitchFamily="34" charset="0"/>
                <a:cs typeface="Arial" pitchFamily="34" charset="0"/>
              </a:rPr>
              <a:t>Tan, et al. A&amp; R 2006</a:t>
            </a:r>
            <a:r>
              <a:rPr lang="en-US" sz="1400">
                <a:solidFill>
                  <a:schemeClr val="bg1"/>
                </a:solidFill>
                <a:latin typeface="Arial" pitchFamily="34" charset="0"/>
                <a:cs typeface="Arial" pitchFamily="34" charset="0"/>
              </a:rPr>
              <a:t> </a:t>
            </a:r>
          </a:p>
        </p:txBody>
      </p:sp>
    </p:spTree>
    <p:custDataLst>
      <p:tags r:id="rId1"/>
    </p:custDataLst>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14823"/>
                                        </p:tgtEl>
                                        <p:attrNameLst>
                                          <p:attrName>style.visibility</p:attrName>
                                        </p:attrNameLst>
                                      </p:cBhvr>
                                      <p:to>
                                        <p:strVal val="visible"/>
                                      </p:to>
                                    </p:set>
                                    <p:animEffect transition="in" filter="fade">
                                      <p:cBhvr>
                                        <p:cTn id="7" dur="500"/>
                                        <p:tgtEl>
                                          <p:spTgt spid="13148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14824"/>
                                        </p:tgtEl>
                                        <p:attrNameLst>
                                          <p:attrName>style.visibility</p:attrName>
                                        </p:attrNameLst>
                                      </p:cBhvr>
                                      <p:to>
                                        <p:strVal val="visible"/>
                                      </p:to>
                                    </p:set>
                                    <p:animEffect transition="in" filter="wipe(up)">
                                      <p:cBhvr>
                                        <p:cTn id="12" dur="500"/>
                                        <p:tgtEl>
                                          <p:spTgt spid="13148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14825"/>
                                        </p:tgtEl>
                                        <p:attrNameLst>
                                          <p:attrName>style.visibility</p:attrName>
                                        </p:attrNameLst>
                                      </p:cBhvr>
                                      <p:to>
                                        <p:strVal val="visible"/>
                                      </p:to>
                                    </p:set>
                                    <p:animEffect transition="in" filter="wipe(down)">
                                      <p:cBhvr>
                                        <p:cTn id="17" dur="500"/>
                                        <p:tgtEl>
                                          <p:spTgt spid="13148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4823" grpId="0"/>
      <p:bldP spid="1314824" grpId="0" animBg="1"/>
      <p:bldP spid="131482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9665" name="Rectangle 2"/>
          <p:cNvSpPr>
            <a:spLocks noGrp="1" noChangeArrowheads="1"/>
          </p:cNvSpPr>
          <p:nvPr>
            <p:ph type="title"/>
          </p:nvPr>
        </p:nvSpPr>
        <p:spPr>
          <a:xfrm>
            <a:off x="684213" y="0"/>
            <a:ext cx="7772400" cy="1143000"/>
          </a:xfrm>
        </p:spPr>
        <p:txBody>
          <a:bodyPr/>
          <a:lstStyle/>
          <a:p>
            <a:r>
              <a:rPr lang="en-GB" smtClean="0"/>
              <a:t>Inflammatory Hand OA-Whole Organ Involvement at Onset</a:t>
            </a:r>
          </a:p>
        </p:txBody>
      </p:sp>
      <p:pic>
        <p:nvPicPr>
          <p:cNvPr id="1009666" name="Picture 3"/>
          <p:cNvPicPr>
            <a:picLocks noGrp="1" noChangeAspect="1" noChangeArrowheads="1"/>
          </p:cNvPicPr>
          <p:nvPr>
            <p:ph type="body" idx="1"/>
          </p:nvPr>
        </p:nvPicPr>
        <p:blipFill>
          <a:blip r:embed="rId2" cstate="print"/>
          <a:srcRect l="11520" t="23062" r="17407" b="13533"/>
          <a:stretch>
            <a:fillRect/>
          </a:stretch>
        </p:blipFill>
        <p:spPr>
          <a:xfrm>
            <a:off x="611188" y="1484313"/>
            <a:ext cx="4116387" cy="4895850"/>
          </a:xfrm>
        </p:spPr>
      </p:pic>
      <p:pic>
        <p:nvPicPr>
          <p:cNvPr id="1009667" name="Picture 4"/>
          <p:cNvPicPr>
            <a:picLocks noChangeAspect="1" noChangeArrowheads="1"/>
          </p:cNvPicPr>
          <p:nvPr/>
        </p:nvPicPr>
        <p:blipFill>
          <a:blip r:embed="rId3" cstate="print"/>
          <a:srcRect/>
          <a:stretch>
            <a:fillRect/>
          </a:stretch>
        </p:blipFill>
        <p:spPr bwMode="auto">
          <a:xfrm>
            <a:off x="4932363" y="1557338"/>
            <a:ext cx="3887787" cy="4824412"/>
          </a:xfrm>
          <a:prstGeom prst="rect">
            <a:avLst/>
          </a:prstGeom>
          <a:noFill/>
          <a:ln w="9525">
            <a:noFill/>
            <a:miter lim="800000"/>
            <a:headEnd/>
            <a:tailEnd/>
          </a:ln>
        </p:spPr>
      </p:pic>
      <p:sp>
        <p:nvSpPr>
          <p:cNvPr id="1009668" name="Text Box 5"/>
          <p:cNvSpPr txBox="1">
            <a:spLocks noChangeArrowheads="1"/>
          </p:cNvSpPr>
          <p:nvPr/>
        </p:nvSpPr>
        <p:spPr bwMode="auto">
          <a:xfrm>
            <a:off x="2484438" y="6553200"/>
            <a:ext cx="4206875" cy="304800"/>
          </a:xfrm>
          <a:prstGeom prst="rect">
            <a:avLst/>
          </a:prstGeom>
          <a:noFill/>
          <a:ln w="9525">
            <a:noFill/>
            <a:miter lim="800000"/>
            <a:headEnd/>
            <a:tailEnd/>
          </a:ln>
        </p:spPr>
        <p:txBody>
          <a:bodyPr wrap="none">
            <a:spAutoFit/>
          </a:bodyPr>
          <a:lstStyle/>
          <a:p>
            <a:pPr algn="ctr" eaLnBrk="0" hangingPunct="0"/>
            <a:r>
              <a:rPr lang="en-GB" sz="1400" b="1">
                <a:solidFill>
                  <a:srgbClr val="FFFF00"/>
                </a:solidFill>
                <a:latin typeface="Arial" pitchFamily="34" charset="0"/>
                <a:cs typeface="Arial" pitchFamily="34" charset="0"/>
              </a:rPr>
              <a:t>Case Courtesy of Dr Kay-Geert Hermann, Berlin</a:t>
            </a:r>
          </a:p>
        </p:txBody>
      </p:sp>
    </p:spTree>
  </p:cSld>
  <p:clrMapOvr>
    <a:masterClrMapping/>
  </p:clrMapOvr>
  <p:transition>
    <p:pull dir="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0689" name="Rectangle 2"/>
          <p:cNvSpPr>
            <a:spLocks noGrp="1" noChangeArrowheads="1"/>
          </p:cNvSpPr>
          <p:nvPr>
            <p:ph type="title"/>
          </p:nvPr>
        </p:nvSpPr>
        <p:spPr>
          <a:xfrm>
            <a:off x="684213" y="260350"/>
            <a:ext cx="7772400" cy="1143000"/>
          </a:xfrm>
        </p:spPr>
        <p:txBody>
          <a:bodyPr/>
          <a:lstStyle/>
          <a:p>
            <a:r>
              <a:rPr lang="en-GB" smtClean="0"/>
              <a:t>Corresponding HR MRI of PIP</a:t>
            </a:r>
          </a:p>
        </p:txBody>
      </p:sp>
      <p:pic>
        <p:nvPicPr>
          <p:cNvPr id="1010690" name="Picture 3"/>
          <p:cNvPicPr>
            <a:picLocks noChangeAspect="1" noChangeArrowheads="1"/>
          </p:cNvPicPr>
          <p:nvPr/>
        </p:nvPicPr>
        <p:blipFill>
          <a:blip r:embed="rId2" cstate="print"/>
          <a:srcRect l="19574" t="11739" r="26302" b="18886"/>
          <a:stretch>
            <a:fillRect/>
          </a:stretch>
        </p:blipFill>
        <p:spPr bwMode="auto">
          <a:xfrm>
            <a:off x="2771775" y="1700213"/>
            <a:ext cx="4133850" cy="4392612"/>
          </a:xfrm>
          <a:prstGeom prst="rect">
            <a:avLst/>
          </a:prstGeom>
          <a:noFill/>
          <a:ln w="9525">
            <a:noFill/>
            <a:miter lim="800000"/>
            <a:headEnd/>
            <a:tailEnd/>
          </a:ln>
        </p:spPr>
      </p:pic>
      <p:sp>
        <p:nvSpPr>
          <p:cNvPr id="1010691" name="Rectangle 4"/>
          <p:cNvSpPr>
            <a:spLocks noChangeArrowheads="1"/>
          </p:cNvSpPr>
          <p:nvPr/>
        </p:nvSpPr>
        <p:spPr bwMode="auto">
          <a:xfrm>
            <a:off x="2771775" y="6092825"/>
            <a:ext cx="4206875" cy="304800"/>
          </a:xfrm>
          <a:prstGeom prst="rect">
            <a:avLst/>
          </a:prstGeom>
          <a:noFill/>
          <a:ln w="9525">
            <a:noFill/>
            <a:miter lim="800000"/>
            <a:headEnd/>
            <a:tailEnd/>
          </a:ln>
        </p:spPr>
        <p:txBody>
          <a:bodyPr wrap="none">
            <a:spAutoFit/>
          </a:bodyPr>
          <a:lstStyle/>
          <a:p>
            <a:pPr algn="ctr" eaLnBrk="0" hangingPunct="0"/>
            <a:r>
              <a:rPr lang="en-GB" sz="1400" b="1">
                <a:solidFill>
                  <a:srgbClr val="000000"/>
                </a:solidFill>
                <a:latin typeface="Arial" pitchFamily="34" charset="0"/>
                <a:cs typeface="Arial" pitchFamily="34" charset="0"/>
              </a:rPr>
              <a:t>Case Courtesy of Dr Kay-Geert Hermann, Berlin</a:t>
            </a:r>
          </a:p>
        </p:txBody>
      </p:sp>
    </p:spTree>
  </p:cSld>
  <p:clrMapOvr>
    <a:masterClrMapping/>
  </p:clrMapOvr>
  <p:transition>
    <p:pull dir="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1713" name="Rectangle 2"/>
          <p:cNvSpPr>
            <a:spLocks noGrp="1" noChangeArrowheads="1"/>
          </p:cNvSpPr>
          <p:nvPr>
            <p:ph type="title"/>
          </p:nvPr>
        </p:nvSpPr>
        <p:spPr>
          <a:xfrm>
            <a:off x="684213" y="0"/>
            <a:ext cx="7772400" cy="1143000"/>
          </a:xfrm>
        </p:spPr>
        <p:txBody>
          <a:bodyPr/>
          <a:lstStyle/>
          <a:p>
            <a:r>
              <a:rPr lang="en-GB" sz="4000" smtClean="0"/>
              <a:t>Ligament microdamage to explain inflammation in Hand OA</a:t>
            </a:r>
            <a:endParaRPr lang="en-US" sz="4000" smtClean="0"/>
          </a:p>
        </p:txBody>
      </p:sp>
      <p:pic>
        <p:nvPicPr>
          <p:cNvPr id="1011714" name="Picture 3" descr="ligament microdamage"/>
          <p:cNvPicPr>
            <a:picLocks noGrp="1" noChangeAspect="1" noChangeArrowheads="1"/>
          </p:cNvPicPr>
          <p:nvPr>
            <p:ph type="body" idx="1"/>
          </p:nvPr>
        </p:nvPicPr>
        <p:blipFill>
          <a:blip r:embed="rId3" cstate="print"/>
          <a:srcRect l="6546" t="9991" r="606" b="8864"/>
          <a:stretch>
            <a:fillRect/>
          </a:stretch>
        </p:blipFill>
        <p:spPr>
          <a:xfrm>
            <a:off x="4500563" y="1628775"/>
            <a:ext cx="4330700" cy="4537075"/>
          </a:xfrm>
        </p:spPr>
      </p:pic>
      <p:pic>
        <p:nvPicPr>
          <p:cNvPr id="1011715" name="Picture 4"/>
          <p:cNvPicPr>
            <a:picLocks noChangeAspect="1" noChangeArrowheads="1"/>
          </p:cNvPicPr>
          <p:nvPr/>
        </p:nvPicPr>
        <p:blipFill>
          <a:blip r:embed="rId4" cstate="print">
            <a:lum contrast="6000"/>
            <a:grayscl/>
          </a:blip>
          <a:srcRect l="7742" r="7750" b="2585"/>
          <a:stretch>
            <a:fillRect/>
          </a:stretch>
        </p:blipFill>
        <p:spPr bwMode="auto">
          <a:xfrm>
            <a:off x="323850" y="1628775"/>
            <a:ext cx="3994150" cy="4537075"/>
          </a:xfrm>
          <a:prstGeom prst="rect">
            <a:avLst/>
          </a:prstGeom>
          <a:noFill/>
          <a:ln w="12700">
            <a:noFill/>
            <a:miter lim="800000"/>
            <a:headEnd/>
            <a:tailEnd/>
          </a:ln>
        </p:spPr>
      </p:pic>
      <p:sp>
        <p:nvSpPr>
          <p:cNvPr id="1011716" name="Text Box 5"/>
          <p:cNvSpPr txBox="1">
            <a:spLocks noChangeArrowheads="1"/>
          </p:cNvSpPr>
          <p:nvPr/>
        </p:nvSpPr>
        <p:spPr bwMode="auto">
          <a:xfrm>
            <a:off x="4376738" y="6400800"/>
            <a:ext cx="4767262" cy="457200"/>
          </a:xfrm>
          <a:prstGeom prst="rect">
            <a:avLst/>
          </a:prstGeom>
          <a:noFill/>
          <a:ln w="9525">
            <a:noFill/>
            <a:miter lim="800000"/>
            <a:headEnd/>
            <a:tailEnd/>
          </a:ln>
        </p:spPr>
        <p:txBody>
          <a:bodyPr wrap="none">
            <a:spAutoFit/>
          </a:bodyPr>
          <a:lstStyle/>
          <a:p>
            <a:r>
              <a:rPr lang="en-GB">
                <a:solidFill>
                  <a:srgbClr val="FFFF00"/>
                </a:solidFill>
              </a:rPr>
              <a:t>McGonagle et al Rheumatology 2008</a:t>
            </a:r>
          </a:p>
        </p:txBody>
      </p:sp>
    </p:spTree>
  </p:cSld>
  <p:clrMapOvr>
    <a:masterClrMapping/>
  </p:clrMapOvr>
  <p:transition>
    <p:pull dir="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61" name="Picture 2"/>
          <p:cNvPicPr>
            <a:picLocks noChangeAspect="1" noChangeArrowheads="1"/>
          </p:cNvPicPr>
          <p:nvPr/>
        </p:nvPicPr>
        <p:blipFill>
          <a:blip r:embed="rId2" cstate="print"/>
          <a:srcRect/>
          <a:stretch>
            <a:fillRect/>
          </a:stretch>
        </p:blipFill>
        <p:spPr bwMode="auto">
          <a:xfrm>
            <a:off x="179388" y="387350"/>
            <a:ext cx="8785225" cy="6216650"/>
          </a:xfrm>
          <a:prstGeom prst="rect">
            <a:avLst/>
          </a:prstGeom>
          <a:noFill/>
          <a:ln w="9525">
            <a:noFill/>
            <a:miter lim="800000"/>
            <a:headEnd/>
            <a:tailEnd/>
          </a:ln>
        </p:spPr>
      </p:pic>
    </p:spTree>
  </p:cSld>
  <p:clrMapOvr>
    <a:masterClrMapping/>
  </p:clrMapOvr>
  <p:transition>
    <p:pull dir="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4785" name="Picture 2"/>
          <p:cNvPicPr>
            <a:picLocks noChangeAspect="1" noChangeArrowheads="1"/>
          </p:cNvPicPr>
          <p:nvPr/>
        </p:nvPicPr>
        <p:blipFill>
          <a:blip r:embed="rId2" cstate="print"/>
          <a:srcRect/>
          <a:stretch>
            <a:fillRect/>
          </a:stretch>
        </p:blipFill>
        <p:spPr bwMode="auto">
          <a:xfrm>
            <a:off x="2957513" y="2060575"/>
            <a:ext cx="3757612" cy="4797425"/>
          </a:xfrm>
          <a:prstGeom prst="rect">
            <a:avLst/>
          </a:prstGeom>
          <a:noFill/>
          <a:ln w="9525">
            <a:noFill/>
            <a:miter lim="800000"/>
            <a:headEnd/>
            <a:tailEnd/>
          </a:ln>
        </p:spPr>
      </p:pic>
      <p:sp>
        <p:nvSpPr>
          <p:cNvPr id="1014786" name="Rectangle 3"/>
          <p:cNvSpPr>
            <a:spLocks noGrp="1" noChangeArrowheads="1"/>
          </p:cNvSpPr>
          <p:nvPr>
            <p:ph type="title"/>
          </p:nvPr>
        </p:nvSpPr>
        <p:spPr>
          <a:xfrm>
            <a:off x="0" y="476250"/>
            <a:ext cx="9144000" cy="1125538"/>
          </a:xfrm>
        </p:spPr>
        <p:txBody>
          <a:bodyPr/>
          <a:lstStyle/>
          <a:p>
            <a:r>
              <a:rPr lang="en-GB" sz="4000" smtClean="0"/>
              <a:t>OA Classification by Location of Earliest Anatomical Changes</a:t>
            </a:r>
          </a:p>
        </p:txBody>
      </p:sp>
    </p:spTree>
  </p:cSld>
  <p:clrMapOvr>
    <a:masterClrMapping/>
  </p:clrMapOvr>
  <p:transition>
    <p:pull dir="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5809" name="Picture 2"/>
          <p:cNvPicPr>
            <a:picLocks noChangeAspect="1" noChangeArrowheads="1"/>
          </p:cNvPicPr>
          <p:nvPr/>
        </p:nvPicPr>
        <p:blipFill>
          <a:blip r:embed="rId2" cstate="print"/>
          <a:srcRect/>
          <a:stretch>
            <a:fillRect/>
          </a:stretch>
        </p:blipFill>
        <p:spPr bwMode="auto">
          <a:xfrm>
            <a:off x="1692275" y="908050"/>
            <a:ext cx="5688013" cy="5949950"/>
          </a:xfrm>
          <a:prstGeom prst="rect">
            <a:avLst/>
          </a:prstGeom>
          <a:noFill/>
          <a:ln w="9525">
            <a:noFill/>
            <a:miter lim="800000"/>
            <a:headEnd/>
            <a:tailEnd/>
          </a:ln>
        </p:spPr>
      </p:pic>
      <p:sp>
        <p:nvSpPr>
          <p:cNvPr id="1015810" name="Rectangle 3"/>
          <p:cNvSpPr>
            <a:spLocks noGrp="1" noChangeArrowheads="1"/>
          </p:cNvSpPr>
          <p:nvPr>
            <p:ph type="title"/>
          </p:nvPr>
        </p:nvSpPr>
        <p:spPr>
          <a:xfrm>
            <a:off x="250825" y="0"/>
            <a:ext cx="8893175" cy="990600"/>
          </a:xfrm>
        </p:spPr>
        <p:txBody>
          <a:bodyPr/>
          <a:lstStyle/>
          <a:p>
            <a:r>
              <a:rPr lang="en-GB" smtClean="0"/>
              <a:t>Anatomical Classification for OA</a:t>
            </a:r>
          </a:p>
        </p:txBody>
      </p:sp>
    </p:spTree>
  </p:cSld>
  <p:clrMapOvr>
    <a:masterClrMapping/>
  </p:clrMapOvr>
  <p:transition>
    <p:pull dir="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6833" name="Rectangle 2"/>
          <p:cNvSpPr>
            <a:spLocks noGrp="1" noChangeArrowheads="1"/>
          </p:cNvSpPr>
          <p:nvPr>
            <p:ph type="title"/>
          </p:nvPr>
        </p:nvSpPr>
        <p:spPr/>
        <p:txBody>
          <a:bodyPr/>
          <a:lstStyle/>
          <a:p>
            <a:pPr eaLnBrk="1" hangingPunct="1"/>
            <a:r>
              <a:rPr lang="en-GB" smtClean="0"/>
              <a:t>Plan of Talk</a:t>
            </a:r>
          </a:p>
        </p:txBody>
      </p:sp>
      <p:sp>
        <p:nvSpPr>
          <p:cNvPr id="1016834" name="Rectangle 3"/>
          <p:cNvSpPr>
            <a:spLocks noGrp="1" noChangeArrowheads="1"/>
          </p:cNvSpPr>
          <p:nvPr>
            <p:ph type="body" idx="1"/>
          </p:nvPr>
        </p:nvSpPr>
        <p:spPr>
          <a:xfrm>
            <a:off x="685800" y="1981200"/>
            <a:ext cx="8458200" cy="4114800"/>
          </a:xfrm>
        </p:spPr>
        <p:txBody>
          <a:bodyPr/>
          <a:lstStyle/>
          <a:p>
            <a:pPr eaLnBrk="1" hangingPunct="1"/>
            <a:r>
              <a:rPr lang="en-US" smtClean="0">
                <a:solidFill>
                  <a:schemeClr val="bg2"/>
                </a:solidFill>
              </a:rPr>
              <a:t>The Anatomical Basis for PsA in General</a:t>
            </a:r>
          </a:p>
          <a:p>
            <a:pPr eaLnBrk="1" hangingPunct="1"/>
            <a:endParaRPr lang="en-US" smtClean="0">
              <a:solidFill>
                <a:schemeClr val="bg2"/>
              </a:solidFill>
            </a:endParaRPr>
          </a:p>
          <a:p>
            <a:pPr eaLnBrk="1" hangingPunct="1"/>
            <a:r>
              <a:rPr lang="en-US" smtClean="0">
                <a:solidFill>
                  <a:schemeClr val="bg2"/>
                </a:solidFill>
              </a:rPr>
              <a:t>The Micro anatomical basis for Nail Disease</a:t>
            </a:r>
          </a:p>
          <a:p>
            <a:pPr eaLnBrk="1" hangingPunct="1">
              <a:buFont typeface="Wingdings 2" pitchFamily="18" charset="2"/>
              <a:buNone/>
            </a:pPr>
            <a:endParaRPr lang="en-US" smtClean="0"/>
          </a:p>
          <a:p>
            <a:pPr eaLnBrk="1" hangingPunct="1"/>
            <a:r>
              <a:rPr lang="en-US" smtClean="0"/>
              <a:t>Relevance to Dermatology</a:t>
            </a:r>
          </a:p>
        </p:txBody>
      </p:sp>
    </p:spTree>
  </p:cSld>
  <p:clrMapOvr>
    <a:masterClrMapping/>
  </p:clrMapOvr>
  <p:transition>
    <p:pull dir="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7857" name="Rectangle 4"/>
          <p:cNvSpPr>
            <a:spLocks noGrp="1" noChangeArrowheads="1"/>
          </p:cNvSpPr>
          <p:nvPr>
            <p:ph type="ctrTitle"/>
          </p:nvPr>
        </p:nvSpPr>
        <p:spPr/>
        <p:txBody>
          <a:bodyPr/>
          <a:lstStyle/>
          <a:p>
            <a:pPr eaLnBrk="1" hangingPunct="1"/>
            <a:r>
              <a:rPr lang="en-GB" sz="4000" smtClean="0"/>
              <a:t>Psoriasis without arthritis is associated with subclinical Enthesopathy</a:t>
            </a:r>
          </a:p>
        </p:txBody>
      </p:sp>
    </p:spTree>
  </p:cSld>
  <p:clrMapOvr>
    <a:masterClrMapping/>
  </p:clrMapOvr>
  <p:transition>
    <p:pull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42" name="Rectangle 2"/>
          <p:cNvSpPr>
            <a:spLocks noGrp="1" noChangeArrowheads="1"/>
          </p:cNvSpPr>
          <p:nvPr>
            <p:ph type="title"/>
          </p:nvPr>
        </p:nvSpPr>
        <p:spPr>
          <a:xfrm>
            <a:off x="684213" y="333375"/>
            <a:ext cx="7772400" cy="1143000"/>
          </a:xfrm>
        </p:spPr>
        <p:txBody>
          <a:bodyPr/>
          <a:lstStyle/>
          <a:p>
            <a:r>
              <a:rPr lang="en-GB" smtClean="0"/>
              <a:t>Psoriatic Disease Concept</a:t>
            </a:r>
          </a:p>
        </p:txBody>
      </p:sp>
      <p:pic>
        <p:nvPicPr>
          <p:cNvPr id="1136643" name="Picture 3"/>
          <p:cNvPicPr>
            <a:picLocks noChangeAspect="1" noChangeArrowheads="1"/>
          </p:cNvPicPr>
          <p:nvPr/>
        </p:nvPicPr>
        <p:blipFill>
          <a:blip r:embed="rId2" cstate="print"/>
          <a:srcRect/>
          <a:stretch>
            <a:fillRect/>
          </a:stretch>
        </p:blipFill>
        <p:spPr bwMode="auto">
          <a:xfrm>
            <a:off x="468313" y="1700213"/>
            <a:ext cx="7891462" cy="1476375"/>
          </a:xfrm>
          <a:prstGeom prst="rect">
            <a:avLst/>
          </a:prstGeom>
          <a:noFill/>
          <a:ln w="9525">
            <a:noFill/>
            <a:miter lim="800000"/>
            <a:headEnd/>
            <a:tailEnd/>
          </a:ln>
          <a:effectLst/>
        </p:spPr>
      </p:pic>
      <p:pic>
        <p:nvPicPr>
          <p:cNvPr id="1136644" name="Picture 4"/>
          <p:cNvPicPr>
            <a:picLocks noChangeAspect="1" noChangeArrowheads="1"/>
          </p:cNvPicPr>
          <p:nvPr/>
        </p:nvPicPr>
        <p:blipFill>
          <a:blip r:embed="rId3" cstate="print"/>
          <a:srcRect/>
          <a:stretch>
            <a:fillRect/>
          </a:stretch>
        </p:blipFill>
        <p:spPr bwMode="auto">
          <a:xfrm>
            <a:off x="5940425" y="3284538"/>
            <a:ext cx="2655888" cy="3121025"/>
          </a:xfrm>
          <a:prstGeom prst="rect">
            <a:avLst/>
          </a:prstGeom>
          <a:noFill/>
          <a:ln w="9525">
            <a:noFill/>
            <a:miter lim="800000"/>
            <a:headEnd/>
            <a:tailEnd/>
          </a:ln>
          <a:effectLst/>
        </p:spPr>
      </p:pic>
      <p:pic>
        <p:nvPicPr>
          <p:cNvPr id="1136645" name="Picture 5"/>
          <p:cNvPicPr>
            <a:picLocks noChangeAspect="1" noChangeArrowheads="1"/>
          </p:cNvPicPr>
          <p:nvPr/>
        </p:nvPicPr>
        <p:blipFill>
          <a:blip r:embed="rId4" cstate="print"/>
          <a:srcRect/>
          <a:stretch>
            <a:fillRect/>
          </a:stretch>
        </p:blipFill>
        <p:spPr bwMode="auto">
          <a:xfrm>
            <a:off x="5651500" y="6565900"/>
            <a:ext cx="3228975" cy="292100"/>
          </a:xfrm>
          <a:prstGeom prst="rect">
            <a:avLst/>
          </a:prstGeom>
          <a:noFill/>
          <a:ln w="9525">
            <a:noFill/>
            <a:miter lim="800000"/>
            <a:headEnd/>
            <a:tailEnd/>
          </a:ln>
          <a:effectLst/>
        </p:spPr>
      </p:pic>
      <p:sp>
        <p:nvSpPr>
          <p:cNvPr id="1136646" name="AutoShape 3"/>
          <p:cNvSpPr>
            <a:spLocks noChangeArrowheads="1"/>
          </p:cNvSpPr>
          <p:nvPr/>
        </p:nvSpPr>
        <p:spPr bwMode="auto">
          <a:xfrm>
            <a:off x="1339850" y="3989388"/>
            <a:ext cx="2901950" cy="2393950"/>
          </a:xfrm>
          <a:prstGeom prst="flowChartExtract">
            <a:avLst/>
          </a:prstGeom>
          <a:solidFill>
            <a:srgbClr val="FF3300"/>
          </a:solidFill>
          <a:ln w="9525">
            <a:solidFill>
              <a:schemeClr val="tx1"/>
            </a:solidFill>
            <a:miter lim="800000"/>
            <a:headEnd/>
            <a:tailEnd/>
          </a:ln>
        </p:spPr>
        <p:txBody>
          <a:bodyPr wrap="none" anchor="ctr"/>
          <a:lstStyle/>
          <a:p>
            <a:endParaRPr lang="de-DE" sz="1400">
              <a:solidFill>
                <a:srgbClr val="FFFF00"/>
              </a:solidFill>
            </a:endParaRPr>
          </a:p>
        </p:txBody>
      </p:sp>
      <p:sp>
        <p:nvSpPr>
          <p:cNvPr id="1136647" name="Text Box 4"/>
          <p:cNvSpPr txBox="1">
            <a:spLocks noChangeArrowheads="1"/>
          </p:cNvSpPr>
          <p:nvPr/>
        </p:nvSpPr>
        <p:spPr bwMode="auto">
          <a:xfrm>
            <a:off x="2044700" y="3573463"/>
            <a:ext cx="1506538" cy="396875"/>
          </a:xfrm>
          <a:prstGeom prst="rect">
            <a:avLst/>
          </a:prstGeom>
          <a:noFill/>
          <a:ln w="9525">
            <a:noFill/>
            <a:miter lim="800000"/>
            <a:headEnd/>
            <a:tailEnd/>
          </a:ln>
        </p:spPr>
        <p:txBody>
          <a:bodyPr>
            <a:spAutoFit/>
          </a:bodyPr>
          <a:lstStyle/>
          <a:p>
            <a:pPr algn="ctr">
              <a:spcBef>
                <a:spcPct val="50000"/>
              </a:spcBef>
            </a:pPr>
            <a:r>
              <a:rPr lang="en-US" sz="2000" b="1">
                <a:solidFill>
                  <a:srgbClr val="FFFF00"/>
                </a:solidFill>
              </a:rPr>
              <a:t>Skin</a:t>
            </a:r>
          </a:p>
        </p:txBody>
      </p:sp>
      <p:sp>
        <p:nvSpPr>
          <p:cNvPr id="1136648" name="Text Box 5"/>
          <p:cNvSpPr txBox="1">
            <a:spLocks noChangeArrowheads="1"/>
          </p:cNvSpPr>
          <p:nvPr/>
        </p:nvSpPr>
        <p:spPr bwMode="auto">
          <a:xfrm>
            <a:off x="0" y="6207125"/>
            <a:ext cx="1506538" cy="396875"/>
          </a:xfrm>
          <a:prstGeom prst="rect">
            <a:avLst/>
          </a:prstGeom>
          <a:noFill/>
          <a:ln w="9525">
            <a:noFill/>
            <a:miter lim="800000"/>
            <a:headEnd/>
            <a:tailEnd/>
          </a:ln>
        </p:spPr>
        <p:txBody>
          <a:bodyPr>
            <a:spAutoFit/>
          </a:bodyPr>
          <a:lstStyle/>
          <a:p>
            <a:pPr algn="ctr">
              <a:spcBef>
                <a:spcPct val="50000"/>
              </a:spcBef>
            </a:pPr>
            <a:r>
              <a:rPr lang="en-US" sz="2000" b="1">
                <a:solidFill>
                  <a:srgbClr val="FFFF00"/>
                </a:solidFill>
              </a:rPr>
              <a:t>Joints</a:t>
            </a:r>
          </a:p>
        </p:txBody>
      </p:sp>
      <p:sp>
        <p:nvSpPr>
          <p:cNvPr id="1136649" name="Text Box 6"/>
          <p:cNvSpPr txBox="1">
            <a:spLocks noChangeArrowheads="1"/>
          </p:cNvSpPr>
          <p:nvPr/>
        </p:nvSpPr>
        <p:spPr bwMode="auto">
          <a:xfrm>
            <a:off x="4019550" y="6207125"/>
            <a:ext cx="1506538" cy="396875"/>
          </a:xfrm>
          <a:prstGeom prst="rect">
            <a:avLst/>
          </a:prstGeom>
          <a:noFill/>
          <a:ln w="9525">
            <a:noFill/>
            <a:miter lim="800000"/>
            <a:headEnd/>
            <a:tailEnd/>
          </a:ln>
        </p:spPr>
        <p:txBody>
          <a:bodyPr>
            <a:spAutoFit/>
          </a:bodyPr>
          <a:lstStyle/>
          <a:p>
            <a:pPr algn="ctr">
              <a:spcBef>
                <a:spcPct val="50000"/>
              </a:spcBef>
            </a:pPr>
            <a:r>
              <a:rPr lang="en-US" sz="2000" b="1">
                <a:solidFill>
                  <a:srgbClr val="FFFF00"/>
                </a:solidFill>
              </a:rPr>
              <a:t>Nails</a:t>
            </a:r>
          </a:p>
        </p:txBody>
      </p:sp>
      <p:sp>
        <p:nvSpPr>
          <p:cNvPr id="2533383" name="Text Box 7"/>
          <p:cNvSpPr txBox="1">
            <a:spLocks noChangeArrowheads="1"/>
          </p:cNvSpPr>
          <p:nvPr/>
        </p:nvSpPr>
        <p:spPr bwMode="auto">
          <a:xfrm>
            <a:off x="1900238" y="5457825"/>
            <a:ext cx="1870075" cy="854075"/>
          </a:xfrm>
          <a:prstGeom prst="rect">
            <a:avLst/>
          </a:prstGeom>
          <a:noFill/>
          <a:ln w="9525">
            <a:noFill/>
            <a:miter lim="800000"/>
            <a:headEnd/>
            <a:tailEnd/>
          </a:ln>
        </p:spPr>
        <p:txBody>
          <a:bodyPr>
            <a:spAutoFit/>
          </a:bodyPr>
          <a:lstStyle/>
          <a:p>
            <a:pPr algn="ctr">
              <a:spcBef>
                <a:spcPct val="50000"/>
              </a:spcBef>
            </a:pPr>
            <a:r>
              <a:rPr lang="en-US" sz="2000" b="1">
                <a:solidFill>
                  <a:srgbClr val="FFFF00"/>
                </a:solidFill>
              </a:rPr>
              <a:t>Psoriatic</a:t>
            </a:r>
          </a:p>
          <a:p>
            <a:pPr algn="ctr">
              <a:spcBef>
                <a:spcPct val="50000"/>
              </a:spcBef>
            </a:pPr>
            <a:r>
              <a:rPr lang="en-US" sz="2000" b="1">
                <a:solidFill>
                  <a:srgbClr val="FFFF00"/>
                </a:solidFill>
              </a:rPr>
              <a:t>Disease</a:t>
            </a:r>
          </a:p>
        </p:txBody>
      </p:sp>
    </p:spTree>
  </p:cSld>
  <p:clrMapOvr>
    <a:masterClrMapping/>
  </p:clrMapOvr>
  <p:transition>
    <p:pull dir="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8881" name="Picture 2"/>
          <p:cNvPicPr>
            <a:picLocks noChangeAspect="1" noChangeArrowheads="1"/>
          </p:cNvPicPr>
          <p:nvPr/>
        </p:nvPicPr>
        <p:blipFill>
          <a:blip r:embed="rId3" cstate="print"/>
          <a:srcRect/>
          <a:stretch>
            <a:fillRect/>
          </a:stretch>
        </p:blipFill>
        <p:spPr bwMode="auto">
          <a:xfrm>
            <a:off x="1042988" y="549275"/>
            <a:ext cx="7058025" cy="2211388"/>
          </a:xfrm>
          <a:prstGeom prst="rect">
            <a:avLst/>
          </a:prstGeom>
          <a:noFill/>
          <a:ln w="9525">
            <a:noFill/>
            <a:miter lim="800000"/>
            <a:headEnd/>
            <a:tailEnd/>
          </a:ln>
        </p:spPr>
      </p:pic>
      <p:pic>
        <p:nvPicPr>
          <p:cNvPr id="1018882" name="Picture 3"/>
          <p:cNvPicPr>
            <a:picLocks noChangeAspect="1" noChangeArrowheads="1"/>
          </p:cNvPicPr>
          <p:nvPr/>
        </p:nvPicPr>
        <p:blipFill>
          <a:blip r:embed="rId4" cstate="print"/>
          <a:srcRect/>
          <a:stretch>
            <a:fillRect/>
          </a:stretch>
        </p:blipFill>
        <p:spPr bwMode="auto">
          <a:xfrm>
            <a:off x="2124075" y="2205038"/>
            <a:ext cx="4992688" cy="266700"/>
          </a:xfrm>
          <a:prstGeom prst="rect">
            <a:avLst/>
          </a:prstGeom>
          <a:noFill/>
          <a:ln w="9525">
            <a:noFill/>
            <a:miter lim="800000"/>
            <a:headEnd/>
            <a:tailEnd/>
          </a:ln>
        </p:spPr>
      </p:pic>
      <p:pic>
        <p:nvPicPr>
          <p:cNvPr id="933892" name="Picture 4"/>
          <p:cNvPicPr>
            <a:picLocks noChangeAspect="1" noChangeArrowheads="1"/>
          </p:cNvPicPr>
          <p:nvPr/>
        </p:nvPicPr>
        <p:blipFill>
          <a:blip r:embed="rId5" cstate="print"/>
          <a:srcRect/>
          <a:stretch>
            <a:fillRect/>
          </a:stretch>
        </p:blipFill>
        <p:spPr bwMode="auto">
          <a:xfrm>
            <a:off x="2124075" y="4005263"/>
            <a:ext cx="5905500" cy="1512887"/>
          </a:xfrm>
          <a:prstGeom prst="rect">
            <a:avLst/>
          </a:prstGeom>
          <a:noFill/>
          <a:ln w="9525">
            <a:noFill/>
            <a:miter lim="800000"/>
            <a:headEnd/>
            <a:tailEnd/>
          </a:ln>
        </p:spPr>
      </p:pic>
      <p:pic>
        <p:nvPicPr>
          <p:cNvPr id="933893" name="Picture 5"/>
          <p:cNvPicPr>
            <a:picLocks noChangeAspect="1" noChangeArrowheads="1"/>
          </p:cNvPicPr>
          <p:nvPr/>
        </p:nvPicPr>
        <p:blipFill>
          <a:blip r:embed="rId6" cstate="print"/>
          <a:srcRect/>
          <a:stretch>
            <a:fillRect/>
          </a:stretch>
        </p:blipFill>
        <p:spPr bwMode="auto">
          <a:xfrm>
            <a:off x="8080375" y="333375"/>
            <a:ext cx="1063625" cy="6207125"/>
          </a:xfrm>
          <a:prstGeom prst="rect">
            <a:avLst/>
          </a:prstGeom>
          <a:noFill/>
          <a:ln w="9525">
            <a:noFill/>
            <a:miter lim="800000"/>
            <a:headEnd/>
            <a:tailEnd/>
          </a:ln>
        </p:spPr>
      </p:pic>
      <p:pic>
        <p:nvPicPr>
          <p:cNvPr id="933894" name="Picture 6"/>
          <p:cNvPicPr>
            <a:picLocks noChangeAspect="1" noChangeArrowheads="1"/>
          </p:cNvPicPr>
          <p:nvPr/>
        </p:nvPicPr>
        <p:blipFill>
          <a:blip r:embed="rId7" cstate="print"/>
          <a:srcRect/>
          <a:stretch>
            <a:fillRect/>
          </a:stretch>
        </p:blipFill>
        <p:spPr bwMode="auto">
          <a:xfrm>
            <a:off x="179388" y="1341438"/>
            <a:ext cx="1789112" cy="5332412"/>
          </a:xfrm>
          <a:prstGeom prst="rect">
            <a:avLst/>
          </a:prstGeom>
          <a:noFill/>
          <a:ln w="9525">
            <a:noFill/>
            <a:miter lim="800000"/>
            <a:headEnd/>
            <a:tailEnd/>
          </a:ln>
        </p:spPr>
      </p:pic>
    </p:spTree>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933894"/>
                                        </p:tgtEl>
                                        <p:attrNameLst>
                                          <p:attrName>style.visibility</p:attrName>
                                        </p:attrNameLst>
                                      </p:cBhvr>
                                      <p:to>
                                        <p:strVal val="visible"/>
                                      </p:to>
                                    </p:set>
                                    <p:animEffect transition="in" filter="dissolve">
                                      <p:cBhvr>
                                        <p:cTn id="7" dur="500"/>
                                        <p:tgtEl>
                                          <p:spTgt spid="933894"/>
                                        </p:tgtEl>
                                      </p:cBhvr>
                                    </p:animEffect>
                                  </p:childTnLst>
                                </p:cTn>
                              </p:par>
                              <p:par>
                                <p:cTn id="8" presetID="9" presetClass="entr" presetSubtype="0" fill="hold" nodeType="withEffect">
                                  <p:stCondLst>
                                    <p:cond delay="0"/>
                                  </p:stCondLst>
                                  <p:childTnLst>
                                    <p:set>
                                      <p:cBhvr>
                                        <p:cTn id="9" dur="1" fill="hold">
                                          <p:stCondLst>
                                            <p:cond delay="0"/>
                                          </p:stCondLst>
                                        </p:cTn>
                                        <p:tgtEl>
                                          <p:spTgt spid="933892"/>
                                        </p:tgtEl>
                                        <p:attrNameLst>
                                          <p:attrName>style.visibility</p:attrName>
                                        </p:attrNameLst>
                                      </p:cBhvr>
                                      <p:to>
                                        <p:strVal val="visible"/>
                                      </p:to>
                                    </p:set>
                                    <p:animEffect transition="in" filter="dissolve">
                                      <p:cBhvr>
                                        <p:cTn id="10" dur="500"/>
                                        <p:tgtEl>
                                          <p:spTgt spid="933892"/>
                                        </p:tgtEl>
                                      </p:cBhvr>
                                    </p:animEffect>
                                  </p:childTnLst>
                                </p:cTn>
                              </p:par>
                              <p:par>
                                <p:cTn id="11" presetID="9" presetClass="entr" presetSubtype="0" fill="hold" nodeType="withEffect">
                                  <p:stCondLst>
                                    <p:cond delay="0"/>
                                  </p:stCondLst>
                                  <p:childTnLst>
                                    <p:set>
                                      <p:cBhvr>
                                        <p:cTn id="12" dur="1" fill="hold">
                                          <p:stCondLst>
                                            <p:cond delay="0"/>
                                          </p:stCondLst>
                                        </p:cTn>
                                        <p:tgtEl>
                                          <p:spTgt spid="933893"/>
                                        </p:tgtEl>
                                        <p:attrNameLst>
                                          <p:attrName>style.visibility</p:attrName>
                                        </p:attrNameLst>
                                      </p:cBhvr>
                                      <p:to>
                                        <p:strVal val="visible"/>
                                      </p:to>
                                    </p:set>
                                    <p:animEffect transition="in" filter="dissolve">
                                      <p:cBhvr>
                                        <p:cTn id="13" dur="500"/>
                                        <p:tgtEl>
                                          <p:spTgt spid="933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0929" name="Group 2"/>
          <p:cNvGrpSpPr>
            <a:grpSpLocks/>
          </p:cNvGrpSpPr>
          <p:nvPr/>
        </p:nvGrpSpPr>
        <p:grpSpPr bwMode="auto">
          <a:xfrm>
            <a:off x="161925" y="188913"/>
            <a:ext cx="8785225" cy="2232025"/>
            <a:chOff x="102" y="119"/>
            <a:chExt cx="5534" cy="1406"/>
          </a:xfrm>
        </p:grpSpPr>
        <p:pic>
          <p:nvPicPr>
            <p:cNvPr id="1020938" name="Picture 3"/>
            <p:cNvPicPr>
              <a:picLocks noChangeAspect="1" noChangeArrowheads="1"/>
            </p:cNvPicPr>
            <p:nvPr/>
          </p:nvPicPr>
          <p:blipFill>
            <a:blip r:embed="rId4" cstate="print"/>
            <a:srcRect/>
            <a:stretch>
              <a:fillRect/>
            </a:stretch>
          </p:blipFill>
          <p:spPr bwMode="auto">
            <a:xfrm>
              <a:off x="102" y="119"/>
              <a:ext cx="5534" cy="1287"/>
            </a:xfrm>
            <a:prstGeom prst="rect">
              <a:avLst/>
            </a:prstGeom>
            <a:noFill/>
            <a:ln w="9525">
              <a:noFill/>
              <a:miter lim="800000"/>
              <a:headEnd/>
              <a:tailEnd/>
            </a:ln>
          </p:spPr>
        </p:pic>
        <p:pic>
          <p:nvPicPr>
            <p:cNvPr id="1020939" name="Picture 4"/>
            <p:cNvPicPr>
              <a:picLocks noChangeAspect="1" noChangeArrowheads="1"/>
            </p:cNvPicPr>
            <p:nvPr/>
          </p:nvPicPr>
          <p:blipFill>
            <a:blip r:embed="rId5" cstate="print"/>
            <a:srcRect/>
            <a:stretch>
              <a:fillRect/>
            </a:stretch>
          </p:blipFill>
          <p:spPr bwMode="auto">
            <a:xfrm>
              <a:off x="3742" y="1344"/>
              <a:ext cx="1892" cy="181"/>
            </a:xfrm>
            <a:prstGeom prst="rect">
              <a:avLst/>
            </a:prstGeom>
            <a:noFill/>
            <a:ln w="9525">
              <a:noFill/>
              <a:miter lim="800000"/>
              <a:headEnd/>
              <a:tailEnd/>
            </a:ln>
          </p:spPr>
        </p:pic>
        <p:sp>
          <p:nvSpPr>
            <p:cNvPr id="1020940" name="Rectangle 5"/>
            <p:cNvSpPr>
              <a:spLocks noChangeArrowheads="1"/>
            </p:cNvSpPr>
            <p:nvPr/>
          </p:nvSpPr>
          <p:spPr bwMode="auto">
            <a:xfrm>
              <a:off x="102" y="1389"/>
              <a:ext cx="3685" cy="136"/>
            </a:xfrm>
            <a:prstGeom prst="rect">
              <a:avLst/>
            </a:prstGeom>
            <a:solidFill>
              <a:schemeClr val="bg1"/>
            </a:solidFill>
            <a:ln w="9525">
              <a:noFill/>
              <a:miter lim="800000"/>
              <a:headEnd/>
              <a:tailEnd/>
            </a:ln>
          </p:spPr>
          <p:txBody>
            <a:bodyPr wrap="none" anchor="ctr"/>
            <a:lstStyle/>
            <a:p>
              <a:endParaRPr lang="en-US"/>
            </a:p>
          </p:txBody>
        </p:sp>
      </p:grpSp>
      <p:pic>
        <p:nvPicPr>
          <p:cNvPr id="1020930" name="Picture 6"/>
          <p:cNvPicPr>
            <a:picLocks noChangeAspect="1" noChangeArrowheads="1"/>
          </p:cNvPicPr>
          <p:nvPr/>
        </p:nvPicPr>
        <p:blipFill>
          <a:blip r:embed="rId6" cstate="print"/>
          <a:srcRect/>
          <a:stretch>
            <a:fillRect/>
          </a:stretch>
        </p:blipFill>
        <p:spPr bwMode="auto">
          <a:xfrm>
            <a:off x="179388" y="2420938"/>
            <a:ext cx="4897437" cy="1885950"/>
          </a:xfrm>
          <a:prstGeom prst="rect">
            <a:avLst/>
          </a:prstGeom>
          <a:noFill/>
          <a:ln w="9525">
            <a:noFill/>
            <a:miter lim="800000"/>
            <a:headEnd/>
            <a:tailEnd/>
          </a:ln>
        </p:spPr>
      </p:pic>
      <p:pic>
        <p:nvPicPr>
          <p:cNvPr id="1020931" name="Picture 7"/>
          <p:cNvPicPr>
            <a:picLocks noChangeAspect="1" noChangeArrowheads="1"/>
          </p:cNvPicPr>
          <p:nvPr/>
        </p:nvPicPr>
        <p:blipFill>
          <a:blip r:embed="rId7" cstate="print"/>
          <a:srcRect/>
          <a:stretch>
            <a:fillRect/>
          </a:stretch>
        </p:blipFill>
        <p:spPr bwMode="auto">
          <a:xfrm>
            <a:off x="179388" y="4508500"/>
            <a:ext cx="4922837" cy="2124075"/>
          </a:xfrm>
          <a:prstGeom prst="rect">
            <a:avLst/>
          </a:prstGeom>
          <a:noFill/>
          <a:ln w="9525">
            <a:noFill/>
            <a:miter lim="800000"/>
            <a:headEnd/>
            <a:tailEnd/>
          </a:ln>
        </p:spPr>
      </p:pic>
      <p:sp>
        <p:nvSpPr>
          <p:cNvPr id="931848" name="Line 8"/>
          <p:cNvSpPr>
            <a:spLocks noChangeShapeType="1"/>
          </p:cNvSpPr>
          <p:nvPr/>
        </p:nvSpPr>
        <p:spPr bwMode="auto">
          <a:xfrm>
            <a:off x="1547813" y="2781300"/>
            <a:ext cx="0" cy="503238"/>
          </a:xfrm>
          <a:prstGeom prst="line">
            <a:avLst/>
          </a:prstGeom>
          <a:noFill/>
          <a:ln w="28575">
            <a:solidFill>
              <a:srgbClr val="FFFF00"/>
            </a:solidFill>
            <a:round/>
            <a:headEnd type="triangle" w="med" len="med"/>
            <a:tailEnd type="stealth" w="med" len="lg"/>
          </a:ln>
        </p:spPr>
        <p:txBody>
          <a:bodyPr/>
          <a:lstStyle/>
          <a:p>
            <a:endParaRPr lang="en-CA"/>
          </a:p>
        </p:txBody>
      </p:sp>
      <p:sp>
        <p:nvSpPr>
          <p:cNvPr id="931849" name="Text Box 9"/>
          <p:cNvSpPr txBox="1">
            <a:spLocks noChangeArrowheads="1"/>
          </p:cNvSpPr>
          <p:nvPr/>
        </p:nvSpPr>
        <p:spPr bwMode="auto">
          <a:xfrm>
            <a:off x="468313" y="2781300"/>
            <a:ext cx="935037" cy="366713"/>
          </a:xfrm>
          <a:prstGeom prst="rect">
            <a:avLst/>
          </a:prstGeom>
          <a:noFill/>
          <a:ln w="9525">
            <a:noFill/>
            <a:miter lim="800000"/>
            <a:headEnd/>
            <a:tailEnd/>
          </a:ln>
        </p:spPr>
        <p:txBody>
          <a:bodyPr>
            <a:spAutoFit/>
          </a:bodyPr>
          <a:lstStyle/>
          <a:p>
            <a:pPr>
              <a:spcBef>
                <a:spcPct val="50000"/>
              </a:spcBef>
            </a:pPr>
            <a:r>
              <a:rPr lang="en-GB" sz="1800">
                <a:solidFill>
                  <a:srgbClr val="FFFF00"/>
                </a:solidFill>
                <a:latin typeface="Arial" pitchFamily="34" charset="0"/>
              </a:rPr>
              <a:t>7.1mm</a:t>
            </a:r>
            <a:endParaRPr lang="en-US" sz="1800">
              <a:solidFill>
                <a:srgbClr val="FFFF00"/>
              </a:solidFill>
              <a:latin typeface="Arial" pitchFamily="34" charset="0"/>
            </a:endParaRPr>
          </a:p>
        </p:txBody>
      </p:sp>
      <p:sp>
        <p:nvSpPr>
          <p:cNvPr id="931850" name="Line 10"/>
          <p:cNvSpPr>
            <a:spLocks noChangeShapeType="1"/>
          </p:cNvSpPr>
          <p:nvPr/>
        </p:nvSpPr>
        <p:spPr bwMode="auto">
          <a:xfrm>
            <a:off x="1908175" y="4724400"/>
            <a:ext cx="0" cy="433388"/>
          </a:xfrm>
          <a:prstGeom prst="line">
            <a:avLst/>
          </a:prstGeom>
          <a:noFill/>
          <a:ln w="28575">
            <a:solidFill>
              <a:srgbClr val="FFFF00"/>
            </a:solidFill>
            <a:round/>
            <a:headEnd type="triangle" w="med" len="med"/>
            <a:tailEnd type="stealth" w="med" len="lg"/>
          </a:ln>
        </p:spPr>
        <p:txBody>
          <a:bodyPr/>
          <a:lstStyle/>
          <a:p>
            <a:endParaRPr lang="en-CA"/>
          </a:p>
        </p:txBody>
      </p:sp>
      <p:sp>
        <p:nvSpPr>
          <p:cNvPr id="931851" name="Text Box 11"/>
          <p:cNvSpPr txBox="1">
            <a:spLocks noChangeArrowheads="1"/>
          </p:cNvSpPr>
          <p:nvPr/>
        </p:nvSpPr>
        <p:spPr bwMode="auto">
          <a:xfrm>
            <a:off x="900113" y="4724400"/>
            <a:ext cx="935037" cy="366713"/>
          </a:xfrm>
          <a:prstGeom prst="rect">
            <a:avLst/>
          </a:prstGeom>
          <a:noFill/>
          <a:ln w="9525">
            <a:noFill/>
            <a:miter lim="800000"/>
            <a:headEnd/>
            <a:tailEnd/>
          </a:ln>
        </p:spPr>
        <p:txBody>
          <a:bodyPr>
            <a:spAutoFit/>
          </a:bodyPr>
          <a:lstStyle/>
          <a:p>
            <a:pPr>
              <a:spcBef>
                <a:spcPct val="50000"/>
              </a:spcBef>
            </a:pPr>
            <a:r>
              <a:rPr lang="en-GB" sz="1800">
                <a:solidFill>
                  <a:srgbClr val="FFFF00"/>
                </a:solidFill>
                <a:latin typeface="Arial" pitchFamily="34" charset="0"/>
              </a:rPr>
              <a:t>6.8mm</a:t>
            </a:r>
            <a:endParaRPr lang="en-US" sz="1800">
              <a:solidFill>
                <a:srgbClr val="FFFF00"/>
              </a:solidFill>
              <a:latin typeface="Arial" pitchFamily="34" charset="0"/>
            </a:endParaRPr>
          </a:p>
        </p:txBody>
      </p:sp>
      <p:sp>
        <p:nvSpPr>
          <p:cNvPr id="931852" name="Line 12"/>
          <p:cNvSpPr>
            <a:spLocks noChangeShapeType="1"/>
          </p:cNvSpPr>
          <p:nvPr/>
        </p:nvSpPr>
        <p:spPr bwMode="auto">
          <a:xfrm>
            <a:off x="3708400" y="2781300"/>
            <a:ext cx="215900" cy="287338"/>
          </a:xfrm>
          <a:prstGeom prst="line">
            <a:avLst/>
          </a:prstGeom>
          <a:noFill/>
          <a:ln w="38100">
            <a:solidFill>
              <a:srgbClr val="FF0000"/>
            </a:solidFill>
            <a:round/>
            <a:headEnd/>
            <a:tailEnd type="stealth" w="med" len="lg"/>
          </a:ln>
        </p:spPr>
        <p:txBody>
          <a:bodyPr/>
          <a:lstStyle/>
          <a:p>
            <a:endParaRPr lang="en-CA"/>
          </a:p>
        </p:txBody>
      </p:sp>
      <p:sp>
        <p:nvSpPr>
          <p:cNvPr id="1020937" name="Rectangle 14"/>
          <p:cNvSpPr>
            <a:spLocks noGrp="1" noChangeArrowheads="1"/>
          </p:cNvSpPr>
          <p:nvPr>
            <p:ph type="body" idx="1"/>
          </p:nvPr>
        </p:nvSpPr>
        <p:spPr>
          <a:xfrm>
            <a:off x="5219700" y="3068638"/>
            <a:ext cx="3924300" cy="3168650"/>
          </a:xfrm>
        </p:spPr>
        <p:txBody>
          <a:bodyPr/>
          <a:lstStyle/>
          <a:p>
            <a:pPr eaLnBrk="1" hangingPunct="1"/>
            <a:r>
              <a:rPr lang="en-GB" sz="2400" dirty="0" smtClean="0"/>
              <a:t>Clinically asymptomatic patients with psoriasis has </a:t>
            </a:r>
            <a:r>
              <a:rPr lang="en-GB" sz="2400" dirty="0" err="1" smtClean="0"/>
              <a:t>entheseal</a:t>
            </a:r>
            <a:r>
              <a:rPr lang="en-GB" sz="2400" dirty="0" smtClean="0"/>
              <a:t> abnormalities on ultrasound</a:t>
            </a:r>
          </a:p>
          <a:p>
            <a:pPr eaLnBrk="1" hangingPunct="1"/>
            <a:endParaRPr lang="en-GB" sz="2400" dirty="0" smtClean="0"/>
          </a:p>
          <a:p>
            <a:pPr eaLnBrk="1" hangingPunct="1"/>
            <a:r>
              <a:rPr lang="en-GB" sz="2400" dirty="0" smtClean="0"/>
              <a:t>?Early diagnosis of PsA</a:t>
            </a:r>
            <a:endParaRPr lang="en-US" sz="2400" dirty="0" smtClean="0"/>
          </a:p>
        </p:txBody>
      </p:sp>
    </p:spTree>
    <p:custDataLst>
      <p:tags r:id="rId1"/>
    </p:custDataLst>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31849"/>
                                        </p:tgtEl>
                                        <p:attrNameLst>
                                          <p:attrName>style.visibility</p:attrName>
                                        </p:attrNameLst>
                                      </p:cBhvr>
                                      <p:to>
                                        <p:strVal val="visible"/>
                                      </p:to>
                                    </p:set>
                                    <p:animEffect transition="in" filter="wipe(left)">
                                      <p:cBhvr>
                                        <p:cTn id="7" dur="500"/>
                                        <p:tgtEl>
                                          <p:spTgt spid="93184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31851"/>
                                        </p:tgtEl>
                                        <p:attrNameLst>
                                          <p:attrName>style.visibility</p:attrName>
                                        </p:attrNameLst>
                                      </p:cBhvr>
                                      <p:to>
                                        <p:strVal val="visible"/>
                                      </p:to>
                                    </p:set>
                                    <p:animEffect transition="in" filter="wipe(left)">
                                      <p:cBhvr>
                                        <p:cTn id="10" dur="500"/>
                                        <p:tgtEl>
                                          <p:spTgt spid="931851"/>
                                        </p:tgtEl>
                                      </p:cBhvr>
                                    </p:animEffect>
                                  </p:childTnLst>
                                </p:cTn>
                              </p:par>
                              <p:par>
                                <p:cTn id="11" presetID="4" presetClass="entr" presetSubtype="32" fill="hold" grpId="0" nodeType="withEffect">
                                  <p:stCondLst>
                                    <p:cond delay="0"/>
                                  </p:stCondLst>
                                  <p:childTnLst>
                                    <p:set>
                                      <p:cBhvr>
                                        <p:cTn id="12" dur="1" fill="hold">
                                          <p:stCondLst>
                                            <p:cond delay="0"/>
                                          </p:stCondLst>
                                        </p:cTn>
                                        <p:tgtEl>
                                          <p:spTgt spid="931848"/>
                                        </p:tgtEl>
                                        <p:attrNameLst>
                                          <p:attrName>style.visibility</p:attrName>
                                        </p:attrNameLst>
                                      </p:cBhvr>
                                      <p:to>
                                        <p:strVal val="visible"/>
                                      </p:to>
                                    </p:set>
                                    <p:animEffect transition="in" filter="box(out)">
                                      <p:cBhvr>
                                        <p:cTn id="13" dur="500"/>
                                        <p:tgtEl>
                                          <p:spTgt spid="931848"/>
                                        </p:tgtEl>
                                      </p:cBhvr>
                                    </p:animEffect>
                                  </p:childTnLst>
                                </p:cTn>
                              </p:par>
                              <p:par>
                                <p:cTn id="14" presetID="4" presetClass="entr" presetSubtype="32" fill="hold" grpId="0" nodeType="withEffect">
                                  <p:stCondLst>
                                    <p:cond delay="0"/>
                                  </p:stCondLst>
                                  <p:childTnLst>
                                    <p:set>
                                      <p:cBhvr>
                                        <p:cTn id="15" dur="1" fill="hold">
                                          <p:stCondLst>
                                            <p:cond delay="0"/>
                                          </p:stCondLst>
                                        </p:cTn>
                                        <p:tgtEl>
                                          <p:spTgt spid="931850"/>
                                        </p:tgtEl>
                                        <p:attrNameLst>
                                          <p:attrName>style.visibility</p:attrName>
                                        </p:attrNameLst>
                                      </p:cBhvr>
                                      <p:to>
                                        <p:strVal val="visible"/>
                                      </p:to>
                                    </p:set>
                                    <p:animEffect transition="in" filter="box(out)">
                                      <p:cBhvr>
                                        <p:cTn id="16" dur="500"/>
                                        <p:tgtEl>
                                          <p:spTgt spid="93185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931852"/>
                                        </p:tgtEl>
                                        <p:attrNameLst>
                                          <p:attrName>style.visibility</p:attrName>
                                        </p:attrNameLst>
                                      </p:cBhvr>
                                      <p:to>
                                        <p:strVal val="visible"/>
                                      </p:to>
                                    </p:set>
                                    <p:animEffect transition="in" filter="wipe(up)">
                                      <p:cBhvr>
                                        <p:cTn id="21" dur="500"/>
                                        <p:tgtEl>
                                          <p:spTgt spid="9318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48" grpId="0" animBg="1"/>
      <p:bldP spid="931849" grpId="0"/>
      <p:bldP spid="931850" grpId="0" animBg="1"/>
      <p:bldP spid="931851" grpId="0"/>
      <p:bldP spid="93185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2977" name="Rectangle 2"/>
          <p:cNvSpPr>
            <a:spLocks noGrp="1" noChangeArrowheads="1"/>
          </p:cNvSpPr>
          <p:nvPr>
            <p:ph type="title"/>
          </p:nvPr>
        </p:nvSpPr>
        <p:spPr>
          <a:xfrm>
            <a:off x="107950" y="188913"/>
            <a:ext cx="9036050" cy="1143000"/>
          </a:xfrm>
        </p:spPr>
        <p:txBody>
          <a:bodyPr/>
          <a:lstStyle/>
          <a:p>
            <a:pPr eaLnBrk="1" hangingPunct="1"/>
            <a:r>
              <a:rPr lang="en-GB" sz="3600" dirty="0" smtClean="0"/>
              <a:t>Clinically asymptomatic </a:t>
            </a:r>
            <a:r>
              <a:rPr lang="en-GB" sz="3600" dirty="0" err="1" smtClean="0"/>
              <a:t>polyarticular</a:t>
            </a:r>
            <a:r>
              <a:rPr lang="en-GB" sz="3600" dirty="0" smtClean="0"/>
              <a:t> PsA</a:t>
            </a:r>
            <a:endParaRPr lang="en-US" sz="3600" dirty="0" smtClean="0"/>
          </a:p>
        </p:txBody>
      </p:sp>
      <p:pic>
        <p:nvPicPr>
          <p:cNvPr id="1022978" name="Picture 3" descr="2007-344"/>
          <p:cNvPicPr>
            <a:picLocks noChangeAspect="1" noChangeArrowheads="1"/>
          </p:cNvPicPr>
          <p:nvPr/>
        </p:nvPicPr>
        <p:blipFill>
          <a:blip r:embed="rId3" cstate="print"/>
          <a:srcRect l="4274" r="50458"/>
          <a:stretch>
            <a:fillRect/>
          </a:stretch>
        </p:blipFill>
        <p:spPr bwMode="auto">
          <a:xfrm>
            <a:off x="179388" y="1341438"/>
            <a:ext cx="4464050" cy="4206875"/>
          </a:xfrm>
          <a:prstGeom prst="rect">
            <a:avLst/>
          </a:prstGeom>
          <a:noFill/>
          <a:ln w="9525">
            <a:noFill/>
            <a:miter lim="800000"/>
            <a:headEnd/>
            <a:tailEnd/>
          </a:ln>
        </p:spPr>
      </p:pic>
      <p:pic>
        <p:nvPicPr>
          <p:cNvPr id="1022979" name="Picture 4" descr="2007-344"/>
          <p:cNvPicPr>
            <a:picLocks noChangeAspect="1" noChangeArrowheads="1"/>
          </p:cNvPicPr>
          <p:nvPr/>
        </p:nvPicPr>
        <p:blipFill>
          <a:blip r:embed="rId4" cstate="print"/>
          <a:srcRect l="5028" t="8937" r="54111"/>
          <a:stretch>
            <a:fillRect/>
          </a:stretch>
        </p:blipFill>
        <p:spPr bwMode="auto">
          <a:xfrm>
            <a:off x="4787900" y="1341438"/>
            <a:ext cx="4356100" cy="4191000"/>
          </a:xfrm>
          <a:prstGeom prst="rect">
            <a:avLst/>
          </a:prstGeom>
          <a:noFill/>
          <a:ln w="9525">
            <a:noFill/>
            <a:miter lim="800000"/>
            <a:headEnd/>
            <a:tailEnd/>
          </a:ln>
        </p:spPr>
      </p:pic>
      <p:sp>
        <p:nvSpPr>
          <p:cNvPr id="1022980" name="Text Box 5"/>
          <p:cNvSpPr txBox="1">
            <a:spLocks noChangeArrowheads="1"/>
          </p:cNvSpPr>
          <p:nvPr/>
        </p:nvSpPr>
        <p:spPr bwMode="auto">
          <a:xfrm>
            <a:off x="5256213" y="6553200"/>
            <a:ext cx="3887787" cy="304800"/>
          </a:xfrm>
          <a:prstGeom prst="rect">
            <a:avLst/>
          </a:prstGeom>
          <a:noFill/>
          <a:ln w="9525">
            <a:noFill/>
            <a:miter lim="800000"/>
            <a:headEnd/>
            <a:tailEnd/>
          </a:ln>
        </p:spPr>
        <p:txBody>
          <a:bodyPr>
            <a:spAutoFit/>
          </a:bodyPr>
          <a:lstStyle/>
          <a:p>
            <a:pPr>
              <a:spcBef>
                <a:spcPct val="50000"/>
              </a:spcBef>
            </a:pPr>
            <a:r>
              <a:rPr lang="en-US" sz="1400">
                <a:solidFill>
                  <a:schemeClr val="bg1"/>
                </a:solidFill>
                <a:latin typeface="Arial" pitchFamily="34" charset="0"/>
              </a:rPr>
              <a:t>Scarpa, et al. J Rheumatol. 2008;35(1):137-41 </a:t>
            </a:r>
          </a:p>
        </p:txBody>
      </p:sp>
      <p:sp>
        <p:nvSpPr>
          <p:cNvPr id="935942" name="Oval 6"/>
          <p:cNvSpPr>
            <a:spLocks noChangeArrowheads="1"/>
          </p:cNvSpPr>
          <p:nvPr/>
        </p:nvSpPr>
        <p:spPr bwMode="auto">
          <a:xfrm>
            <a:off x="6659563" y="3213100"/>
            <a:ext cx="647700" cy="1727200"/>
          </a:xfrm>
          <a:prstGeom prst="ellipse">
            <a:avLst/>
          </a:prstGeom>
          <a:noFill/>
          <a:ln w="41275">
            <a:solidFill>
              <a:srgbClr val="FF0000"/>
            </a:solidFill>
            <a:round/>
            <a:headEnd/>
            <a:tailEnd/>
          </a:ln>
        </p:spPr>
        <p:txBody>
          <a:bodyPr wrap="none" anchor="ctr"/>
          <a:lstStyle/>
          <a:p>
            <a:endParaRPr lang="en-US"/>
          </a:p>
        </p:txBody>
      </p:sp>
    </p:spTree>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35942"/>
                                        </p:tgtEl>
                                        <p:attrNameLst>
                                          <p:attrName>style.visibility</p:attrName>
                                        </p:attrNameLst>
                                      </p:cBhvr>
                                      <p:to>
                                        <p:strVal val="visible"/>
                                      </p:to>
                                    </p:set>
                                    <p:animEffect transition="in" filter="wheel(1)">
                                      <p:cBhvr>
                                        <p:cTn id="7" dur="500"/>
                                        <p:tgtEl>
                                          <p:spTgt spid="9359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594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025" name="Rectangle 3"/>
          <p:cNvSpPr>
            <a:spLocks noChangeArrowheads="1"/>
          </p:cNvSpPr>
          <p:nvPr/>
        </p:nvSpPr>
        <p:spPr bwMode="auto">
          <a:xfrm>
            <a:off x="446088" y="115888"/>
            <a:ext cx="8229600" cy="1143000"/>
          </a:xfrm>
          <a:prstGeom prst="rect">
            <a:avLst/>
          </a:prstGeom>
          <a:noFill/>
          <a:ln w="9525">
            <a:noFill/>
            <a:miter lim="800000"/>
            <a:headEnd/>
            <a:tailEnd/>
          </a:ln>
        </p:spPr>
        <p:txBody>
          <a:bodyPr anchor="ctr"/>
          <a:lstStyle/>
          <a:p>
            <a:pPr algn="ctr"/>
            <a:endParaRPr lang="en-US" sz="4000">
              <a:solidFill>
                <a:schemeClr val="bg1"/>
              </a:solidFill>
              <a:latin typeface="Arial" pitchFamily="34" charset="0"/>
              <a:cs typeface="Arial" pitchFamily="34" charset="0"/>
            </a:endParaRPr>
          </a:p>
        </p:txBody>
      </p:sp>
      <p:graphicFrame>
        <p:nvGraphicFramePr>
          <p:cNvPr id="110596" name="Group 4"/>
          <p:cNvGraphicFramePr>
            <a:graphicFrameLocks noGrp="1"/>
          </p:cNvGraphicFramePr>
          <p:nvPr/>
        </p:nvGraphicFramePr>
        <p:xfrm>
          <a:off x="287338" y="1560513"/>
          <a:ext cx="8532812" cy="5145089"/>
        </p:xfrm>
        <a:graphic>
          <a:graphicData uri="http://schemas.openxmlformats.org/drawingml/2006/table">
            <a:tbl>
              <a:tblPr/>
              <a:tblGrid>
                <a:gridCol w="1981200"/>
                <a:gridCol w="4205287"/>
                <a:gridCol w="2346325"/>
              </a:tblGrid>
              <a:tr h="382588">
                <a:tc>
                  <a:txBody>
                    <a:bodyPr/>
                    <a:lstStyle/>
                    <a:p>
                      <a:pPr marL="0" marR="0" lvl="0" indent="0" algn="l" defTabSz="914400" rtl="0" eaLnBrk="1" fontAlgn="base" latinLnBrk="0" hangingPunct="1">
                        <a:lnSpc>
                          <a:spcPct val="100000"/>
                        </a:lnSpc>
                        <a:spcBef>
                          <a:spcPct val="20000"/>
                        </a:spcBef>
                        <a:spcAft>
                          <a:spcPct val="0"/>
                        </a:spcAft>
                        <a:buClr>
                          <a:schemeClr val="bg2"/>
                        </a:buClr>
                        <a:buSzTx/>
                        <a:buFont typeface="Wingdings 2" pitchFamily="18" charset="2"/>
                        <a:buNone/>
                        <a:tabLst/>
                      </a:pPr>
                      <a:r>
                        <a:rPr kumimoji="0" lang="en-US" sz="1800" b="1" i="0" u="none" strike="noStrike" cap="none" normalizeH="0" baseline="0" smtClean="0">
                          <a:ln>
                            <a:noFill/>
                          </a:ln>
                          <a:solidFill>
                            <a:schemeClr val="bg1"/>
                          </a:solidFill>
                          <a:effectLst/>
                          <a:latin typeface="Tahoma" pitchFamily="34" charset="0"/>
                        </a:rPr>
                        <a:t>Author</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Tx/>
                        <a:buFont typeface="Wingdings 2" pitchFamily="18" charset="2"/>
                        <a:buNone/>
                        <a:tabLst/>
                      </a:pPr>
                      <a:endParaRPr kumimoji="0" lang="en-US" sz="1800" b="1" i="0" u="none" strike="noStrike" cap="none" normalizeH="0" baseline="0" smtClean="0">
                        <a:ln>
                          <a:noFill/>
                        </a:ln>
                        <a:solidFill>
                          <a:schemeClr val="bg1"/>
                        </a:solidFill>
                        <a:effectLst/>
                        <a:latin typeface="Tahoma" pitchFamily="34" charset="0"/>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Tx/>
                        <a:buFont typeface="Wingdings 2" pitchFamily="18" charset="2"/>
                        <a:buNone/>
                        <a:tabLst/>
                      </a:pPr>
                      <a:r>
                        <a:rPr kumimoji="0" lang="en-US" sz="1800" b="1" i="0" u="none" strike="noStrike" cap="none" normalizeH="0" baseline="0" smtClean="0">
                          <a:ln>
                            <a:noFill/>
                          </a:ln>
                          <a:solidFill>
                            <a:schemeClr val="bg1"/>
                          </a:solidFill>
                          <a:effectLst/>
                          <a:latin typeface="Tahoma" pitchFamily="34" charset="0"/>
                        </a:rPr>
                        <a:t>Reference</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62013">
                <a:tc>
                  <a:txBody>
                    <a:bodyPr/>
                    <a:lstStyle/>
                    <a:p>
                      <a:pPr marL="0" marR="0" lvl="0" indent="0" algn="l" defTabSz="914400" rtl="0" eaLnBrk="1" fontAlgn="base" latinLnBrk="0" hangingPunct="1">
                        <a:lnSpc>
                          <a:spcPct val="100000"/>
                        </a:lnSpc>
                        <a:spcBef>
                          <a:spcPct val="20000"/>
                        </a:spcBef>
                        <a:spcAft>
                          <a:spcPct val="0"/>
                        </a:spcAft>
                        <a:buClr>
                          <a:schemeClr val="bg2"/>
                        </a:buClr>
                        <a:buSzTx/>
                        <a:buFont typeface="Wingdings 2" pitchFamily="18" charset="2"/>
                        <a:buNone/>
                        <a:tabLst/>
                      </a:pPr>
                      <a:r>
                        <a:rPr kumimoji="0" lang="en-US" sz="1600" b="0" i="0" u="none" strike="noStrike" cap="none" normalizeH="0" baseline="0" smtClean="0">
                          <a:ln>
                            <a:noFill/>
                          </a:ln>
                          <a:solidFill>
                            <a:schemeClr val="bg1"/>
                          </a:solidFill>
                          <a:effectLst/>
                          <a:latin typeface="Tahoma" pitchFamily="34" charset="0"/>
                        </a:rPr>
                        <a:t>Raza et al. </a:t>
                      </a: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Tx/>
                        <a:buFont typeface="Wingdings 2" pitchFamily="18" charset="2"/>
                        <a:buNone/>
                        <a:tabLst/>
                      </a:pPr>
                      <a:r>
                        <a:rPr kumimoji="0" lang="en-US" sz="1600" b="0" i="0" u="none" strike="noStrike" cap="none" normalizeH="0" baseline="0" smtClean="0">
                          <a:ln>
                            <a:noFill/>
                          </a:ln>
                          <a:solidFill>
                            <a:schemeClr val="bg1"/>
                          </a:solidFill>
                          <a:effectLst/>
                          <a:latin typeface="Tahoma" pitchFamily="34" charset="0"/>
                        </a:rPr>
                        <a:t>Detection of subclinical joint involvement in psoriasis with </a:t>
                      </a:r>
                      <a:r>
                        <a:rPr kumimoji="0" lang="en-US" sz="1600" b="1" i="0" u="none" strike="noStrike" cap="none" normalizeH="0" baseline="0" smtClean="0">
                          <a:ln>
                            <a:noFill/>
                          </a:ln>
                          <a:solidFill>
                            <a:schemeClr val="bg1"/>
                          </a:solidFill>
                          <a:effectLst/>
                          <a:latin typeface="Tahoma" pitchFamily="34" charset="0"/>
                        </a:rPr>
                        <a:t>bone scintigraphy</a:t>
                      </a:r>
                      <a:r>
                        <a:rPr kumimoji="0" lang="en-US" sz="1600" b="0" i="0" u="none" strike="noStrike" cap="none" normalizeH="0" baseline="0" smtClean="0">
                          <a:ln>
                            <a:noFill/>
                          </a:ln>
                          <a:solidFill>
                            <a:schemeClr val="bg1"/>
                          </a:solidFill>
                          <a:effectLst/>
                          <a:latin typeface="Tahoma" pitchFamily="34" charset="0"/>
                        </a:rPr>
                        <a:t> and its response to oral methotrexate</a:t>
                      </a: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Tx/>
                        <a:buFont typeface="Wingdings 2" pitchFamily="18" charset="2"/>
                        <a:buNone/>
                        <a:tabLst/>
                      </a:pPr>
                      <a:r>
                        <a:rPr kumimoji="0" lang="en-US" sz="1600" b="0" i="1" u="none" strike="noStrike" cap="none" normalizeH="0" baseline="0" smtClean="0">
                          <a:ln>
                            <a:noFill/>
                          </a:ln>
                          <a:solidFill>
                            <a:schemeClr val="bg1"/>
                          </a:solidFill>
                          <a:effectLst/>
                          <a:latin typeface="Tahoma" pitchFamily="34" charset="0"/>
                        </a:rPr>
                        <a:t>Clin Exp Dermatol. </a:t>
                      </a:r>
                      <a:r>
                        <a:rPr kumimoji="0" lang="en-US" sz="1600" b="0" i="0" u="none" strike="noStrike" cap="none" normalizeH="0" baseline="0" smtClean="0">
                          <a:ln>
                            <a:noFill/>
                          </a:ln>
                          <a:solidFill>
                            <a:schemeClr val="bg1"/>
                          </a:solidFill>
                          <a:effectLst/>
                          <a:latin typeface="Tahoma" pitchFamily="34" charset="0"/>
                        </a:rPr>
                        <a:t>2008;33:70-37</a:t>
                      </a: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r>
              <a:tr h="1168400">
                <a:tc>
                  <a:txBody>
                    <a:bodyPr/>
                    <a:lstStyle/>
                    <a:p>
                      <a:pPr marL="0" marR="0" lvl="0" indent="0" algn="l" defTabSz="914400" rtl="0" eaLnBrk="1" fontAlgn="base" latinLnBrk="0" hangingPunct="1">
                        <a:lnSpc>
                          <a:spcPct val="100000"/>
                        </a:lnSpc>
                        <a:spcBef>
                          <a:spcPct val="20000"/>
                        </a:spcBef>
                        <a:spcAft>
                          <a:spcPct val="0"/>
                        </a:spcAft>
                        <a:buClr>
                          <a:schemeClr val="bg2"/>
                        </a:buClr>
                        <a:buSzTx/>
                        <a:buFont typeface="Wingdings 2" pitchFamily="18" charset="2"/>
                        <a:buNone/>
                        <a:tabLst/>
                      </a:pPr>
                      <a:r>
                        <a:rPr kumimoji="0" lang="en-US" sz="1600" b="0" i="0" u="none" strike="noStrike" cap="none" normalizeH="0" baseline="0" smtClean="0">
                          <a:ln>
                            <a:noFill/>
                          </a:ln>
                          <a:solidFill>
                            <a:schemeClr val="bg1"/>
                          </a:solidFill>
                          <a:effectLst/>
                          <a:latin typeface="Tahoma" pitchFamily="34" charset="0"/>
                        </a:rPr>
                        <a:t>Scarpa et al.</a:t>
                      </a:r>
                    </a:p>
                    <a:p>
                      <a:pPr marL="0" marR="0" lvl="0" indent="0" algn="l" defTabSz="914400" rtl="0" eaLnBrk="1" fontAlgn="base" latinLnBrk="0" hangingPunct="1">
                        <a:lnSpc>
                          <a:spcPct val="100000"/>
                        </a:lnSpc>
                        <a:spcBef>
                          <a:spcPct val="20000"/>
                        </a:spcBef>
                        <a:spcAft>
                          <a:spcPct val="0"/>
                        </a:spcAft>
                        <a:buClr>
                          <a:schemeClr val="bg2"/>
                        </a:buClr>
                        <a:buSzTx/>
                        <a:buFont typeface="Wingdings 2" pitchFamily="18" charset="2"/>
                        <a:buNone/>
                        <a:tabLst/>
                      </a:pPr>
                      <a:endParaRPr kumimoji="0" lang="en-US" sz="1600" b="0" i="0" u="none" strike="noStrike" cap="none" normalizeH="0" baseline="0" smtClean="0">
                        <a:ln>
                          <a:noFill/>
                        </a:ln>
                        <a:solidFill>
                          <a:schemeClr val="bg1"/>
                        </a:solidFill>
                        <a:effectLst/>
                        <a:latin typeface="Tahoma" pitchFamily="34" charset="0"/>
                      </a:endParaRPr>
                    </a:p>
                    <a:p>
                      <a:pPr marL="0" marR="0" lvl="0" indent="0" algn="l" defTabSz="914400" rtl="0" eaLnBrk="1" fontAlgn="base" latinLnBrk="0" hangingPunct="1">
                        <a:lnSpc>
                          <a:spcPct val="100000"/>
                        </a:lnSpc>
                        <a:spcBef>
                          <a:spcPct val="20000"/>
                        </a:spcBef>
                        <a:spcAft>
                          <a:spcPct val="0"/>
                        </a:spcAft>
                        <a:buClr>
                          <a:schemeClr val="bg2"/>
                        </a:buClr>
                        <a:buSzTx/>
                        <a:buFont typeface="Wingdings 2" pitchFamily="18" charset="2"/>
                        <a:buNone/>
                        <a:tabLst/>
                      </a:pPr>
                      <a:r>
                        <a:rPr kumimoji="0" lang="en-US" sz="1600" b="0" i="0" u="none" strike="noStrike" cap="none" normalizeH="0" baseline="0" smtClean="0">
                          <a:ln>
                            <a:noFill/>
                          </a:ln>
                          <a:solidFill>
                            <a:schemeClr val="bg1"/>
                          </a:solidFill>
                          <a:effectLst/>
                          <a:latin typeface="Tahoma" pitchFamily="34" charset="0"/>
                        </a:rPr>
                        <a:t>Erdem et al.</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Tx/>
                        <a:buFont typeface="Wingdings 2" pitchFamily="18" charset="2"/>
                        <a:buNone/>
                        <a:tabLst/>
                      </a:pPr>
                      <a:r>
                        <a:rPr kumimoji="0" lang="en-US" sz="1600" b="1" i="0" u="none" strike="noStrike" cap="none" normalizeH="0" baseline="0" smtClean="0">
                          <a:ln>
                            <a:noFill/>
                          </a:ln>
                          <a:solidFill>
                            <a:schemeClr val="bg1"/>
                          </a:solidFill>
                          <a:effectLst/>
                          <a:latin typeface="Tahoma" pitchFamily="34" charset="0"/>
                        </a:rPr>
                        <a:t>Bone scintigraphy</a:t>
                      </a:r>
                      <a:r>
                        <a:rPr kumimoji="0" lang="en-US" sz="1600" b="0" i="0" u="none" strike="noStrike" cap="none" normalizeH="0" baseline="0" smtClean="0">
                          <a:ln>
                            <a:noFill/>
                          </a:ln>
                          <a:solidFill>
                            <a:schemeClr val="bg1"/>
                          </a:solidFill>
                          <a:effectLst/>
                          <a:latin typeface="Tahoma" pitchFamily="34" charset="0"/>
                        </a:rPr>
                        <a:t> reveals early clinically asymptomatic joint involvement </a:t>
                      </a:r>
                    </a:p>
                    <a:p>
                      <a:pPr marL="0" marR="0" lvl="0" indent="0" algn="l" defTabSz="914400" rtl="0" eaLnBrk="1" fontAlgn="base" latinLnBrk="0" hangingPunct="1">
                        <a:lnSpc>
                          <a:spcPct val="100000"/>
                        </a:lnSpc>
                        <a:spcBef>
                          <a:spcPct val="20000"/>
                        </a:spcBef>
                        <a:spcAft>
                          <a:spcPct val="0"/>
                        </a:spcAft>
                        <a:buClr>
                          <a:schemeClr val="bg2"/>
                        </a:buClr>
                        <a:buSzTx/>
                        <a:buFont typeface="Wingdings 2" pitchFamily="18" charset="2"/>
                        <a:buNone/>
                        <a:tabLst/>
                      </a:pPr>
                      <a:r>
                        <a:rPr kumimoji="0" lang="en-US" sz="1600" b="1" i="0" u="none" strike="noStrike" cap="none" normalizeH="0" baseline="0" smtClean="0">
                          <a:ln>
                            <a:noFill/>
                          </a:ln>
                          <a:solidFill>
                            <a:schemeClr val="bg1"/>
                          </a:solidFill>
                          <a:effectLst/>
                          <a:latin typeface="Tahoma" pitchFamily="34" charset="0"/>
                        </a:rPr>
                        <a:t>Magnetic resonance imaging</a:t>
                      </a:r>
                      <a:r>
                        <a:rPr kumimoji="0" lang="en-US" sz="1600" b="0" i="0" u="none" strike="noStrike" cap="none" normalizeH="0" baseline="0" smtClean="0">
                          <a:ln>
                            <a:noFill/>
                          </a:ln>
                          <a:solidFill>
                            <a:schemeClr val="bg1"/>
                          </a:solidFill>
                          <a:effectLst/>
                          <a:latin typeface="Tahoma" pitchFamily="34" charset="0"/>
                        </a:rPr>
                        <a:t> features of foot involvement in patients with psoriasis</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bg2"/>
                        </a:buClr>
                        <a:buSzTx/>
                        <a:buFont typeface="Wingdings" pitchFamily="2" charset="2"/>
                        <a:buNone/>
                        <a:tabLst/>
                      </a:pPr>
                      <a:r>
                        <a:rPr kumimoji="0" lang="it-IT" sz="1600" b="0" i="1" u="none" strike="noStrike" cap="none" normalizeH="0" baseline="0" smtClean="0">
                          <a:ln>
                            <a:noFill/>
                          </a:ln>
                          <a:solidFill>
                            <a:schemeClr val="bg1"/>
                          </a:solidFill>
                          <a:effectLst/>
                          <a:latin typeface="Tahoma" pitchFamily="34" charset="0"/>
                        </a:rPr>
                        <a:t>J Rheumatol. </a:t>
                      </a:r>
                      <a:r>
                        <a:rPr kumimoji="0" lang="it-IT" sz="1600" b="0" i="0" u="none" strike="noStrike" cap="none" normalizeH="0" baseline="0" smtClean="0">
                          <a:ln>
                            <a:noFill/>
                          </a:ln>
                          <a:solidFill>
                            <a:schemeClr val="bg1"/>
                          </a:solidFill>
                          <a:effectLst/>
                          <a:latin typeface="Tahoma" pitchFamily="34" charset="0"/>
                        </a:rPr>
                        <a:t>2007;35:137-141</a:t>
                      </a:r>
                    </a:p>
                    <a:p>
                      <a:pPr marL="0" marR="0" lvl="0" indent="0" algn="l" defTabSz="914400" rtl="0" eaLnBrk="1" fontAlgn="base" latinLnBrk="0" hangingPunct="1">
                        <a:lnSpc>
                          <a:spcPct val="100000"/>
                        </a:lnSpc>
                        <a:spcBef>
                          <a:spcPct val="20000"/>
                        </a:spcBef>
                        <a:spcAft>
                          <a:spcPct val="0"/>
                        </a:spcAft>
                        <a:buClr>
                          <a:schemeClr val="bg2"/>
                        </a:buClr>
                        <a:buSzTx/>
                        <a:buFont typeface="Wingdings 2" pitchFamily="18" charset="2"/>
                        <a:buNone/>
                        <a:tabLst/>
                      </a:pPr>
                      <a:r>
                        <a:rPr kumimoji="0" lang="fr-FR" sz="1600" b="0" i="1" u="none" strike="noStrike" cap="none" normalizeH="0" baseline="0" smtClean="0">
                          <a:ln>
                            <a:noFill/>
                          </a:ln>
                          <a:solidFill>
                            <a:schemeClr val="bg1"/>
                          </a:solidFill>
                          <a:effectLst/>
                          <a:latin typeface="Tahoma" pitchFamily="34" charset="0"/>
                        </a:rPr>
                        <a:t>Eur J Radiol. </a:t>
                      </a:r>
                      <a:r>
                        <a:rPr kumimoji="0" lang="fr-FR" sz="1600" b="0" i="0" u="none" strike="noStrike" cap="none" normalizeH="0" baseline="0" smtClean="0">
                          <a:ln>
                            <a:noFill/>
                          </a:ln>
                          <a:solidFill>
                            <a:schemeClr val="bg1"/>
                          </a:solidFill>
                          <a:effectLst/>
                          <a:latin typeface="Tahoma" pitchFamily="34" charset="0"/>
                        </a:rPr>
                        <a:t>2008;67:521-525</a:t>
                      </a:r>
                      <a:endParaRPr kumimoji="0" lang="en-US" sz="1600" b="0" i="0" u="none" strike="noStrike" cap="none" normalizeH="0" baseline="0" smtClean="0">
                        <a:ln>
                          <a:noFill/>
                        </a:ln>
                        <a:solidFill>
                          <a:schemeClr val="bg1"/>
                        </a:solidFill>
                        <a:effectLst/>
                        <a:latin typeface="Tahoma" pitchFamily="34" charset="0"/>
                      </a:endParaRPr>
                    </a:p>
                  </a:txBody>
                  <a:tcPr horzOverflow="overflow">
                    <a:lnL>
                      <a:noFill/>
                    </a:lnL>
                    <a:lnR>
                      <a:noFill/>
                    </a:lnR>
                    <a:lnT>
                      <a:noFill/>
                    </a:lnT>
                    <a:lnB>
                      <a:noFill/>
                    </a:lnB>
                    <a:lnTlToBr>
                      <a:noFill/>
                    </a:lnTlToBr>
                    <a:lnBlToTr>
                      <a:noFill/>
                    </a:lnBlToTr>
                    <a:noFill/>
                  </a:tcPr>
                </a:tc>
              </a:tr>
              <a:tr h="606425">
                <a:tc>
                  <a:txBody>
                    <a:bodyPr/>
                    <a:lstStyle/>
                    <a:p>
                      <a:pPr marL="0" marR="0" lvl="0" indent="0" algn="l" defTabSz="914400" rtl="0" eaLnBrk="1" fontAlgn="base" latinLnBrk="0" hangingPunct="1">
                        <a:lnSpc>
                          <a:spcPct val="100000"/>
                        </a:lnSpc>
                        <a:spcBef>
                          <a:spcPct val="20000"/>
                        </a:spcBef>
                        <a:spcAft>
                          <a:spcPct val="0"/>
                        </a:spcAft>
                        <a:buClr>
                          <a:schemeClr val="bg2"/>
                        </a:buClr>
                        <a:buSzTx/>
                        <a:buFont typeface="Wingdings 2" pitchFamily="18" charset="2"/>
                        <a:buNone/>
                        <a:tabLst/>
                      </a:pPr>
                      <a:r>
                        <a:rPr kumimoji="0" lang="en-US" sz="1600" b="0" i="0" u="none" strike="noStrike" cap="none" normalizeH="0" baseline="0" smtClean="0">
                          <a:ln>
                            <a:noFill/>
                          </a:ln>
                          <a:solidFill>
                            <a:schemeClr val="bg1"/>
                          </a:solidFill>
                          <a:effectLst/>
                          <a:latin typeface="Tahoma" pitchFamily="34" charset="0"/>
                        </a:rPr>
                        <a:t>Ozcakar et al. </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Tx/>
                        <a:buFont typeface="Wingdings 2" pitchFamily="18" charset="2"/>
                        <a:buNone/>
                        <a:tabLst/>
                      </a:pPr>
                      <a:r>
                        <a:rPr kumimoji="0" lang="en-US" sz="1600" b="1" i="0" u="none" strike="noStrike" cap="none" normalizeH="0" baseline="0" smtClean="0">
                          <a:ln>
                            <a:noFill/>
                          </a:ln>
                          <a:solidFill>
                            <a:schemeClr val="bg1"/>
                          </a:solidFill>
                          <a:effectLst/>
                          <a:latin typeface="Tahoma" pitchFamily="34" charset="0"/>
                        </a:rPr>
                        <a:t>Ultrasonographical</a:t>
                      </a:r>
                      <a:r>
                        <a:rPr kumimoji="0" lang="en-US" sz="1600" b="0" i="0" u="none" strike="noStrike" cap="none" normalizeH="0" baseline="0" smtClean="0">
                          <a:ln>
                            <a:noFill/>
                          </a:ln>
                          <a:solidFill>
                            <a:schemeClr val="bg1"/>
                          </a:solidFill>
                          <a:effectLst/>
                          <a:latin typeface="Tahoma" pitchFamily="34" charset="0"/>
                        </a:rPr>
                        <a:t> evaluation of the Achilles tendon in psoriasis patients</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Tx/>
                        <a:buFont typeface="Wingdings 2" pitchFamily="18" charset="2"/>
                        <a:buNone/>
                        <a:tabLst/>
                      </a:pPr>
                      <a:r>
                        <a:rPr kumimoji="0" lang="en-US" sz="1600" b="0" i="1" u="none" strike="noStrike" cap="none" normalizeH="0" baseline="0" smtClean="0">
                          <a:ln>
                            <a:noFill/>
                          </a:ln>
                          <a:solidFill>
                            <a:schemeClr val="bg1"/>
                          </a:solidFill>
                          <a:effectLst/>
                          <a:latin typeface="Tahoma" pitchFamily="34" charset="0"/>
                        </a:rPr>
                        <a:t>Int J Dermatol. </a:t>
                      </a:r>
                      <a:r>
                        <a:rPr kumimoji="0" lang="en-US" sz="1600" b="0" i="0" u="none" strike="noStrike" cap="none" normalizeH="0" baseline="0" smtClean="0">
                          <a:ln>
                            <a:noFill/>
                          </a:ln>
                          <a:solidFill>
                            <a:schemeClr val="bg1"/>
                          </a:solidFill>
                          <a:effectLst/>
                          <a:latin typeface="Tahoma" pitchFamily="34" charset="0"/>
                        </a:rPr>
                        <a:t>2005;44:930-932</a:t>
                      </a:r>
                    </a:p>
                  </a:txBody>
                  <a:tcPr horzOverflow="overflow">
                    <a:lnL>
                      <a:noFill/>
                    </a:lnL>
                    <a:lnR>
                      <a:noFill/>
                    </a:lnR>
                    <a:lnT>
                      <a:noFill/>
                    </a:lnT>
                    <a:lnB>
                      <a:noFill/>
                    </a:lnB>
                    <a:lnTlToBr>
                      <a:noFill/>
                    </a:lnTlToBr>
                    <a:lnBlToTr>
                      <a:noFill/>
                    </a:lnBlToTr>
                    <a:noFill/>
                  </a:tcPr>
                </a:tc>
              </a:tr>
              <a:tr h="606425">
                <a:tc>
                  <a:txBody>
                    <a:bodyPr/>
                    <a:lstStyle/>
                    <a:p>
                      <a:pPr marL="0" marR="0" lvl="0" indent="0" algn="l" defTabSz="914400" rtl="0" eaLnBrk="1" fontAlgn="base" latinLnBrk="0" hangingPunct="1">
                        <a:lnSpc>
                          <a:spcPct val="100000"/>
                        </a:lnSpc>
                        <a:spcBef>
                          <a:spcPct val="20000"/>
                        </a:spcBef>
                        <a:spcAft>
                          <a:spcPct val="0"/>
                        </a:spcAft>
                        <a:buClr>
                          <a:schemeClr val="bg2"/>
                        </a:buClr>
                        <a:buSzTx/>
                        <a:buFont typeface="Wingdings 2" pitchFamily="18" charset="2"/>
                        <a:buNone/>
                        <a:tabLst/>
                      </a:pPr>
                      <a:r>
                        <a:rPr kumimoji="0" lang="en-US" sz="1600" b="0" i="0" u="none" strike="noStrike" cap="none" normalizeH="0" baseline="0" smtClean="0">
                          <a:ln>
                            <a:noFill/>
                          </a:ln>
                          <a:solidFill>
                            <a:schemeClr val="bg1"/>
                          </a:solidFill>
                          <a:effectLst/>
                          <a:latin typeface="Tahoma" pitchFamily="34" charset="0"/>
                        </a:rPr>
                        <a:t>De Filippis et al. </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Tx/>
                        <a:buFont typeface="Wingdings 2" pitchFamily="18" charset="2"/>
                        <a:buNone/>
                        <a:tabLst/>
                      </a:pPr>
                      <a:r>
                        <a:rPr kumimoji="0" lang="en-US" sz="1600" b="1" i="0" u="none" strike="noStrike" cap="none" normalizeH="0" baseline="0" smtClean="0">
                          <a:ln>
                            <a:noFill/>
                          </a:ln>
                          <a:solidFill>
                            <a:schemeClr val="bg1"/>
                          </a:solidFill>
                          <a:effectLst/>
                          <a:latin typeface="Tahoma" pitchFamily="34" charset="0"/>
                        </a:rPr>
                        <a:t>Ultrasonography</a:t>
                      </a:r>
                      <a:r>
                        <a:rPr kumimoji="0" lang="en-US" sz="1600" b="0" i="0" u="none" strike="noStrike" cap="none" normalizeH="0" baseline="0" smtClean="0">
                          <a:ln>
                            <a:noFill/>
                          </a:ln>
                          <a:solidFill>
                            <a:schemeClr val="bg1"/>
                          </a:solidFill>
                          <a:effectLst/>
                          <a:latin typeface="Tahoma" pitchFamily="34" charset="0"/>
                        </a:rPr>
                        <a:t> in the early diagnosis of psoriasis-associated enthesopathy</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Tx/>
                        <a:buFont typeface="Wingdings 2" pitchFamily="18" charset="2"/>
                        <a:buNone/>
                        <a:tabLst/>
                      </a:pPr>
                      <a:r>
                        <a:rPr kumimoji="0" lang="en-US" sz="1600" b="0" i="1" u="none" strike="noStrike" cap="none" normalizeH="0" baseline="0" smtClean="0">
                          <a:ln>
                            <a:noFill/>
                          </a:ln>
                          <a:solidFill>
                            <a:schemeClr val="bg1"/>
                          </a:solidFill>
                          <a:effectLst/>
                          <a:latin typeface="Tahoma" pitchFamily="34" charset="0"/>
                        </a:rPr>
                        <a:t>Int J Tissue React. </a:t>
                      </a:r>
                      <a:r>
                        <a:rPr kumimoji="0" lang="en-US" sz="1600" b="0" i="0" u="none" strike="noStrike" cap="none" normalizeH="0" baseline="0" smtClean="0">
                          <a:ln>
                            <a:noFill/>
                          </a:ln>
                          <a:solidFill>
                            <a:schemeClr val="bg1"/>
                          </a:solidFill>
                          <a:effectLst/>
                          <a:latin typeface="Tahoma" pitchFamily="34" charset="0"/>
                        </a:rPr>
                        <a:t>2005;27:159-162</a:t>
                      </a:r>
                    </a:p>
                  </a:txBody>
                  <a:tcPr horzOverflow="overflow">
                    <a:lnL>
                      <a:noFill/>
                    </a:lnL>
                    <a:lnR>
                      <a:noFill/>
                    </a:lnR>
                    <a:lnT>
                      <a:noFill/>
                    </a:lnT>
                    <a:lnB>
                      <a:noFill/>
                    </a:lnB>
                    <a:lnTlToBr>
                      <a:noFill/>
                    </a:lnTlToBr>
                    <a:lnBlToTr>
                      <a:noFill/>
                    </a:lnBlToTr>
                    <a:noFill/>
                  </a:tcPr>
                </a:tc>
              </a:tr>
              <a:tr h="606425">
                <a:tc>
                  <a:txBody>
                    <a:bodyPr/>
                    <a:lstStyle/>
                    <a:p>
                      <a:pPr marL="0" marR="0" lvl="0" indent="0" algn="l" defTabSz="914400" rtl="0" eaLnBrk="1" fontAlgn="base" latinLnBrk="0" hangingPunct="1">
                        <a:lnSpc>
                          <a:spcPct val="100000"/>
                        </a:lnSpc>
                        <a:spcBef>
                          <a:spcPct val="20000"/>
                        </a:spcBef>
                        <a:spcAft>
                          <a:spcPct val="0"/>
                        </a:spcAft>
                        <a:buClr>
                          <a:schemeClr val="bg2"/>
                        </a:buClr>
                        <a:buSzTx/>
                        <a:buFont typeface="Wingdings 2" pitchFamily="18" charset="2"/>
                        <a:buNone/>
                        <a:tabLst/>
                      </a:pPr>
                      <a:r>
                        <a:rPr kumimoji="0" lang="en-US" sz="1600" b="0" i="0" u="none" strike="noStrike" cap="none" normalizeH="0" baseline="0" smtClean="0">
                          <a:ln>
                            <a:noFill/>
                          </a:ln>
                          <a:solidFill>
                            <a:schemeClr val="bg1"/>
                          </a:solidFill>
                          <a:effectLst/>
                          <a:latin typeface="Tahoma" pitchFamily="34" charset="0"/>
                        </a:rPr>
                        <a:t>De Simone et al.</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Tx/>
                        <a:buFont typeface="Wingdings 2" pitchFamily="18" charset="2"/>
                        <a:buNone/>
                        <a:tabLst/>
                      </a:pPr>
                      <a:r>
                        <a:rPr kumimoji="0" lang="en-US" sz="1600" b="0" i="0" u="none" strike="noStrike" cap="none" normalizeH="0" baseline="0" smtClean="0">
                          <a:ln>
                            <a:noFill/>
                          </a:ln>
                          <a:solidFill>
                            <a:schemeClr val="bg1"/>
                          </a:solidFill>
                          <a:effectLst/>
                          <a:latin typeface="Tahoma" pitchFamily="34" charset="0"/>
                        </a:rPr>
                        <a:t>Achilles tendinitis in psoriasis: clinical and </a:t>
                      </a:r>
                      <a:r>
                        <a:rPr kumimoji="0" lang="en-US" sz="1600" b="1" i="0" u="none" strike="noStrike" cap="none" normalizeH="0" baseline="0" smtClean="0">
                          <a:ln>
                            <a:noFill/>
                          </a:ln>
                          <a:solidFill>
                            <a:schemeClr val="bg1"/>
                          </a:solidFill>
                          <a:effectLst/>
                          <a:latin typeface="Tahoma" pitchFamily="34" charset="0"/>
                        </a:rPr>
                        <a:t>sonographic</a:t>
                      </a:r>
                      <a:r>
                        <a:rPr kumimoji="0" lang="en-US" sz="1600" b="0" i="0" u="none" strike="noStrike" cap="none" normalizeH="0" baseline="0" smtClean="0">
                          <a:ln>
                            <a:noFill/>
                          </a:ln>
                          <a:solidFill>
                            <a:schemeClr val="bg1"/>
                          </a:solidFill>
                          <a:effectLst/>
                          <a:latin typeface="Tahoma" pitchFamily="34" charset="0"/>
                        </a:rPr>
                        <a:t> findings </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Tx/>
                        <a:buFont typeface="Wingdings 2" pitchFamily="18" charset="2"/>
                        <a:buNone/>
                        <a:tabLst/>
                      </a:pPr>
                      <a:r>
                        <a:rPr kumimoji="0" lang="en-US" sz="1600" b="0" i="1" u="none" strike="noStrike" cap="none" normalizeH="0" baseline="0" smtClean="0">
                          <a:ln>
                            <a:noFill/>
                          </a:ln>
                          <a:solidFill>
                            <a:schemeClr val="bg1"/>
                          </a:solidFill>
                          <a:effectLst/>
                          <a:latin typeface="Tahoma" pitchFamily="34" charset="0"/>
                        </a:rPr>
                        <a:t>J Am Acad Dermatol. </a:t>
                      </a:r>
                      <a:r>
                        <a:rPr kumimoji="0" lang="en-US" sz="1600" b="0" i="0" u="none" strike="noStrike" cap="none" normalizeH="0" baseline="0" smtClean="0">
                          <a:ln>
                            <a:noFill/>
                          </a:ln>
                          <a:solidFill>
                            <a:schemeClr val="bg1"/>
                          </a:solidFill>
                          <a:effectLst/>
                          <a:latin typeface="Tahoma" pitchFamily="34" charset="0"/>
                        </a:rPr>
                        <a:t>2003;49:217-222</a:t>
                      </a:r>
                    </a:p>
                  </a:txBody>
                  <a:tcPr horzOverflow="overflow">
                    <a:lnL>
                      <a:noFill/>
                    </a:lnL>
                    <a:lnR>
                      <a:noFill/>
                    </a:lnR>
                    <a:lnT>
                      <a:noFill/>
                    </a:lnT>
                    <a:lnB>
                      <a:noFill/>
                    </a:lnB>
                    <a:lnTlToBr>
                      <a:noFill/>
                    </a:lnTlToBr>
                    <a:lnBlToTr>
                      <a:noFill/>
                    </a:lnBlToTr>
                    <a:noFill/>
                  </a:tcPr>
                </a:tc>
              </a:tr>
              <a:tr h="912813">
                <a:tc>
                  <a:txBody>
                    <a:bodyPr/>
                    <a:lstStyle/>
                    <a:p>
                      <a:pPr marL="0" marR="0" lvl="0" indent="0" algn="l" defTabSz="914400" rtl="0" eaLnBrk="1" fontAlgn="base" latinLnBrk="0" hangingPunct="1">
                        <a:lnSpc>
                          <a:spcPct val="100000"/>
                        </a:lnSpc>
                        <a:spcBef>
                          <a:spcPct val="20000"/>
                        </a:spcBef>
                        <a:spcAft>
                          <a:spcPct val="0"/>
                        </a:spcAft>
                        <a:buClr>
                          <a:schemeClr val="bg2"/>
                        </a:buClr>
                        <a:buSzTx/>
                        <a:buFont typeface="Wingdings 2" pitchFamily="18" charset="2"/>
                        <a:buNone/>
                        <a:tabLst/>
                      </a:pPr>
                      <a:r>
                        <a:rPr kumimoji="0" lang="en-US" sz="1600" b="0" i="0" u="none" strike="noStrike" cap="none" normalizeH="0" baseline="0" smtClean="0">
                          <a:ln>
                            <a:noFill/>
                          </a:ln>
                          <a:solidFill>
                            <a:schemeClr val="bg1"/>
                          </a:solidFill>
                          <a:effectLst/>
                          <a:latin typeface="Tahoma" pitchFamily="34" charset="0"/>
                        </a:rPr>
                        <a:t>Offidani et al.</a:t>
                      </a: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Tx/>
                        <a:buFont typeface="Wingdings 2" pitchFamily="18" charset="2"/>
                        <a:buNone/>
                        <a:tabLst/>
                      </a:pPr>
                      <a:r>
                        <a:rPr kumimoji="0" lang="en-US" sz="1600" b="0" i="0" u="none" strike="noStrike" cap="none" normalizeH="0" baseline="0" smtClean="0">
                          <a:ln>
                            <a:noFill/>
                          </a:ln>
                          <a:solidFill>
                            <a:schemeClr val="bg1"/>
                          </a:solidFill>
                          <a:effectLst/>
                          <a:latin typeface="Tahoma" pitchFamily="34" charset="0"/>
                        </a:rPr>
                        <a:t>Subclinical joint involvement in psoriasis: </a:t>
                      </a:r>
                      <a:r>
                        <a:rPr kumimoji="0" lang="en-US" sz="1600" b="1" i="0" u="none" strike="noStrike" cap="none" normalizeH="0" baseline="0" smtClean="0">
                          <a:ln>
                            <a:noFill/>
                          </a:ln>
                          <a:solidFill>
                            <a:schemeClr val="bg1"/>
                          </a:solidFill>
                          <a:effectLst/>
                          <a:latin typeface="Tahoma" pitchFamily="34" charset="0"/>
                        </a:rPr>
                        <a:t>magnetic resonance imaging</a:t>
                      </a:r>
                      <a:r>
                        <a:rPr kumimoji="0" lang="en-US" sz="1600" b="0" i="0" u="none" strike="noStrike" cap="none" normalizeH="0" baseline="0" smtClean="0">
                          <a:ln>
                            <a:noFill/>
                          </a:ln>
                          <a:solidFill>
                            <a:schemeClr val="bg1"/>
                          </a:solidFill>
                          <a:effectLst/>
                          <a:latin typeface="Tahoma" pitchFamily="34" charset="0"/>
                        </a:rPr>
                        <a:t> and X-ray findings</a:t>
                      </a: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Tx/>
                        <a:buFont typeface="Wingdings 2" pitchFamily="18" charset="2"/>
                        <a:buNone/>
                        <a:tabLst/>
                      </a:pPr>
                      <a:r>
                        <a:rPr kumimoji="0" lang="en-US" sz="1600" b="0" i="1" u="none" strike="noStrike" cap="none" normalizeH="0" baseline="0" smtClean="0">
                          <a:ln>
                            <a:noFill/>
                          </a:ln>
                          <a:solidFill>
                            <a:schemeClr val="bg1"/>
                          </a:solidFill>
                          <a:effectLst/>
                          <a:latin typeface="Tahoma" pitchFamily="34" charset="0"/>
                        </a:rPr>
                        <a:t>Acta Derm Venereol. </a:t>
                      </a:r>
                      <a:r>
                        <a:rPr kumimoji="0" lang="en-US" sz="1600" b="0" i="0" u="none" strike="noStrike" cap="none" normalizeH="0" baseline="0" smtClean="0">
                          <a:ln>
                            <a:noFill/>
                          </a:ln>
                          <a:solidFill>
                            <a:schemeClr val="bg1"/>
                          </a:solidFill>
                          <a:effectLst/>
                          <a:latin typeface="Tahoma" pitchFamily="34" charset="0"/>
                        </a:rPr>
                        <a:t>1998;78:463-465</a:t>
                      </a:r>
                    </a:p>
                    <a:p>
                      <a:pPr marL="0" marR="0" lvl="0" indent="0" algn="l" defTabSz="914400" rtl="0" eaLnBrk="1" fontAlgn="base" latinLnBrk="0" hangingPunct="1">
                        <a:lnSpc>
                          <a:spcPct val="100000"/>
                        </a:lnSpc>
                        <a:spcBef>
                          <a:spcPct val="20000"/>
                        </a:spcBef>
                        <a:spcAft>
                          <a:spcPct val="0"/>
                        </a:spcAft>
                        <a:buClr>
                          <a:schemeClr val="bg2"/>
                        </a:buClr>
                        <a:buSzTx/>
                        <a:buFont typeface="Wingdings 2" pitchFamily="18" charset="2"/>
                        <a:buNone/>
                        <a:tabLst/>
                      </a:pPr>
                      <a:endParaRPr kumimoji="0" lang="en-US" sz="1600" b="0" i="1" u="none" strike="noStrike" cap="none" normalizeH="0" baseline="0" smtClean="0">
                        <a:ln>
                          <a:noFill/>
                        </a:ln>
                        <a:solidFill>
                          <a:schemeClr val="bg1"/>
                        </a:solidFill>
                        <a:effectLst/>
                        <a:latin typeface="Tahoma" pitchFamily="34" charset="0"/>
                      </a:endParaRP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025051" name="Title 5"/>
          <p:cNvSpPr>
            <a:spLocks noGrp="1"/>
          </p:cNvSpPr>
          <p:nvPr>
            <p:ph type="title" idx="4294967295"/>
          </p:nvPr>
        </p:nvSpPr>
        <p:spPr>
          <a:xfrm>
            <a:off x="0" y="152400"/>
            <a:ext cx="9144000" cy="1143000"/>
          </a:xfrm>
        </p:spPr>
        <p:txBody>
          <a:bodyPr/>
          <a:lstStyle/>
          <a:p>
            <a:r>
              <a:rPr lang="en-US" smtClean="0"/>
              <a:t>Asymptomatic Joint or Entheseal Involvement in Psoriasis Patients</a:t>
            </a:r>
          </a:p>
        </p:txBody>
      </p:sp>
    </p:spTree>
  </p:cSld>
  <p:clrMapOvr>
    <a:masterClrMapping/>
  </p:clrMapOvr>
  <p:transition>
    <p:pull dir="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073" name="Rectangle 2"/>
          <p:cNvSpPr>
            <a:spLocks noGrp="1" noChangeArrowheads="1"/>
          </p:cNvSpPr>
          <p:nvPr>
            <p:ph type="title"/>
          </p:nvPr>
        </p:nvSpPr>
        <p:spPr>
          <a:xfrm>
            <a:off x="0" y="115888"/>
            <a:ext cx="9144000" cy="1306512"/>
          </a:xfrm>
        </p:spPr>
        <p:txBody>
          <a:bodyPr/>
          <a:lstStyle/>
          <a:p>
            <a:r>
              <a:rPr lang="en-GB" smtClean="0"/>
              <a:t>Ongoing Studies on 3T MRI and US</a:t>
            </a:r>
          </a:p>
        </p:txBody>
      </p:sp>
      <p:sp>
        <p:nvSpPr>
          <p:cNvPr id="1027074" name="Rectangle 3"/>
          <p:cNvSpPr>
            <a:spLocks noGrp="1" noChangeArrowheads="1"/>
          </p:cNvSpPr>
          <p:nvPr>
            <p:ph type="body" idx="1"/>
          </p:nvPr>
        </p:nvSpPr>
        <p:spPr/>
        <p:txBody>
          <a:bodyPr/>
          <a:lstStyle/>
          <a:p>
            <a:r>
              <a:rPr lang="en-GB" sz="2000" smtClean="0"/>
              <a:t>Is Nail Disease in Psoriasis without Arthritis indicative of undiagnosed “micro machine” enthesopathy at that site?</a:t>
            </a:r>
          </a:p>
          <a:p>
            <a:endParaRPr lang="en-GB" sz="2000" smtClean="0"/>
          </a:p>
          <a:p>
            <a:r>
              <a:rPr lang="en-GB" sz="2000" smtClean="0"/>
              <a:t>Does Nail Disease in Psoriasis equate with a systemic undiagnosed enthesopathy at Distant Sites?</a:t>
            </a:r>
            <a:r>
              <a:rPr lang="en-GB" smtClean="0"/>
              <a:t> </a:t>
            </a:r>
          </a:p>
        </p:txBody>
      </p:sp>
      <p:pic>
        <p:nvPicPr>
          <p:cNvPr id="1027075" name="Picture 4"/>
          <p:cNvPicPr>
            <a:picLocks noChangeAspect="1" noChangeArrowheads="1"/>
          </p:cNvPicPr>
          <p:nvPr/>
        </p:nvPicPr>
        <p:blipFill>
          <a:blip r:embed="rId2" cstate="print"/>
          <a:srcRect l="22285" t="2557" r="14835" b="60646"/>
          <a:stretch>
            <a:fillRect/>
          </a:stretch>
        </p:blipFill>
        <p:spPr bwMode="auto">
          <a:xfrm>
            <a:off x="3419475" y="4292600"/>
            <a:ext cx="4897438" cy="2149475"/>
          </a:xfrm>
          <a:prstGeom prst="rect">
            <a:avLst/>
          </a:prstGeom>
          <a:noFill/>
          <a:ln w="9525">
            <a:noFill/>
            <a:miter lim="800000"/>
            <a:headEnd/>
            <a:tailEnd/>
          </a:ln>
        </p:spPr>
      </p:pic>
      <p:pic>
        <p:nvPicPr>
          <p:cNvPr id="1027076" name="Picture 5"/>
          <p:cNvPicPr>
            <a:picLocks noChangeAspect="1" noChangeArrowheads="1"/>
          </p:cNvPicPr>
          <p:nvPr/>
        </p:nvPicPr>
        <p:blipFill>
          <a:blip r:embed="rId3" cstate="print"/>
          <a:srcRect/>
          <a:stretch>
            <a:fillRect/>
          </a:stretch>
        </p:blipFill>
        <p:spPr bwMode="auto">
          <a:xfrm>
            <a:off x="1042988" y="4292600"/>
            <a:ext cx="2376487" cy="2160588"/>
          </a:xfrm>
          <a:prstGeom prst="rect">
            <a:avLst/>
          </a:prstGeom>
          <a:noFill/>
          <a:ln w="9525">
            <a:noFill/>
            <a:miter lim="800000"/>
            <a:headEnd/>
            <a:tailEnd/>
          </a:ln>
        </p:spPr>
      </p:pic>
    </p:spTree>
  </p:cSld>
  <p:clrMapOvr>
    <a:masterClrMapping/>
  </p:clrMapOvr>
  <p:transition>
    <p:pull dir="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097" name="Rectangle 2"/>
          <p:cNvSpPr>
            <a:spLocks noGrp="1" noChangeArrowheads="1"/>
          </p:cNvSpPr>
          <p:nvPr>
            <p:ph type="title" idx="4294967295"/>
          </p:nvPr>
        </p:nvSpPr>
        <p:spPr/>
        <p:txBody>
          <a:bodyPr lIns="0" tIns="0" rIns="0" bIns="0"/>
          <a:lstStyle/>
          <a:p>
            <a:pPr eaLnBrk="1" hangingPunct="1"/>
            <a:r>
              <a:rPr lang="en-GB" dirty="0" smtClean="0"/>
              <a:t>High Resolution 3T MRI Visualisation of Extensor Tendon Slip </a:t>
            </a:r>
            <a:br>
              <a:rPr lang="en-GB" dirty="0" smtClean="0"/>
            </a:br>
            <a:r>
              <a:rPr lang="en-GB" dirty="0" smtClean="0"/>
              <a:t> PsA</a:t>
            </a:r>
          </a:p>
        </p:txBody>
      </p:sp>
      <p:pic>
        <p:nvPicPr>
          <p:cNvPr id="1028098" name="Picture 4" descr="export--82765071"/>
          <p:cNvPicPr>
            <a:picLocks noChangeAspect="1" noChangeArrowheads="1"/>
          </p:cNvPicPr>
          <p:nvPr/>
        </p:nvPicPr>
        <p:blipFill>
          <a:blip r:embed="rId2" cstate="print"/>
          <a:srcRect l="40765" t="38934" r="13472" b="35233"/>
          <a:stretch>
            <a:fillRect/>
          </a:stretch>
        </p:blipFill>
        <p:spPr bwMode="auto">
          <a:xfrm>
            <a:off x="1835150" y="2565400"/>
            <a:ext cx="5392738" cy="3044825"/>
          </a:xfrm>
          <a:prstGeom prst="rect">
            <a:avLst/>
          </a:prstGeom>
          <a:noFill/>
          <a:ln w="9525">
            <a:noFill/>
            <a:miter lim="800000"/>
            <a:headEnd/>
            <a:tailEnd/>
          </a:ln>
        </p:spPr>
      </p:pic>
      <p:sp>
        <p:nvSpPr>
          <p:cNvPr id="1028099" name="Text Box 5"/>
          <p:cNvSpPr txBox="1">
            <a:spLocks noChangeArrowheads="1"/>
          </p:cNvSpPr>
          <p:nvPr/>
        </p:nvSpPr>
        <p:spPr bwMode="auto">
          <a:xfrm>
            <a:off x="5487988" y="5803900"/>
            <a:ext cx="3101975" cy="307975"/>
          </a:xfrm>
          <a:prstGeom prst="rect">
            <a:avLst/>
          </a:prstGeom>
          <a:noFill/>
          <a:ln w="9525">
            <a:noFill/>
            <a:miter lim="800000"/>
            <a:headEnd/>
            <a:tailEnd/>
          </a:ln>
        </p:spPr>
        <p:txBody>
          <a:bodyPr wrap="none">
            <a:spAutoFit/>
          </a:bodyPr>
          <a:lstStyle/>
          <a:p>
            <a:pPr eaLnBrk="0" hangingPunct="0"/>
            <a:r>
              <a:rPr lang="en-GB" sz="1400" b="1">
                <a:solidFill>
                  <a:srgbClr val="FF0000"/>
                </a:solidFill>
                <a:latin typeface="Arial" pitchFamily="34" charset="0"/>
                <a:cs typeface="Arial" pitchFamily="34" charset="0"/>
              </a:rPr>
              <a:t>From Zoe Ash &amp; Richard Hodgson</a:t>
            </a:r>
          </a:p>
        </p:txBody>
      </p:sp>
    </p:spTree>
  </p:cSld>
  <p:clrMapOvr>
    <a:masterClrMapping/>
  </p:clrMapOvr>
  <p:transition>
    <p:pull dir="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121" name="Picture 3"/>
          <p:cNvPicPr>
            <a:picLocks noChangeAspect="1" noChangeArrowheads="1"/>
          </p:cNvPicPr>
          <p:nvPr/>
        </p:nvPicPr>
        <p:blipFill>
          <a:blip r:embed="rId3" cstate="print"/>
          <a:srcRect l="36005" t="16002" r="39005" b="36005"/>
          <a:stretch>
            <a:fillRect/>
          </a:stretch>
        </p:blipFill>
        <p:spPr bwMode="auto">
          <a:xfrm rot="780000">
            <a:off x="5068888" y="1016000"/>
            <a:ext cx="3546475" cy="5105400"/>
          </a:xfrm>
          <a:prstGeom prst="rect">
            <a:avLst/>
          </a:prstGeom>
          <a:noFill/>
          <a:ln w="9525">
            <a:noFill/>
            <a:miter lim="800000"/>
            <a:headEnd/>
            <a:tailEnd/>
          </a:ln>
        </p:spPr>
      </p:pic>
      <p:sp>
        <p:nvSpPr>
          <p:cNvPr id="1029122" name="Rectangle 8"/>
          <p:cNvSpPr>
            <a:spLocks noChangeArrowheads="1"/>
          </p:cNvSpPr>
          <p:nvPr/>
        </p:nvSpPr>
        <p:spPr bwMode="auto">
          <a:xfrm>
            <a:off x="4572000" y="1125538"/>
            <a:ext cx="1223963" cy="4895850"/>
          </a:xfrm>
          <a:prstGeom prst="rect">
            <a:avLst/>
          </a:prstGeom>
          <a:solidFill>
            <a:schemeClr val="tx1"/>
          </a:solidFill>
          <a:ln w="9525">
            <a:solidFill>
              <a:schemeClr val="tx1"/>
            </a:solidFill>
            <a:miter lim="800000"/>
            <a:headEnd/>
            <a:tailEnd/>
          </a:ln>
        </p:spPr>
        <p:txBody>
          <a:bodyPr wrap="none" anchor="ctr"/>
          <a:lstStyle/>
          <a:p>
            <a:endParaRPr lang="en-US" sz="1800">
              <a:latin typeface="Arial" pitchFamily="34" charset="0"/>
              <a:cs typeface="Arial" pitchFamily="34" charset="0"/>
            </a:endParaRPr>
          </a:p>
        </p:txBody>
      </p:sp>
      <p:sp>
        <p:nvSpPr>
          <p:cNvPr id="1029123" name="Rectangle 8"/>
          <p:cNvSpPr>
            <a:spLocks noChangeArrowheads="1"/>
          </p:cNvSpPr>
          <p:nvPr/>
        </p:nvSpPr>
        <p:spPr bwMode="auto">
          <a:xfrm>
            <a:off x="7991475" y="1484313"/>
            <a:ext cx="1152525" cy="4464050"/>
          </a:xfrm>
          <a:prstGeom prst="rect">
            <a:avLst/>
          </a:prstGeom>
          <a:solidFill>
            <a:schemeClr val="tx1"/>
          </a:solidFill>
          <a:ln w="9525">
            <a:solidFill>
              <a:schemeClr val="tx1"/>
            </a:solidFill>
            <a:miter lim="800000"/>
            <a:headEnd/>
            <a:tailEnd/>
          </a:ln>
        </p:spPr>
        <p:txBody>
          <a:bodyPr wrap="none" anchor="ctr"/>
          <a:lstStyle/>
          <a:p>
            <a:endParaRPr lang="en-US" sz="1800">
              <a:latin typeface="Arial" pitchFamily="34" charset="0"/>
              <a:cs typeface="Arial" pitchFamily="34" charset="0"/>
            </a:endParaRPr>
          </a:p>
        </p:txBody>
      </p:sp>
      <p:sp>
        <p:nvSpPr>
          <p:cNvPr id="89101" name="Oval 13"/>
          <p:cNvSpPr>
            <a:spLocks noChangeArrowheads="1"/>
          </p:cNvSpPr>
          <p:nvPr/>
        </p:nvSpPr>
        <p:spPr bwMode="auto">
          <a:xfrm>
            <a:off x="6011863" y="3789363"/>
            <a:ext cx="792162" cy="790575"/>
          </a:xfrm>
          <a:prstGeom prst="ellipse">
            <a:avLst/>
          </a:prstGeom>
          <a:noFill/>
          <a:ln w="50800">
            <a:solidFill>
              <a:srgbClr val="FF0000"/>
            </a:solidFill>
            <a:round/>
            <a:headEnd/>
            <a:tailEnd/>
          </a:ln>
        </p:spPr>
        <p:txBody>
          <a:bodyPr wrap="none" anchor="ctr"/>
          <a:lstStyle/>
          <a:p>
            <a:endParaRPr lang="en-US" sz="1800">
              <a:latin typeface="Arial" pitchFamily="34" charset="0"/>
              <a:cs typeface="Arial" pitchFamily="34" charset="0"/>
            </a:endParaRPr>
          </a:p>
        </p:txBody>
      </p:sp>
      <p:pic>
        <p:nvPicPr>
          <p:cNvPr id="1029125" name="Picture 18"/>
          <p:cNvPicPr>
            <a:picLocks noChangeAspect="1" noChangeArrowheads="1"/>
          </p:cNvPicPr>
          <p:nvPr/>
        </p:nvPicPr>
        <p:blipFill>
          <a:blip r:embed="rId4" cstate="print"/>
          <a:srcRect l="25803" t="46407" r="31204" b="36804"/>
          <a:stretch>
            <a:fillRect/>
          </a:stretch>
        </p:blipFill>
        <p:spPr bwMode="auto">
          <a:xfrm>
            <a:off x="0" y="2754313"/>
            <a:ext cx="5407025" cy="1584325"/>
          </a:xfrm>
          <a:prstGeom prst="rect">
            <a:avLst/>
          </a:prstGeom>
          <a:noFill/>
          <a:ln w="9525">
            <a:noFill/>
            <a:miter lim="800000"/>
            <a:headEnd/>
            <a:tailEnd/>
          </a:ln>
        </p:spPr>
      </p:pic>
      <p:sp>
        <p:nvSpPr>
          <p:cNvPr id="89108" name="Oval 20"/>
          <p:cNvSpPr>
            <a:spLocks noChangeArrowheads="1"/>
          </p:cNvSpPr>
          <p:nvPr/>
        </p:nvSpPr>
        <p:spPr bwMode="auto">
          <a:xfrm>
            <a:off x="2232025" y="2898775"/>
            <a:ext cx="865188" cy="863600"/>
          </a:xfrm>
          <a:prstGeom prst="ellipse">
            <a:avLst/>
          </a:prstGeom>
          <a:noFill/>
          <a:ln w="50800">
            <a:solidFill>
              <a:srgbClr val="FF0000"/>
            </a:solidFill>
            <a:round/>
            <a:headEnd/>
            <a:tailEnd/>
          </a:ln>
        </p:spPr>
        <p:txBody>
          <a:bodyPr wrap="none" anchor="ctr"/>
          <a:lstStyle/>
          <a:p>
            <a:endParaRPr lang="en-US" sz="1800">
              <a:latin typeface="Arial" pitchFamily="34" charset="0"/>
              <a:cs typeface="Arial" pitchFamily="34" charset="0"/>
            </a:endParaRPr>
          </a:p>
        </p:txBody>
      </p:sp>
      <p:sp>
        <p:nvSpPr>
          <p:cNvPr id="1029127" name="Rectangle 22"/>
          <p:cNvSpPr>
            <a:spLocks noChangeArrowheads="1"/>
          </p:cNvSpPr>
          <p:nvPr/>
        </p:nvSpPr>
        <p:spPr bwMode="auto">
          <a:xfrm>
            <a:off x="4068763" y="431800"/>
            <a:ext cx="5111750" cy="1079500"/>
          </a:xfrm>
          <a:prstGeom prst="rect">
            <a:avLst/>
          </a:prstGeom>
          <a:solidFill>
            <a:schemeClr val="tx1"/>
          </a:solidFill>
          <a:ln w="9525">
            <a:solidFill>
              <a:schemeClr val="tx1"/>
            </a:solidFill>
            <a:miter lim="800000"/>
            <a:headEnd/>
            <a:tailEnd/>
          </a:ln>
        </p:spPr>
        <p:txBody>
          <a:bodyPr wrap="none" anchor="ctr"/>
          <a:lstStyle/>
          <a:p>
            <a:endParaRPr lang="en-US" sz="1800">
              <a:latin typeface="Arial" pitchFamily="34" charset="0"/>
              <a:cs typeface="Arial" pitchFamily="34" charset="0"/>
            </a:endParaRPr>
          </a:p>
        </p:txBody>
      </p:sp>
      <p:sp>
        <p:nvSpPr>
          <p:cNvPr id="1029128" name="Rectangle 21"/>
          <p:cNvSpPr>
            <a:spLocks noChangeArrowheads="1"/>
          </p:cNvSpPr>
          <p:nvPr/>
        </p:nvSpPr>
        <p:spPr bwMode="auto">
          <a:xfrm>
            <a:off x="468313" y="1412875"/>
            <a:ext cx="7200900" cy="71438"/>
          </a:xfrm>
          <a:prstGeom prst="rect">
            <a:avLst/>
          </a:prstGeom>
          <a:solidFill>
            <a:srgbClr val="013902"/>
          </a:solidFill>
          <a:ln w="9525">
            <a:noFill/>
            <a:miter lim="800000"/>
            <a:headEnd/>
            <a:tailEnd/>
          </a:ln>
        </p:spPr>
        <p:txBody>
          <a:bodyPr wrap="none" anchor="ctr"/>
          <a:lstStyle/>
          <a:p>
            <a:endParaRPr lang="en-US" sz="1800">
              <a:latin typeface="Arial" pitchFamily="34" charset="0"/>
              <a:cs typeface="Arial" pitchFamily="34" charset="0"/>
            </a:endParaRPr>
          </a:p>
        </p:txBody>
      </p:sp>
      <p:sp>
        <p:nvSpPr>
          <p:cNvPr id="1029129" name="Rectangle 23"/>
          <p:cNvSpPr>
            <a:spLocks noChangeArrowheads="1"/>
          </p:cNvSpPr>
          <p:nvPr/>
        </p:nvSpPr>
        <p:spPr bwMode="auto">
          <a:xfrm>
            <a:off x="3960813" y="5886450"/>
            <a:ext cx="5183187" cy="971550"/>
          </a:xfrm>
          <a:prstGeom prst="rect">
            <a:avLst/>
          </a:prstGeom>
          <a:solidFill>
            <a:schemeClr val="tx1"/>
          </a:solidFill>
          <a:ln w="9525">
            <a:solidFill>
              <a:schemeClr val="tx1"/>
            </a:solidFill>
            <a:miter lim="800000"/>
            <a:headEnd/>
            <a:tailEnd/>
          </a:ln>
        </p:spPr>
        <p:txBody>
          <a:bodyPr wrap="none" anchor="ctr"/>
          <a:lstStyle/>
          <a:p>
            <a:endParaRPr lang="en-US" sz="1800">
              <a:latin typeface="Arial" pitchFamily="34" charset="0"/>
              <a:cs typeface="Arial" pitchFamily="34" charset="0"/>
            </a:endParaRPr>
          </a:p>
        </p:txBody>
      </p:sp>
      <p:sp>
        <p:nvSpPr>
          <p:cNvPr id="1029130" name="Text Box 6"/>
          <p:cNvSpPr txBox="1">
            <a:spLocks noChangeArrowheads="1"/>
          </p:cNvSpPr>
          <p:nvPr/>
        </p:nvSpPr>
        <p:spPr bwMode="auto">
          <a:xfrm>
            <a:off x="2017713" y="6426200"/>
            <a:ext cx="3151187" cy="396875"/>
          </a:xfrm>
          <a:prstGeom prst="rect">
            <a:avLst/>
          </a:prstGeom>
          <a:noFill/>
          <a:ln w="9525">
            <a:noFill/>
            <a:miter lim="800000"/>
            <a:headEnd/>
            <a:tailEnd/>
          </a:ln>
        </p:spPr>
        <p:txBody>
          <a:bodyPr wrap="none">
            <a:spAutoFit/>
          </a:bodyPr>
          <a:lstStyle/>
          <a:p>
            <a:r>
              <a:rPr lang="en-US" sz="2000">
                <a:solidFill>
                  <a:srgbClr val="FFFF00"/>
                </a:solidFill>
                <a:latin typeface="Arial" pitchFamily="34" charset="0"/>
                <a:cs typeface="Arial" pitchFamily="34" charset="0"/>
              </a:rPr>
              <a:t>Psoriasis with nail disease</a:t>
            </a:r>
            <a:endParaRPr lang="en-GB" sz="2000">
              <a:solidFill>
                <a:srgbClr val="FFFF00"/>
              </a:solidFill>
              <a:latin typeface="Arial" pitchFamily="34" charset="0"/>
              <a:cs typeface="Arial" pitchFamily="34" charset="0"/>
            </a:endParaRPr>
          </a:p>
        </p:txBody>
      </p:sp>
      <p:sp>
        <p:nvSpPr>
          <p:cNvPr id="1029131" name="Title 1"/>
          <p:cNvSpPr>
            <a:spLocks noGrp="1"/>
          </p:cNvSpPr>
          <p:nvPr>
            <p:ph type="title" idx="4294967295"/>
          </p:nvPr>
        </p:nvSpPr>
        <p:spPr>
          <a:xfrm>
            <a:off x="611188" y="260350"/>
            <a:ext cx="7772400" cy="1143000"/>
          </a:xfrm>
        </p:spPr>
        <p:txBody>
          <a:bodyPr lIns="0" tIns="0" rIns="0" bIns="0"/>
          <a:lstStyle/>
          <a:p>
            <a:r>
              <a:rPr lang="en-GB" smtClean="0"/>
              <a:t>DIP Osteitis seen in psoriasis Nail Disease</a:t>
            </a:r>
          </a:p>
        </p:txBody>
      </p:sp>
      <p:sp>
        <p:nvSpPr>
          <p:cNvPr id="1029132" name="Rectangle 12"/>
          <p:cNvSpPr>
            <a:spLocks noChangeArrowheads="1"/>
          </p:cNvSpPr>
          <p:nvPr/>
        </p:nvSpPr>
        <p:spPr bwMode="auto">
          <a:xfrm>
            <a:off x="6985000" y="6426200"/>
            <a:ext cx="193675" cy="314325"/>
          </a:xfrm>
          <a:prstGeom prst="rect">
            <a:avLst/>
          </a:prstGeom>
          <a:solidFill>
            <a:schemeClr val="tx1"/>
          </a:solidFill>
          <a:ln w="9525" algn="ctr">
            <a:solidFill>
              <a:schemeClr val="tx1"/>
            </a:solidFill>
            <a:round/>
            <a:headEnd/>
            <a:tailEnd/>
          </a:ln>
        </p:spPr>
        <p:txBody>
          <a:bodyPr wrap="none">
            <a:spAutoFit/>
          </a:bodyPr>
          <a:lstStyle/>
          <a:p>
            <a:pPr eaLnBrk="0" hangingPunct="0"/>
            <a:endParaRPr lang="en-US" sz="1400">
              <a:latin typeface="Arial" pitchFamily="34" charset="0"/>
              <a:cs typeface="Arial" pitchFamily="34" charset="0"/>
            </a:endParaRPr>
          </a:p>
        </p:txBody>
      </p:sp>
    </p:spTree>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910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9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101" grpId="0" animBg="1"/>
      <p:bldP spid="89108"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169" name="Rectangle 2"/>
          <p:cNvSpPr>
            <a:spLocks noGrp="1" noChangeArrowheads="1"/>
          </p:cNvSpPr>
          <p:nvPr>
            <p:ph type="title"/>
          </p:nvPr>
        </p:nvSpPr>
        <p:spPr>
          <a:xfrm>
            <a:off x="468313" y="0"/>
            <a:ext cx="8229600" cy="1143000"/>
          </a:xfrm>
        </p:spPr>
        <p:txBody>
          <a:bodyPr/>
          <a:lstStyle/>
          <a:p>
            <a:r>
              <a:rPr lang="en-GB" smtClean="0"/>
              <a:t>Healthy Subject Ultrasound of Nail</a:t>
            </a:r>
          </a:p>
        </p:txBody>
      </p:sp>
      <p:pic>
        <p:nvPicPr>
          <p:cNvPr id="1031170" name="Picture 3"/>
          <p:cNvPicPr>
            <a:picLocks noChangeAspect="1" noChangeArrowheads="1"/>
          </p:cNvPicPr>
          <p:nvPr/>
        </p:nvPicPr>
        <p:blipFill>
          <a:blip r:embed="rId2" cstate="print"/>
          <a:srcRect/>
          <a:stretch>
            <a:fillRect/>
          </a:stretch>
        </p:blipFill>
        <p:spPr bwMode="auto">
          <a:xfrm>
            <a:off x="611188" y="2133600"/>
            <a:ext cx="7705725" cy="3616325"/>
          </a:xfrm>
          <a:prstGeom prst="rect">
            <a:avLst/>
          </a:prstGeom>
          <a:noFill/>
          <a:ln w="9525">
            <a:noFill/>
            <a:miter lim="800000"/>
            <a:headEnd/>
            <a:tailEnd/>
          </a:ln>
        </p:spPr>
      </p:pic>
      <p:cxnSp>
        <p:nvCxnSpPr>
          <p:cNvPr id="15" name="Straight Connector 14"/>
          <p:cNvCxnSpPr/>
          <p:nvPr/>
        </p:nvCxnSpPr>
        <p:spPr>
          <a:xfrm rot="5400000">
            <a:off x="3672681" y="3391694"/>
            <a:ext cx="357188" cy="0"/>
          </a:xfrm>
          <a:prstGeom prst="line">
            <a:avLst/>
          </a:prstGeom>
          <a:ln w="79375"/>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4214019" y="4147344"/>
            <a:ext cx="284162"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p:cNvSpPr txBox="1">
            <a:spLocks noChangeArrowheads="1"/>
          </p:cNvSpPr>
          <p:nvPr/>
        </p:nvSpPr>
        <p:spPr bwMode="auto">
          <a:xfrm>
            <a:off x="1116013" y="1341438"/>
            <a:ext cx="6143625" cy="415925"/>
          </a:xfrm>
          <a:prstGeom prst="rect">
            <a:avLst/>
          </a:prstGeom>
          <a:noFill/>
          <a:ln w="19050">
            <a:solidFill>
              <a:srgbClr val="FF9900"/>
            </a:solidFill>
            <a:miter lim="800000"/>
            <a:headEnd/>
            <a:tailEnd/>
          </a:ln>
        </p:spPr>
        <p:txBody>
          <a:bodyPr>
            <a:spAutoFit/>
          </a:bodyPr>
          <a:lstStyle/>
          <a:p>
            <a:pPr algn="ctr"/>
            <a:r>
              <a:rPr lang="en-GB" sz="2000" b="1">
                <a:solidFill>
                  <a:schemeClr val="accent2"/>
                </a:solidFill>
                <a:latin typeface="Arial" pitchFamily="34" charset="0"/>
                <a:cs typeface="Arial" pitchFamily="34" charset="0"/>
              </a:rPr>
              <a:t>Epidermis and Dermis</a:t>
            </a:r>
          </a:p>
        </p:txBody>
      </p:sp>
      <p:sp>
        <p:nvSpPr>
          <p:cNvPr id="1347591" name="Line 7"/>
          <p:cNvSpPr>
            <a:spLocks noChangeShapeType="1"/>
          </p:cNvSpPr>
          <p:nvPr/>
        </p:nvSpPr>
        <p:spPr bwMode="auto">
          <a:xfrm>
            <a:off x="3852863" y="1844675"/>
            <a:ext cx="0" cy="1152525"/>
          </a:xfrm>
          <a:prstGeom prst="line">
            <a:avLst/>
          </a:prstGeom>
          <a:noFill/>
          <a:ln w="76200">
            <a:solidFill>
              <a:srgbClr val="FFCC00"/>
            </a:solidFill>
            <a:round/>
            <a:headEnd/>
            <a:tailEnd type="triangle" w="med" len="med"/>
          </a:ln>
        </p:spPr>
        <p:txBody>
          <a:bodyPr/>
          <a:lstStyle/>
          <a:p>
            <a:endParaRPr lang="en-CA"/>
          </a:p>
        </p:txBody>
      </p:sp>
      <p:sp>
        <p:nvSpPr>
          <p:cNvPr id="2" name="TextBox 5"/>
          <p:cNvSpPr txBox="1">
            <a:spLocks noChangeArrowheads="1"/>
          </p:cNvSpPr>
          <p:nvPr/>
        </p:nvSpPr>
        <p:spPr bwMode="auto">
          <a:xfrm>
            <a:off x="1476375" y="6197600"/>
            <a:ext cx="6143625" cy="415925"/>
          </a:xfrm>
          <a:prstGeom prst="rect">
            <a:avLst/>
          </a:prstGeom>
          <a:noFill/>
          <a:ln w="19050">
            <a:solidFill>
              <a:srgbClr val="FF9900"/>
            </a:solidFill>
            <a:miter lim="800000"/>
            <a:headEnd/>
            <a:tailEnd/>
          </a:ln>
        </p:spPr>
        <p:txBody>
          <a:bodyPr>
            <a:spAutoFit/>
          </a:bodyPr>
          <a:lstStyle/>
          <a:p>
            <a:pPr algn="ctr"/>
            <a:r>
              <a:rPr lang="en-GB" sz="2000" b="1" dirty="0">
                <a:solidFill>
                  <a:schemeClr val="accent2"/>
                </a:solidFill>
                <a:latin typeface="Arial" pitchFamily="34" charset="0"/>
                <a:cs typeface="Arial" pitchFamily="34" charset="0"/>
              </a:rPr>
              <a:t>Enthesis of the extensor tendon</a:t>
            </a:r>
          </a:p>
        </p:txBody>
      </p:sp>
      <p:sp>
        <p:nvSpPr>
          <p:cNvPr id="1347593" name="Line 9"/>
          <p:cNvSpPr>
            <a:spLocks noChangeShapeType="1"/>
          </p:cNvSpPr>
          <p:nvPr/>
        </p:nvSpPr>
        <p:spPr bwMode="auto">
          <a:xfrm flipH="1" flipV="1">
            <a:off x="4356100" y="4437063"/>
            <a:ext cx="73025" cy="1728787"/>
          </a:xfrm>
          <a:prstGeom prst="line">
            <a:avLst/>
          </a:prstGeom>
          <a:noFill/>
          <a:ln w="76200">
            <a:solidFill>
              <a:srgbClr val="FFCC00"/>
            </a:solidFill>
            <a:round/>
            <a:headEnd/>
            <a:tailEnd type="triangle" w="med" len="med"/>
          </a:ln>
        </p:spPr>
        <p:txBody>
          <a:bodyPr/>
          <a:lstStyle/>
          <a:p>
            <a:endParaRPr lang="en-CA"/>
          </a:p>
        </p:txBody>
      </p:sp>
    </p:spTree>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4759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4759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1347593"/>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47591" grpId="0" animBg="1"/>
      <p:bldP spid="2" grpId="0" animBg="1"/>
      <p:bldP spid="2" grpId="1" animBg="1"/>
      <p:bldP spid="1347593" grpId="0" animBg="1"/>
      <p:bldP spid="1347593" grpId="1"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193" name="Picture 5" descr="Nagelpsoriasis_b"/>
          <p:cNvPicPr>
            <a:picLocks noChangeAspect="1" noChangeArrowheads="1"/>
          </p:cNvPicPr>
          <p:nvPr/>
        </p:nvPicPr>
        <p:blipFill>
          <a:blip r:embed="rId3" cstate="print"/>
          <a:srcRect/>
          <a:stretch>
            <a:fillRect/>
          </a:stretch>
        </p:blipFill>
        <p:spPr bwMode="auto">
          <a:xfrm>
            <a:off x="6019800" y="3962400"/>
            <a:ext cx="2514600" cy="2590800"/>
          </a:xfrm>
          <a:prstGeom prst="rect">
            <a:avLst/>
          </a:prstGeom>
          <a:noFill/>
          <a:ln w="9525">
            <a:noFill/>
            <a:miter lim="800000"/>
            <a:headEnd/>
            <a:tailEnd/>
          </a:ln>
        </p:spPr>
      </p:pic>
      <p:sp>
        <p:nvSpPr>
          <p:cNvPr id="1032194" name="Title 1"/>
          <p:cNvSpPr>
            <a:spLocks noGrp="1"/>
          </p:cNvSpPr>
          <p:nvPr>
            <p:ph type="title" idx="4294967295"/>
          </p:nvPr>
        </p:nvSpPr>
        <p:spPr>
          <a:xfrm>
            <a:off x="0" y="228600"/>
            <a:ext cx="9144000" cy="1143000"/>
          </a:xfrm>
        </p:spPr>
        <p:txBody>
          <a:bodyPr lIns="0" tIns="0" rIns="0" bIns="0"/>
          <a:lstStyle/>
          <a:p>
            <a:r>
              <a:rPr lang="en-US" smtClean="0"/>
              <a:t>Psoriasis Nail Disease linked to Enthesopathy</a:t>
            </a:r>
          </a:p>
        </p:txBody>
      </p:sp>
      <p:pic>
        <p:nvPicPr>
          <p:cNvPr id="1032195" name="Picture 2" descr="S:\CLIENTS\Schering-Plough\REMICADE\#Job 1071 - Nail Psoriasis Slide Kit Revised\Content\Photography from Professor Baran\000.005.jpg"/>
          <p:cNvPicPr>
            <a:picLocks noChangeAspect="1" noChangeArrowheads="1"/>
          </p:cNvPicPr>
          <p:nvPr/>
        </p:nvPicPr>
        <p:blipFill>
          <a:blip r:embed="rId4" cstate="print"/>
          <a:srcRect/>
          <a:stretch>
            <a:fillRect/>
          </a:stretch>
        </p:blipFill>
        <p:spPr bwMode="auto">
          <a:xfrm>
            <a:off x="290513" y="3986213"/>
            <a:ext cx="3267075" cy="2109787"/>
          </a:xfrm>
          <a:prstGeom prst="rect">
            <a:avLst/>
          </a:prstGeom>
          <a:noFill/>
          <a:ln w="9525">
            <a:noFill/>
            <a:miter lim="800000"/>
            <a:headEnd/>
            <a:tailEnd/>
          </a:ln>
        </p:spPr>
      </p:pic>
      <p:pic>
        <p:nvPicPr>
          <p:cNvPr id="1032196" name="Picture 6" descr="S:\CLIENTS\Schering-Plough\REMICADE\#Job 1071 - Nail Psoriasis Slide Kit Revised\Content\Photography from Professor Baran\000.011.jpg"/>
          <p:cNvPicPr>
            <a:picLocks noChangeAspect="1" noChangeArrowheads="1"/>
          </p:cNvPicPr>
          <p:nvPr/>
        </p:nvPicPr>
        <p:blipFill>
          <a:blip r:embed="rId5" cstate="print"/>
          <a:srcRect/>
          <a:stretch>
            <a:fillRect/>
          </a:stretch>
        </p:blipFill>
        <p:spPr bwMode="auto">
          <a:xfrm>
            <a:off x="5700713" y="1981200"/>
            <a:ext cx="3138487" cy="2057400"/>
          </a:xfrm>
          <a:prstGeom prst="rect">
            <a:avLst/>
          </a:prstGeom>
          <a:noFill/>
          <a:ln w="9525">
            <a:noFill/>
            <a:miter lim="800000"/>
            <a:headEnd/>
            <a:tailEnd/>
          </a:ln>
        </p:spPr>
      </p:pic>
      <p:pic>
        <p:nvPicPr>
          <p:cNvPr id="1032197" name="Picture 11" descr="C:\Documents and Settings\LeahWilliams.SYNERGYMEDICAL\Desktop\Photography from Professor Baran\000.013.jpg"/>
          <p:cNvPicPr>
            <a:picLocks noChangeAspect="1" noChangeArrowheads="1"/>
          </p:cNvPicPr>
          <p:nvPr/>
        </p:nvPicPr>
        <p:blipFill>
          <a:blip r:embed="rId6" cstate="print"/>
          <a:srcRect/>
          <a:stretch>
            <a:fillRect/>
          </a:stretch>
        </p:blipFill>
        <p:spPr bwMode="auto">
          <a:xfrm>
            <a:off x="290513" y="1905000"/>
            <a:ext cx="3108325" cy="2030413"/>
          </a:xfrm>
          <a:prstGeom prst="rect">
            <a:avLst/>
          </a:prstGeom>
          <a:noFill/>
          <a:ln w="9525">
            <a:noFill/>
            <a:miter lim="800000"/>
            <a:headEnd/>
            <a:tailEnd/>
          </a:ln>
        </p:spPr>
      </p:pic>
      <p:pic>
        <p:nvPicPr>
          <p:cNvPr id="1032198" name="Picture 3" descr="S:\CLIENTS\Schering-Plough\REMICADE\#Job 1071 - Nail Psoriasis Slide Kit Revised\Content\Photography from Professor Baran\000.012.jpg"/>
          <p:cNvPicPr>
            <a:picLocks noChangeAspect="1" noChangeArrowheads="1"/>
          </p:cNvPicPr>
          <p:nvPr/>
        </p:nvPicPr>
        <p:blipFill>
          <a:blip r:embed="rId7" cstate="print"/>
          <a:srcRect/>
          <a:stretch>
            <a:fillRect/>
          </a:stretch>
        </p:blipFill>
        <p:spPr bwMode="auto">
          <a:xfrm>
            <a:off x="3186113" y="2989263"/>
            <a:ext cx="2811462" cy="1887537"/>
          </a:xfrm>
          <a:prstGeom prst="rect">
            <a:avLst/>
          </a:prstGeom>
          <a:noFill/>
          <a:ln w="9525">
            <a:noFill/>
            <a:miter lim="800000"/>
            <a:headEnd/>
            <a:tailEnd/>
          </a:ln>
        </p:spPr>
      </p:pic>
      <p:sp>
        <p:nvSpPr>
          <p:cNvPr id="1032199" name="Rectangle 11"/>
          <p:cNvSpPr>
            <a:spLocks noChangeArrowheads="1"/>
          </p:cNvSpPr>
          <p:nvPr/>
        </p:nvSpPr>
        <p:spPr bwMode="auto">
          <a:xfrm>
            <a:off x="38100" y="6543675"/>
            <a:ext cx="4876800" cy="276225"/>
          </a:xfrm>
          <a:prstGeom prst="rect">
            <a:avLst/>
          </a:prstGeom>
          <a:noFill/>
          <a:ln w="9525">
            <a:noFill/>
            <a:miter lim="800000"/>
            <a:headEnd/>
            <a:tailEnd/>
          </a:ln>
        </p:spPr>
        <p:txBody>
          <a:bodyPr>
            <a:spAutoFit/>
          </a:bodyPr>
          <a:lstStyle/>
          <a:p>
            <a:pPr eaLnBrk="0" hangingPunct="0"/>
            <a:r>
              <a:rPr lang="en-US" sz="1200">
                <a:solidFill>
                  <a:schemeClr val="bg1"/>
                </a:solidFill>
                <a:latin typeface="Arial" pitchFamily="34" charset="0"/>
                <a:cs typeface="Arial" pitchFamily="34" charset="0"/>
              </a:rPr>
              <a:t>Jiaravuthisan MM, et al. </a:t>
            </a:r>
            <a:r>
              <a:rPr lang="en-US" sz="1200" i="1">
                <a:solidFill>
                  <a:schemeClr val="bg1"/>
                </a:solidFill>
                <a:latin typeface="Arial" pitchFamily="34" charset="0"/>
                <a:cs typeface="Arial" pitchFamily="34" charset="0"/>
              </a:rPr>
              <a:t>J Am Acad Dermatol.</a:t>
            </a:r>
            <a:r>
              <a:rPr lang="en-US" sz="1200">
                <a:solidFill>
                  <a:schemeClr val="bg1"/>
                </a:solidFill>
                <a:latin typeface="Arial" pitchFamily="34" charset="0"/>
                <a:cs typeface="Arial" pitchFamily="34" charset="0"/>
              </a:rPr>
              <a:t> 2007;57:1-27. </a:t>
            </a:r>
          </a:p>
        </p:txBody>
      </p:sp>
      <p:sp>
        <p:nvSpPr>
          <p:cNvPr id="1032200" name="Rectangle 9"/>
          <p:cNvSpPr>
            <a:spLocks noChangeArrowheads="1"/>
          </p:cNvSpPr>
          <p:nvPr/>
        </p:nvSpPr>
        <p:spPr bwMode="auto">
          <a:xfrm>
            <a:off x="38100" y="6315075"/>
            <a:ext cx="4572000" cy="276225"/>
          </a:xfrm>
          <a:prstGeom prst="rect">
            <a:avLst/>
          </a:prstGeom>
          <a:noFill/>
          <a:ln w="9525">
            <a:noFill/>
            <a:miter lim="800000"/>
            <a:headEnd/>
            <a:tailEnd/>
          </a:ln>
        </p:spPr>
        <p:txBody>
          <a:bodyPr>
            <a:spAutoFit/>
          </a:bodyPr>
          <a:lstStyle/>
          <a:p>
            <a:pPr eaLnBrk="0" hangingPunct="0"/>
            <a:r>
              <a:rPr lang="en-US" sz="1200">
                <a:solidFill>
                  <a:srgbClr val="FFFFFF"/>
                </a:solidFill>
                <a:latin typeface="Arial" pitchFamily="34" charset="0"/>
                <a:cs typeface="Arial" pitchFamily="34" charset="0"/>
              </a:rPr>
              <a:t>Photographs courtesy of Robert Baran, MD, Cannes (France).</a:t>
            </a:r>
          </a:p>
        </p:txBody>
      </p:sp>
    </p:spTree>
  </p:cSld>
  <p:clrMapOvr>
    <a:masterClrMapping/>
  </p:clrMapOvr>
  <p:transition>
    <p:pull dir="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41" name="Rectangle 2"/>
          <p:cNvSpPr>
            <a:spLocks noGrp="1" noChangeArrowheads="1"/>
          </p:cNvSpPr>
          <p:nvPr>
            <p:ph type="title"/>
          </p:nvPr>
        </p:nvSpPr>
        <p:spPr>
          <a:xfrm>
            <a:off x="468313" y="260350"/>
            <a:ext cx="8229600" cy="1143000"/>
          </a:xfrm>
        </p:spPr>
        <p:txBody>
          <a:bodyPr/>
          <a:lstStyle/>
          <a:p>
            <a:r>
              <a:rPr lang="en-GB" sz="3200" dirty="0" smtClean="0"/>
              <a:t>PsA Ultrasound DIP-</a:t>
            </a:r>
            <a:r>
              <a:rPr lang="en-GB" sz="3200" dirty="0" err="1" smtClean="0"/>
              <a:t>Enthesopathy</a:t>
            </a:r>
            <a:r>
              <a:rPr lang="en-GB" sz="3200" dirty="0" smtClean="0"/>
              <a:t> linked to clinical Nail Disease</a:t>
            </a:r>
            <a:r>
              <a:rPr lang="en-GB" sz="4000" dirty="0" smtClean="0"/>
              <a:t> </a:t>
            </a:r>
          </a:p>
        </p:txBody>
      </p:sp>
      <p:pic>
        <p:nvPicPr>
          <p:cNvPr id="1034242" name="Content Placeholder 3" descr="nail_DIP.JPG"/>
          <p:cNvPicPr>
            <a:picLocks noGrp="1" noChangeAspect="1"/>
          </p:cNvPicPr>
          <p:nvPr>
            <p:ph idx="4294967295"/>
          </p:nvPr>
        </p:nvPicPr>
        <p:blipFill>
          <a:blip r:embed="rId2" cstate="print"/>
          <a:srcRect/>
          <a:stretch>
            <a:fillRect/>
          </a:stretch>
        </p:blipFill>
        <p:spPr>
          <a:xfrm>
            <a:off x="250825" y="2205038"/>
            <a:ext cx="8569325" cy="3786187"/>
          </a:xfrm>
        </p:spPr>
      </p:pic>
      <p:sp>
        <p:nvSpPr>
          <p:cNvPr id="6" name="TextBox 5"/>
          <p:cNvSpPr txBox="1">
            <a:spLocks noChangeArrowheads="1"/>
          </p:cNvSpPr>
          <p:nvPr/>
        </p:nvSpPr>
        <p:spPr bwMode="auto">
          <a:xfrm>
            <a:off x="1476375" y="6197600"/>
            <a:ext cx="6143625" cy="720725"/>
          </a:xfrm>
          <a:prstGeom prst="rect">
            <a:avLst/>
          </a:prstGeom>
          <a:noFill/>
          <a:ln w="19050">
            <a:solidFill>
              <a:srgbClr val="FF9900"/>
            </a:solidFill>
            <a:miter lim="800000"/>
            <a:headEnd/>
            <a:tailEnd/>
          </a:ln>
        </p:spPr>
        <p:txBody>
          <a:bodyPr>
            <a:spAutoFit/>
          </a:bodyPr>
          <a:lstStyle/>
          <a:p>
            <a:pPr algn="ctr"/>
            <a:r>
              <a:rPr lang="en-GB" sz="2000" b="1">
                <a:solidFill>
                  <a:schemeClr val="accent2"/>
                </a:solidFill>
                <a:latin typeface="Arial" pitchFamily="34" charset="0"/>
                <a:cs typeface="Arial" pitchFamily="34" charset="0"/>
              </a:rPr>
              <a:t>Enthesitis of Extensor tendon  and hypoechogenicity</a:t>
            </a:r>
          </a:p>
        </p:txBody>
      </p:sp>
      <p:cxnSp>
        <p:nvCxnSpPr>
          <p:cNvPr id="19" name="Straight Connector 18"/>
          <p:cNvCxnSpPr/>
          <p:nvPr/>
        </p:nvCxnSpPr>
        <p:spPr>
          <a:xfrm rot="5400000">
            <a:off x="2557463" y="3571875"/>
            <a:ext cx="571500" cy="14287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3634582" y="3069431"/>
            <a:ext cx="576262" cy="142875"/>
          </a:xfrm>
          <a:prstGeom prst="line">
            <a:avLst/>
          </a:prstGeom>
          <a:ln w="79375"/>
        </p:spPr>
        <p:style>
          <a:lnRef idx="1">
            <a:schemeClr val="accent1"/>
          </a:lnRef>
          <a:fillRef idx="0">
            <a:schemeClr val="accent1"/>
          </a:fillRef>
          <a:effectRef idx="0">
            <a:schemeClr val="accent1"/>
          </a:effectRef>
          <a:fontRef idx="minor">
            <a:schemeClr val="tx1"/>
          </a:fontRef>
        </p:style>
      </p:cxnSp>
      <p:sp>
        <p:nvSpPr>
          <p:cNvPr id="2" name="TextBox 5"/>
          <p:cNvSpPr txBox="1">
            <a:spLocks noChangeArrowheads="1"/>
          </p:cNvSpPr>
          <p:nvPr/>
        </p:nvSpPr>
        <p:spPr bwMode="auto">
          <a:xfrm>
            <a:off x="1476375" y="1412875"/>
            <a:ext cx="6143625" cy="415925"/>
          </a:xfrm>
          <a:prstGeom prst="rect">
            <a:avLst/>
          </a:prstGeom>
          <a:noFill/>
          <a:ln w="19050">
            <a:solidFill>
              <a:srgbClr val="FF9900"/>
            </a:solidFill>
            <a:miter lim="800000"/>
            <a:headEnd/>
            <a:tailEnd/>
          </a:ln>
        </p:spPr>
        <p:txBody>
          <a:bodyPr>
            <a:spAutoFit/>
          </a:bodyPr>
          <a:lstStyle/>
          <a:p>
            <a:pPr algn="ctr"/>
            <a:r>
              <a:rPr lang="en-GB" sz="2000" b="1">
                <a:solidFill>
                  <a:schemeClr val="accent2"/>
                </a:solidFill>
                <a:latin typeface="Arial" pitchFamily="34" charset="0"/>
                <a:cs typeface="Arial" pitchFamily="34" charset="0"/>
              </a:rPr>
              <a:t>Epidermis and Dermal Thickening</a:t>
            </a:r>
          </a:p>
        </p:txBody>
      </p:sp>
      <p:sp>
        <p:nvSpPr>
          <p:cNvPr id="1350664" name="Line 8"/>
          <p:cNvSpPr>
            <a:spLocks noChangeShapeType="1"/>
          </p:cNvSpPr>
          <p:nvPr/>
        </p:nvSpPr>
        <p:spPr bwMode="auto">
          <a:xfrm flipH="1" flipV="1">
            <a:off x="2771775" y="4076700"/>
            <a:ext cx="431800" cy="2016125"/>
          </a:xfrm>
          <a:prstGeom prst="line">
            <a:avLst/>
          </a:prstGeom>
          <a:noFill/>
          <a:ln w="76200">
            <a:solidFill>
              <a:srgbClr val="FFCC00"/>
            </a:solidFill>
            <a:round/>
            <a:headEnd/>
            <a:tailEnd type="triangle" w="med" len="med"/>
          </a:ln>
        </p:spPr>
        <p:txBody>
          <a:bodyPr/>
          <a:lstStyle/>
          <a:p>
            <a:endParaRPr lang="en-CA"/>
          </a:p>
        </p:txBody>
      </p:sp>
      <p:sp>
        <p:nvSpPr>
          <p:cNvPr id="1350665" name="Line 9"/>
          <p:cNvSpPr>
            <a:spLocks noChangeShapeType="1"/>
          </p:cNvSpPr>
          <p:nvPr/>
        </p:nvSpPr>
        <p:spPr bwMode="auto">
          <a:xfrm>
            <a:off x="4067175" y="1916113"/>
            <a:ext cx="0" cy="647700"/>
          </a:xfrm>
          <a:prstGeom prst="line">
            <a:avLst/>
          </a:prstGeom>
          <a:noFill/>
          <a:ln w="76200">
            <a:solidFill>
              <a:srgbClr val="FFCC00"/>
            </a:solidFill>
            <a:round/>
            <a:headEnd/>
            <a:tailEnd type="triangle" w="med" len="med"/>
          </a:ln>
        </p:spPr>
        <p:txBody>
          <a:bodyPr/>
          <a:lstStyle/>
          <a:p>
            <a:endParaRPr lang="en-CA"/>
          </a:p>
        </p:txBody>
      </p:sp>
    </p:spTree>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5066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5066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1350664" grpId="0" animBg="1"/>
      <p:bldP spid="135066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ChangeArrowheads="1"/>
          </p:cNvSpPr>
          <p:nvPr>
            <p:ph type="title"/>
          </p:nvPr>
        </p:nvSpPr>
        <p:spPr>
          <a:xfrm>
            <a:off x="179388" y="260350"/>
            <a:ext cx="8785225" cy="1143000"/>
          </a:xfrm>
        </p:spPr>
        <p:txBody>
          <a:bodyPr/>
          <a:lstStyle/>
          <a:p>
            <a:pPr defTabSz="812800"/>
            <a:r>
              <a:rPr lang="en-US" smtClean="0"/>
              <a:t>Clinical Subgroups of PsA</a:t>
            </a:r>
          </a:p>
        </p:txBody>
      </p:sp>
      <p:sp>
        <p:nvSpPr>
          <p:cNvPr id="56322" name="Rectangle 3"/>
          <p:cNvSpPr>
            <a:spLocks noGrp="1" noChangeArrowheads="1"/>
          </p:cNvSpPr>
          <p:nvPr>
            <p:ph type="body" idx="1"/>
          </p:nvPr>
        </p:nvSpPr>
        <p:spPr>
          <a:xfrm>
            <a:off x="684213" y="1484313"/>
            <a:ext cx="7772400" cy="4114800"/>
          </a:xfrm>
        </p:spPr>
        <p:txBody>
          <a:bodyPr/>
          <a:lstStyle/>
          <a:p>
            <a:pPr marL="400050" indent="-400050" defTabSz="812800">
              <a:spcBef>
                <a:spcPct val="30000"/>
              </a:spcBef>
            </a:pPr>
            <a:r>
              <a:rPr lang="en-US" sz="2300" smtClean="0"/>
              <a:t>Monoarticular or asymmetric oligoarthritis with dactylitis</a:t>
            </a:r>
          </a:p>
          <a:p>
            <a:pPr marL="400050" indent="-400050" defTabSz="812800">
              <a:spcBef>
                <a:spcPct val="30000"/>
              </a:spcBef>
            </a:pPr>
            <a:endParaRPr lang="en-US" sz="2300" smtClean="0"/>
          </a:p>
          <a:p>
            <a:pPr marL="400050" indent="-400050" defTabSz="812800">
              <a:spcBef>
                <a:spcPct val="30000"/>
              </a:spcBef>
            </a:pPr>
            <a:r>
              <a:rPr lang="en-US" sz="2300" smtClean="0"/>
              <a:t>Symmetric polyarthritis similar to rheumatoid arthritis</a:t>
            </a:r>
          </a:p>
          <a:p>
            <a:pPr marL="400050" indent="-400050" defTabSz="812800">
              <a:spcBef>
                <a:spcPct val="30000"/>
              </a:spcBef>
            </a:pPr>
            <a:endParaRPr lang="en-US" sz="2300" smtClean="0"/>
          </a:p>
          <a:p>
            <a:pPr marL="400050" indent="-400050" defTabSz="812800">
              <a:spcBef>
                <a:spcPct val="30000"/>
              </a:spcBef>
            </a:pPr>
            <a:r>
              <a:rPr lang="en-US" sz="2300" smtClean="0"/>
              <a:t>Classic psoriatic arthritis confined to distal interphalangeal joints of hands and feet</a:t>
            </a:r>
          </a:p>
          <a:p>
            <a:pPr marL="400050" indent="-400050" defTabSz="812800">
              <a:spcBef>
                <a:spcPct val="30000"/>
              </a:spcBef>
            </a:pPr>
            <a:endParaRPr lang="en-US" sz="2300" smtClean="0"/>
          </a:p>
          <a:p>
            <a:pPr marL="400050" indent="-400050" defTabSz="812800">
              <a:spcBef>
                <a:spcPct val="30000"/>
              </a:spcBef>
            </a:pPr>
            <a:r>
              <a:rPr lang="en-US" sz="2300" smtClean="0"/>
              <a:t>Ankylosing spondylitis with or without peripheral joint involvement</a:t>
            </a:r>
          </a:p>
          <a:p>
            <a:pPr marL="400050" indent="-400050" defTabSz="812800">
              <a:spcBef>
                <a:spcPct val="30000"/>
              </a:spcBef>
            </a:pPr>
            <a:endParaRPr lang="en-US" sz="2300" smtClean="0"/>
          </a:p>
          <a:p>
            <a:pPr marL="400050" indent="-400050" defTabSz="812800">
              <a:spcBef>
                <a:spcPct val="30000"/>
              </a:spcBef>
            </a:pPr>
            <a:r>
              <a:rPr lang="en-US" sz="2300" smtClean="0"/>
              <a:t>Arthritis mutilans</a:t>
            </a:r>
          </a:p>
        </p:txBody>
      </p:sp>
    </p:spTree>
  </p:cSld>
  <p:clrMapOvr>
    <a:masterClrMapping/>
  </p:clrMapOvr>
  <p:transition>
    <p:pull dir="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5265" name="Rectangle 4"/>
          <p:cNvSpPr>
            <a:spLocks noGrp="1" noChangeArrowheads="1"/>
          </p:cNvSpPr>
          <p:nvPr>
            <p:ph type="ctrTitle"/>
          </p:nvPr>
        </p:nvSpPr>
        <p:spPr/>
        <p:txBody>
          <a:bodyPr/>
          <a:lstStyle/>
          <a:p>
            <a:r>
              <a:rPr lang="en-GB" sz="4000" dirty="0" smtClean="0"/>
              <a:t>Given that Nail Disease is strongly linked to PsA – could nail disease indicate a systemic undiagnosed </a:t>
            </a:r>
            <a:r>
              <a:rPr lang="en-GB" sz="4000" dirty="0" err="1" smtClean="0"/>
              <a:t>enthesopathy</a:t>
            </a:r>
            <a:r>
              <a:rPr lang="en-GB" sz="4000" dirty="0" smtClean="0"/>
              <a:t>?</a:t>
            </a:r>
          </a:p>
        </p:txBody>
      </p:sp>
    </p:spTree>
  </p:cSld>
  <p:clrMapOvr>
    <a:masterClrMapping/>
  </p:clrMapOvr>
  <p:transition>
    <p:pull dir="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289" name="Chart 3"/>
          <p:cNvPicPr>
            <a:picLocks noChangeArrowheads="1"/>
          </p:cNvPicPr>
          <p:nvPr/>
        </p:nvPicPr>
        <p:blipFill>
          <a:blip r:embed="rId2" cstate="print"/>
          <a:srcRect/>
          <a:stretch>
            <a:fillRect/>
          </a:stretch>
        </p:blipFill>
        <p:spPr bwMode="auto">
          <a:xfrm>
            <a:off x="323850" y="1158875"/>
            <a:ext cx="8582025" cy="5699125"/>
          </a:xfrm>
          <a:prstGeom prst="rect">
            <a:avLst/>
          </a:prstGeom>
          <a:solidFill>
            <a:schemeClr val="bg1"/>
          </a:solidFill>
          <a:ln w="9525">
            <a:noFill/>
            <a:miter lim="800000"/>
            <a:headEnd/>
            <a:tailEnd/>
          </a:ln>
        </p:spPr>
      </p:pic>
      <p:sp>
        <p:nvSpPr>
          <p:cNvPr id="1036290" name="TextBox 4"/>
          <p:cNvSpPr txBox="1">
            <a:spLocks noChangeArrowheads="1"/>
          </p:cNvSpPr>
          <p:nvPr/>
        </p:nvSpPr>
        <p:spPr bwMode="auto">
          <a:xfrm>
            <a:off x="4932363" y="1196975"/>
            <a:ext cx="1079500" cy="261938"/>
          </a:xfrm>
          <a:prstGeom prst="rect">
            <a:avLst/>
          </a:prstGeom>
          <a:noFill/>
          <a:ln w="9525">
            <a:noFill/>
            <a:miter lim="800000"/>
            <a:headEnd/>
            <a:tailEnd/>
          </a:ln>
        </p:spPr>
        <p:txBody>
          <a:bodyPr>
            <a:spAutoFit/>
          </a:bodyPr>
          <a:lstStyle/>
          <a:p>
            <a:r>
              <a:rPr lang="tr-TR" sz="1100" b="1">
                <a:latin typeface="Calibri" pitchFamily="34" charset="0"/>
              </a:rPr>
              <a:t>P=0.002</a:t>
            </a:r>
            <a:endParaRPr lang="en-US" sz="1100" b="1">
              <a:latin typeface="Calibri" pitchFamily="34" charset="0"/>
            </a:endParaRPr>
          </a:p>
        </p:txBody>
      </p:sp>
      <p:sp>
        <p:nvSpPr>
          <p:cNvPr id="1036291" name="Rectangle 4"/>
          <p:cNvSpPr>
            <a:spLocks noChangeArrowheads="1"/>
          </p:cNvSpPr>
          <p:nvPr/>
        </p:nvSpPr>
        <p:spPr bwMode="auto">
          <a:xfrm>
            <a:off x="0" y="260350"/>
            <a:ext cx="9144000" cy="587375"/>
          </a:xfrm>
          <a:prstGeom prst="rect">
            <a:avLst/>
          </a:prstGeom>
          <a:noFill/>
          <a:ln w="9525">
            <a:noFill/>
            <a:miter lim="800000"/>
            <a:headEnd/>
            <a:tailEnd/>
          </a:ln>
        </p:spPr>
        <p:txBody>
          <a:bodyPr anchor="ctr"/>
          <a:lstStyle/>
          <a:p>
            <a:pPr algn="ctr" eaLnBrk="0" hangingPunct="0"/>
            <a:r>
              <a:rPr lang="en-GB" sz="4000">
                <a:solidFill>
                  <a:srgbClr val="FFFF00"/>
                </a:solidFill>
                <a:latin typeface="Arial" pitchFamily="34" charset="0"/>
              </a:rPr>
              <a:t>Nail Disease = Systemic Enthesopathy</a:t>
            </a:r>
          </a:p>
        </p:txBody>
      </p:sp>
    </p:spTree>
  </p:cSld>
  <p:clrMapOvr>
    <a:masterClrMapping/>
  </p:clrMapOvr>
  <p:transition>
    <p:pull dir="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3" name="Rectangle 4"/>
          <p:cNvSpPr>
            <a:spLocks noGrp="1" noChangeArrowheads="1"/>
          </p:cNvSpPr>
          <p:nvPr>
            <p:ph type="ctrTitle"/>
          </p:nvPr>
        </p:nvSpPr>
        <p:spPr/>
        <p:txBody>
          <a:bodyPr/>
          <a:lstStyle/>
          <a:p>
            <a:pPr eaLnBrk="1" hangingPunct="1"/>
            <a:r>
              <a:rPr lang="en-GB" sz="4000" smtClean="0"/>
              <a:t>A Unifying Concept for Psoriatic Disease and a New Classification scheme by a synthesis of Microanatomical Knowledge and Human Genetics</a:t>
            </a:r>
          </a:p>
        </p:txBody>
      </p:sp>
    </p:spTree>
  </p:cSld>
  <p:clrMapOvr>
    <a:masterClrMapping/>
  </p:clrMapOvr>
  <p:transition>
    <p:pull dir="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8337" name="Rectangle 2"/>
          <p:cNvSpPr>
            <a:spLocks noGrp="1" noChangeArrowheads="1"/>
          </p:cNvSpPr>
          <p:nvPr>
            <p:ph type="title" idx="4294967295"/>
          </p:nvPr>
        </p:nvSpPr>
        <p:spPr>
          <a:xfrm>
            <a:off x="250825" y="260350"/>
            <a:ext cx="8893175" cy="1143000"/>
          </a:xfrm>
        </p:spPr>
        <p:txBody>
          <a:bodyPr lIns="91440" tIns="45720" rIns="91440" bIns="45720"/>
          <a:lstStyle/>
          <a:p>
            <a:pPr algn="ctr" eaLnBrk="1" hangingPunct="1"/>
            <a:r>
              <a:rPr lang="en-GB" sz="3200" smtClean="0"/>
              <a:t>Introducing Genetic Limits on Immune Concepts</a:t>
            </a:r>
          </a:p>
        </p:txBody>
      </p:sp>
      <p:pic>
        <p:nvPicPr>
          <p:cNvPr id="1038338" name="Picture 3" descr="300px-Stalactite_(PSF)"/>
          <p:cNvPicPr>
            <a:picLocks noChangeAspect="1" noChangeArrowheads="1"/>
          </p:cNvPicPr>
          <p:nvPr/>
        </p:nvPicPr>
        <p:blipFill>
          <a:blip r:embed="rId3" cstate="print"/>
          <a:srcRect r="11493"/>
          <a:stretch>
            <a:fillRect/>
          </a:stretch>
        </p:blipFill>
        <p:spPr bwMode="auto">
          <a:xfrm>
            <a:off x="1692275" y="1916113"/>
            <a:ext cx="7200900" cy="4438650"/>
          </a:xfrm>
          <a:prstGeom prst="rect">
            <a:avLst/>
          </a:prstGeom>
          <a:noFill/>
          <a:ln w="9525">
            <a:noFill/>
            <a:miter lim="800000"/>
            <a:headEnd/>
            <a:tailEnd/>
          </a:ln>
        </p:spPr>
      </p:pic>
      <p:sp>
        <p:nvSpPr>
          <p:cNvPr id="1038339" name="Rectangle 4"/>
          <p:cNvSpPr>
            <a:spLocks noChangeArrowheads="1"/>
          </p:cNvSpPr>
          <p:nvPr/>
        </p:nvSpPr>
        <p:spPr bwMode="auto">
          <a:xfrm>
            <a:off x="0" y="1628775"/>
            <a:ext cx="4429125" cy="4679950"/>
          </a:xfrm>
          <a:prstGeom prst="rect">
            <a:avLst/>
          </a:prstGeom>
          <a:solidFill>
            <a:schemeClr val="tx1"/>
          </a:solidFill>
          <a:ln w="9525">
            <a:solidFill>
              <a:schemeClr val="bg1"/>
            </a:solidFill>
            <a:miter lim="800000"/>
            <a:headEnd/>
            <a:tailEnd/>
          </a:ln>
        </p:spPr>
        <p:txBody>
          <a:bodyPr wrap="none" anchor="ctr"/>
          <a:lstStyle/>
          <a:p>
            <a:pPr algn="ctr"/>
            <a:endParaRPr lang="en-US"/>
          </a:p>
        </p:txBody>
      </p:sp>
      <p:sp>
        <p:nvSpPr>
          <p:cNvPr id="1038340" name="Text Box 5"/>
          <p:cNvSpPr txBox="1">
            <a:spLocks noChangeArrowheads="1"/>
          </p:cNvSpPr>
          <p:nvPr/>
        </p:nvSpPr>
        <p:spPr bwMode="auto">
          <a:xfrm>
            <a:off x="0" y="1989138"/>
            <a:ext cx="4159250" cy="1979612"/>
          </a:xfrm>
          <a:prstGeom prst="rect">
            <a:avLst/>
          </a:prstGeom>
          <a:noFill/>
          <a:ln w="9525">
            <a:noFill/>
            <a:miter lim="800000"/>
            <a:headEnd/>
            <a:tailEnd/>
          </a:ln>
        </p:spPr>
        <p:txBody>
          <a:bodyPr wrap="none">
            <a:spAutoFit/>
          </a:bodyPr>
          <a:lstStyle/>
          <a:p>
            <a:pPr algn="ctr"/>
            <a:r>
              <a:rPr lang="en-GB" sz="2800" b="1">
                <a:solidFill>
                  <a:srgbClr val="000000"/>
                </a:solidFill>
              </a:rPr>
              <a:t>Innate Immune Boundary</a:t>
            </a:r>
          </a:p>
          <a:p>
            <a:pPr algn="ctr"/>
            <a:r>
              <a:rPr lang="en-GB">
                <a:solidFill>
                  <a:srgbClr val="000000"/>
                </a:solidFill>
              </a:rPr>
              <a:t>Monogenic </a:t>
            </a:r>
          </a:p>
          <a:p>
            <a:pPr algn="ctr"/>
            <a:r>
              <a:rPr lang="en-GB">
                <a:solidFill>
                  <a:srgbClr val="000000"/>
                </a:solidFill>
              </a:rPr>
              <a:t>Autoinflammatory</a:t>
            </a:r>
          </a:p>
          <a:p>
            <a:pPr algn="ctr"/>
            <a:r>
              <a:rPr lang="en-GB">
                <a:solidFill>
                  <a:srgbClr val="000000"/>
                </a:solidFill>
              </a:rPr>
              <a:t>Diseases</a:t>
            </a:r>
          </a:p>
          <a:p>
            <a:pPr algn="ctr"/>
            <a:endParaRPr lang="en-GB">
              <a:solidFill>
                <a:srgbClr val="000000"/>
              </a:solidFill>
            </a:endParaRPr>
          </a:p>
        </p:txBody>
      </p:sp>
      <p:sp>
        <p:nvSpPr>
          <p:cNvPr id="1038341" name="Text Box 6"/>
          <p:cNvSpPr txBox="1">
            <a:spLocks noChangeArrowheads="1"/>
          </p:cNvSpPr>
          <p:nvPr/>
        </p:nvSpPr>
        <p:spPr bwMode="auto">
          <a:xfrm>
            <a:off x="0" y="4149725"/>
            <a:ext cx="4121150" cy="1614488"/>
          </a:xfrm>
          <a:prstGeom prst="rect">
            <a:avLst/>
          </a:prstGeom>
          <a:noFill/>
          <a:ln w="9525">
            <a:noFill/>
            <a:miter lim="800000"/>
            <a:headEnd/>
            <a:tailEnd/>
          </a:ln>
        </p:spPr>
        <p:txBody>
          <a:bodyPr wrap="none">
            <a:spAutoFit/>
          </a:bodyPr>
          <a:lstStyle/>
          <a:p>
            <a:pPr algn="ctr"/>
            <a:r>
              <a:rPr lang="en-GB" sz="2800" b="1">
                <a:solidFill>
                  <a:srgbClr val="000000"/>
                </a:solidFill>
              </a:rPr>
              <a:t>Autoimmunity  Boundary</a:t>
            </a:r>
          </a:p>
          <a:p>
            <a:pPr algn="ctr"/>
            <a:r>
              <a:rPr lang="en-GB">
                <a:solidFill>
                  <a:srgbClr val="000000"/>
                </a:solidFill>
              </a:rPr>
              <a:t>Monogenic</a:t>
            </a:r>
          </a:p>
          <a:p>
            <a:pPr algn="ctr"/>
            <a:r>
              <a:rPr lang="en-GB">
                <a:solidFill>
                  <a:srgbClr val="000000"/>
                </a:solidFill>
              </a:rPr>
              <a:t> Adaptive Immune </a:t>
            </a:r>
          </a:p>
          <a:p>
            <a:pPr algn="ctr"/>
            <a:r>
              <a:rPr lang="en-GB">
                <a:solidFill>
                  <a:srgbClr val="000000"/>
                </a:solidFill>
              </a:rPr>
              <a:t>Diseases</a:t>
            </a:r>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581150" y="995363"/>
            <a:ext cx="4383088" cy="3867150"/>
          </a:xfrm>
          <a:prstGeom prst="ellipse">
            <a:avLst/>
          </a:prstGeom>
          <a:gradFill>
            <a:gsLst>
              <a:gs pos="0">
                <a:schemeClr val="accent1">
                  <a:tint val="100000"/>
                  <a:shade val="100000"/>
                  <a:satMod val="130000"/>
                  <a:alpha val="16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dirty="0"/>
          </a:p>
          <a:p>
            <a:pPr algn="ctr" defTabSz="457200" fontAlgn="auto">
              <a:spcBef>
                <a:spcPts val="0"/>
              </a:spcBef>
              <a:spcAft>
                <a:spcPts val="0"/>
              </a:spcAft>
              <a:defRPr/>
            </a:pPr>
            <a:endParaRPr sz="1800"/>
          </a:p>
          <a:p>
            <a:pPr algn="ctr" defTabSz="457200" fontAlgn="auto">
              <a:spcBef>
                <a:spcPts val="0"/>
              </a:spcBef>
              <a:spcAft>
                <a:spcPts val="0"/>
              </a:spcAft>
              <a:defRPr/>
            </a:pPr>
            <a:endParaRPr sz="1800"/>
          </a:p>
          <a:p>
            <a:pPr algn="ctr" defTabSz="457200" fontAlgn="auto">
              <a:spcBef>
                <a:spcPts val="0"/>
              </a:spcBef>
              <a:spcAft>
                <a:spcPts val="0"/>
              </a:spcAft>
              <a:defRPr/>
            </a:pPr>
            <a:endParaRPr lang="en-US" sz="1800" dirty="0"/>
          </a:p>
        </p:txBody>
      </p:sp>
      <p:sp>
        <p:nvSpPr>
          <p:cNvPr id="18" name="Oval 17"/>
          <p:cNvSpPr/>
          <p:nvPr/>
        </p:nvSpPr>
        <p:spPr>
          <a:xfrm>
            <a:off x="3600450" y="711200"/>
            <a:ext cx="3328988" cy="2908300"/>
          </a:xfrm>
          <a:prstGeom prst="ellipse">
            <a:avLst/>
          </a:prstGeom>
          <a:gradFill>
            <a:gsLst>
              <a:gs pos="0">
                <a:schemeClr val="accent1">
                  <a:tint val="100000"/>
                  <a:shade val="100000"/>
                  <a:satMod val="130000"/>
                  <a:alpha val="16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dirty="0"/>
          </a:p>
          <a:p>
            <a:pPr algn="ctr" defTabSz="457200" fontAlgn="auto">
              <a:spcBef>
                <a:spcPts val="0"/>
              </a:spcBef>
              <a:spcAft>
                <a:spcPts val="0"/>
              </a:spcAft>
              <a:defRPr/>
            </a:pPr>
            <a:endParaRPr sz="1800"/>
          </a:p>
          <a:p>
            <a:pPr algn="ctr" defTabSz="457200" fontAlgn="auto">
              <a:spcBef>
                <a:spcPts val="0"/>
              </a:spcBef>
              <a:spcAft>
                <a:spcPts val="0"/>
              </a:spcAft>
              <a:defRPr/>
            </a:pPr>
            <a:endParaRPr sz="1800"/>
          </a:p>
          <a:p>
            <a:pPr algn="ctr" defTabSz="457200" fontAlgn="auto">
              <a:spcBef>
                <a:spcPts val="0"/>
              </a:spcBef>
              <a:spcAft>
                <a:spcPts val="0"/>
              </a:spcAft>
              <a:defRPr/>
            </a:pPr>
            <a:endParaRPr lang="en-US" sz="1800" dirty="0"/>
          </a:p>
        </p:txBody>
      </p:sp>
      <p:sp>
        <p:nvSpPr>
          <p:cNvPr id="6" name="Oval 5"/>
          <p:cNvSpPr/>
          <p:nvPr/>
        </p:nvSpPr>
        <p:spPr>
          <a:xfrm>
            <a:off x="0" y="2924175"/>
            <a:ext cx="5691188" cy="1584325"/>
          </a:xfrm>
          <a:prstGeom prst="ellipse">
            <a:avLst/>
          </a:prstGeom>
          <a:gradFill>
            <a:gsLst>
              <a:gs pos="0">
                <a:schemeClr val="accent1">
                  <a:tint val="100000"/>
                  <a:shade val="100000"/>
                  <a:satMod val="130000"/>
                  <a:alpha val="16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dirty="0"/>
          </a:p>
          <a:p>
            <a:pPr algn="ctr" defTabSz="457200" fontAlgn="auto">
              <a:spcBef>
                <a:spcPts val="0"/>
              </a:spcBef>
              <a:spcAft>
                <a:spcPts val="0"/>
              </a:spcAft>
              <a:defRPr/>
            </a:pPr>
            <a:endParaRPr sz="1800"/>
          </a:p>
          <a:p>
            <a:pPr algn="ctr" defTabSz="457200" fontAlgn="auto">
              <a:spcBef>
                <a:spcPts val="0"/>
              </a:spcBef>
              <a:spcAft>
                <a:spcPts val="0"/>
              </a:spcAft>
              <a:defRPr/>
            </a:pPr>
            <a:endParaRPr sz="1800"/>
          </a:p>
          <a:p>
            <a:pPr algn="ctr" defTabSz="457200" fontAlgn="auto">
              <a:spcBef>
                <a:spcPts val="0"/>
              </a:spcBef>
              <a:spcAft>
                <a:spcPts val="0"/>
              </a:spcAft>
              <a:defRPr/>
            </a:pPr>
            <a:endParaRPr lang="en-US" sz="1800" dirty="0"/>
          </a:p>
        </p:txBody>
      </p:sp>
      <p:sp>
        <p:nvSpPr>
          <p:cNvPr id="17" name="Oval 16"/>
          <p:cNvSpPr/>
          <p:nvPr/>
        </p:nvSpPr>
        <p:spPr>
          <a:xfrm>
            <a:off x="4902200" y="2955925"/>
            <a:ext cx="2643188" cy="2093913"/>
          </a:xfrm>
          <a:prstGeom prst="ellipse">
            <a:avLst/>
          </a:prstGeom>
          <a:gradFill>
            <a:gsLst>
              <a:gs pos="0">
                <a:schemeClr val="accent1">
                  <a:tint val="100000"/>
                  <a:shade val="100000"/>
                  <a:satMod val="130000"/>
                  <a:alpha val="16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dirty="0"/>
          </a:p>
          <a:p>
            <a:pPr algn="ctr" defTabSz="457200" fontAlgn="auto">
              <a:spcBef>
                <a:spcPts val="0"/>
              </a:spcBef>
              <a:spcAft>
                <a:spcPts val="0"/>
              </a:spcAft>
              <a:defRPr/>
            </a:pPr>
            <a:endParaRPr sz="1800"/>
          </a:p>
          <a:p>
            <a:pPr algn="ctr" defTabSz="457200" fontAlgn="auto">
              <a:spcBef>
                <a:spcPts val="0"/>
              </a:spcBef>
              <a:spcAft>
                <a:spcPts val="0"/>
              </a:spcAft>
              <a:defRPr/>
            </a:pPr>
            <a:endParaRPr sz="1800"/>
          </a:p>
          <a:p>
            <a:pPr algn="ctr" defTabSz="457200" fontAlgn="auto">
              <a:spcBef>
                <a:spcPts val="0"/>
              </a:spcBef>
              <a:spcAft>
                <a:spcPts val="0"/>
              </a:spcAft>
              <a:defRPr/>
            </a:pPr>
            <a:endParaRPr lang="en-US" sz="1800" dirty="0"/>
          </a:p>
        </p:txBody>
      </p:sp>
      <p:sp>
        <p:nvSpPr>
          <p:cNvPr id="5" name="Oval 4"/>
          <p:cNvSpPr/>
          <p:nvPr/>
        </p:nvSpPr>
        <p:spPr>
          <a:xfrm>
            <a:off x="4070350" y="4229100"/>
            <a:ext cx="1893888" cy="1450975"/>
          </a:xfrm>
          <a:prstGeom prst="ellipse">
            <a:avLst/>
          </a:prstGeom>
          <a:gradFill>
            <a:gsLst>
              <a:gs pos="0">
                <a:schemeClr val="accent1">
                  <a:tint val="100000"/>
                  <a:shade val="100000"/>
                  <a:satMod val="130000"/>
                  <a:alpha val="16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dirty="0"/>
          </a:p>
          <a:p>
            <a:pPr algn="ctr" defTabSz="457200" fontAlgn="auto">
              <a:spcBef>
                <a:spcPts val="0"/>
              </a:spcBef>
              <a:spcAft>
                <a:spcPts val="0"/>
              </a:spcAft>
              <a:defRPr/>
            </a:pPr>
            <a:endParaRPr sz="1800"/>
          </a:p>
          <a:p>
            <a:pPr algn="ctr" defTabSz="457200" fontAlgn="auto">
              <a:spcBef>
                <a:spcPts val="0"/>
              </a:spcBef>
              <a:spcAft>
                <a:spcPts val="0"/>
              </a:spcAft>
              <a:defRPr/>
            </a:pPr>
            <a:endParaRPr sz="1800"/>
          </a:p>
          <a:p>
            <a:pPr algn="ctr" defTabSz="457200" fontAlgn="auto">
              <a:spcBef>
                <a:spcPts val="0"/>
              </a:spcBef>
              <a:spcAft>
                <a:spcPts val="0"/>
              </a:spcAft>
              <a:defRPr/>
            </a:pPr>
            <a:endParaRPr lang="en-US" sz="1800" dirty="0"/>
          </a:p>
        </p:txBody>
      </p:sp>
      <p:sp>
        <p:nvSpPr>
          <p:cNvPr id="8" name="Oval 7"/>
          <p:cNvSpPr/>
          <p:nvPr/>
        </p:nvSpPr>
        <p:spPr>
          <a:xfrm rot="19945693">
            <a:off x="2697163" y="4048125"/>
            <a:ext cx="2905125" cy="1203325"/>
          </a:xfrm>
          <a:prstGeom prst="ellipse">
            <a:avLst/>
          </a:prstGeom>
          <a:gradFill>
            <a:gsLst>
              <a:gs pos="0">
                <a:schemeClr val="accent1">
                  <a:tint val="100000"/>
                  <a:shade val="100000"/>
                  <a:satMod val="130000"/>
                  <a:alpha val="16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dirty="0"/>
          </a:p>
          <a:p>
            <a:pPr algn="ctr" defTabSz="457200" fontAlgn="auto">
              <a:spcBef>
                <a:spcPts val="0"/>
              </a:spcBef>
              <a:spcAft>
                <a:spcPts val="0"/>
              </a:spcAft>
              <a:defRPr/>
            </a:pPr>
            <a:endParaRPr sz="1800"/>
          </a:p>
          <a:p>
            <a:pPr algn="ctr" defTabSz="457200" fontAlgn="auto">
              <a:spcBef>
                <a:spcPts val="0"/>
              </a:spcBef>
              <a:spcAft>
                <a:spcPts val="0"/>
              </a:spcAft>
              <a:defRPr/>
            </a:pPr>
            <a:endParaRPr sz="1800"/>
          </a:p>
          <a:p>
            <a:pPr algn="ctr" defTabSz="457200" fontAlgn="auto">
              <a:spcBef>
                <a:spcPts val="0"/>
              </a:spcBef>
              <a:spcAft>
                <a:spcPts val="0"/>
              </a:spcAft>
              <a:defRPr/>
            </a:pPr>
            <a:endParaRPr lang="en-US" sz="1800" dirty="0"/>
          </a:p>
        </p:txBody>
      </p:sp>
      <p:sp>
        <p:nvSpPr>
          <p:cNvPr id="9" name="Oval 8"/>
          <p:cNvSpPr/>
          <p:nvPr/>
        </p:nvSpPr>
        <p:spPr>
          <a:xfrm>
            <a:off x="4978400" y="2112963"/>
            <a:ext cx="2300288" cy="1773237"/>
          </a:xfrm>
          <a:prstGeom prst="ellipse">
            <a:avLst/>
          </a:prstGeom>
          <a:gradFill>
            <a:gsLst>
              <a:gs pos="0">
                <a:schemeClr val="accent1">
                  <a:tint val="100000"/>
                  <a:shade val="100000"/>
                  <a:satMod val="130000"/>
                  <a:alpha val="16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dirty="0"/>
          </a:p>
          <a:p>
            <a:pPr algn="ctr" defTabSz="457200" fontAlgn="auto">
              <a:spcBef>
                <a:spcPts val="0"/>
              </a:spcBef>
              <a:spcAft>
                <a:spcPts val="0"/>
              </a:spcAft>
              <a:defRPr/>
            </a:pPr>
            <a:endParaRPr sz="1800"/>
          </a:p>
          <a:p>
            <a:pPr algn="ctr" defTabSz="457200" fontAlgn="auto">
              <a:spcBef>
                <a:spcPts val="0"/>
              </a:spcBef>
              <a:spcAft>
                <a:spcPts val="0"/>
              </a:spcAft>
              <a:defRPr/>
            </a:pPr>
            <a:endParaRPr sz="1800"/>
          </a:p>
          <a:p>
            <a:pPr algn="ctr" defTabSz="457200" fontAlgn="auto">
              <a:spcBef>
                <a:spcPts val="0"/>
              </a:spcBef>
              <a:spcAft>
                <a:spcPts val="0"/>
              </a:spcAft>
              <a:defRPr/>
            </a:pPr>
            <a:endParaRPr lang="en-US" sz="1800" dirty="0"/>
          </a:p>
        </p:txBody>
      </p:sp>
      <p:sp>
        <p:nvSpPr>
          <p:cNvPr id="1040392" name="TextBox 9"/>
          <p:cNvSpPr txBox="1">
            <a:spLocks noChangeArrowheads="1"/>
          </p:cNvSpPr>
          <p:nvPr/>
        </p:nvSpPr>
        <p:spPr bwMode="auto">
          <a:xfrm>
            <a:off x="2139950" y="1444625"/>
            <a:ext cx="2438400" cy="365125"/>
          </a:xfrm>
          <a:prstGeom prst="rect">
            <a:avLst/>
          </a:prstGeom>
          <a:noFill/>
          <a:ln w="9525">
            <a:noFill/>
            <a:miter lim="800000"/>
            <a:headEnd/>
            <a:tailEnd/>
          </a:ln>
        </p:spPr>
        <p:txBody>
          <a:bodyPr>
            <a:spAutoFit/>
          </a:bodyPr>
          <a:lstStyle/>
          <a:p>
            <a:pPr defTabSz="457200"/>
            <a:r>
              <a:rPr lang="en-US" sz="1800">
                <a:latin typeface="Calibri" pitchFamily="34" charset="0"/>
              </a:rPr>
              <a:t>PSORIASIS</a:t>
            </a:r>
          </a:p>
        </p:txBody>
      </p:sp>
      <p:sp>
        <p:nvSpPr>
          <p:cNvPr id="1040393" name="TextBox 10"/>
          <p:cNvSpPr txBox="1">
            <a:spLocks noChangeArrowheads="1"/>
          </p:cNvSpPr>
          <p:nvPr/>
        </p:nvSpPr>
        <p:spPr bwMode="auto">
          <a:xfrm>
            <a:off x="3054350" y="3302000"/>
            <a:ext cx="1016000" cy="366713"/>
          </a:xfrm>
          <a:prstGeom prst="rect">
            <a:avLst/>
          </a:prstGeom>
          <a:noFill/>
          <a:ln w="9525">
            <a:noFill/>
            <a:miter lim="800000"/>
            <a:headEnd/>
            <a:tailEnd/>
          </a:ln>
        </p:spPr>
        <p:txBody>
          <a:bodyPr>
            <a:spAutoFit/>
          </a:bodyPr>
          <a:lstStyle/>
          <a:p>
            <a:pPr defTabSz="457200"/>
            <a:r>
              <a:rPr lang="en-US" sz="1800">
                <a:latin typeface="Calibri" pitchFamily="34" charset="0"/>
              </a:rPr>
              <a:t>PSA</a:t>
            </a:r>
          </a:p>
        </p:txBody>
      </p:sp>
      <p:sp>
        <p:nvSpPr>
          <p:cNvPr id="1040394" name="TextBox 11"/>
          <p:cNvSpPr txBox="1">
            <a:spLocks noChangeArrowheads="1"/>
          </p:cNvSpPr>
          <p:nvPr/>
        </p:nvSpPr>
        <p:spPr bwMode="auto">
          <a:xfrm>
            <a:off x="2889250" y="4862513"/>
            <a:ext cx="1422400" cy="366712"/>
          </a:xfrm>
          <a:prstGeom prst="rect">
            <a:avLst/>
          </a:prstGeom>
          <a:noFill/>
          <a:ln w="9525">
            <a:noFill/>
            <a:miter lim="800000"/>
            <a:headEnd/>
            <a:tailEnd/>
          </a:ln>
        </p:spPr>
        <p:txBody>
          <a:bodyPr>
            <a:spAutoFit/>
          </a:bodyPr>
          <a:lstStyle/>
          <a:p>
            <a:pPr defTabSz="457200"/>
            <a:r>
              <a:rPr lang="en-US" sz="1800">
                <a:latin typeface="Calibri" pitchFamily="34" charset="0"/>
              </a:rPr>
              <a:t>SAPHO</a:t>
            </a:r>
          </a:p>
        </p:txBody>
      </p:sp>
      <p:sp>
        <p:nvSpPr>
          <p:cNvPr id="1040395" name="TextBox 14"/>
          <p:cNvSpPr txBox="1">
            <a:spLocks noChangeArrowheads="1"/>
          </p:cNvSpPr>
          <p:nvPr/>
        </p:nvSpPr>
        <p:spPr bwMode="auto">
          <a:xfrm>
            <a:off x="6224588" y="2365375"/>
            <a:ext cx="1117600" cy="366713"/>
          </a:xfrm>
          <a:prstGeom prst="rect">
            <a:avLst/>
          </a:prstGeom>
          <a:noFill/>
          <a:ln w="9525">
            <a:noFill/>
            <a:miter lim="800000"/>
            <a:headEnd/>
            <a:tailEnd/>
          </a:ln>
        </p:spPr>
        <p:txBody>
          <a:bodyPr>
            <a:spAutoFit/>
          </a:bodyPr>
          <a:lstStyle/>
          <a:p>
            <a:pPr defTabSz="457200"/>
            <a:r>
              <a:rPr lang="en-US" sz="1800">
                <a:latin typeface="Calibri" pitchFamily="34" charset="0"/>
              </a:rPr>
              <a:t>ReA</a:t>
            </a:r>
          </a:p>
        </p:txBody>
      </p:sp>
      <p:sp>
        <p:nvSpPr>
          <p:cNvPr id="1040396" name="TextBox 15"/>
          <p:cNvSpPr txBox="1">
            <a:spLocks noChangeArrowheads="1"/>
          </p:cNvSpPr>
          <p:nvPr/>
        </p:nvSpPr>
        <p:spPr bwMode="auto">
          <a:xfrm>
            <a:off x="6599238" y="3733800"/>
            <a:ext cx="1117600" cy="366713"/>
          </a:xfrm>
          <a:prstGeom prst="rect">
            <a:avLst/>
          </a:prstGeom>
          <a:noFill/>
          <a:ln w="9525">
            <a:noFill/>
            <a:miter lim="800000"/>
            <a:headEnd/>
            <a:tailEnd/>
          </a:ln>
        </p:spPr>
        <p:txBody>
          <a:bodyPr>
            <a:spAutoFit/>
          </a:bodyPr>
          <a:lstStyle/>
          <a:p>
            <a:pPr defTabSz="457200"/>
            <a:r>
              <a:rPr lang="en-US" sz="1800">
                <a:latin typeface="Calibri" pitchFamily="34" charset="0"/>
              </a:rPr>
              <a:t>IBD</a:t>
            </a:r>
          </a:p>
        </p:txBody>
      </p:sp>
      <p:sp>
        <p:nvSpPr>
          <p:cNvPr id="1040397" name="TextBox 17"/>
          <p:cNvSpPr txBox="1">
            <a:spLocks noChangeArrowheads="1"/>
          </p:cNvSpPr>
          <p:nvPr/>
        </p:nvSpPr>
        <p:spPr bwMode="auto">
          <a:xfrm>
            <a:off x="4756150" y="4657725"/>
            <a:ext cx="1627188" cy="366713"/>
          </a:xfrm>
          <a:prstGeom prst="rect">
            <a:avLst/>
          </a:prstGeom>
          <a:noFill/>
          <a:ln w="9525">
            <a:noFill/>
            <a:miter lim="800000"/>
            <a:headEnd/>
            <a:tailEnd/>
          </a:ln>
        </p:spPr>
        <p:txBody>
          <a:bodyPr>
            <a:spAutoFit/>
          </a:bodyPr>
          <a:lstStyle/>
          <a:p>
            <a:pPr defTabSz="457200"/>
            <a:r>
              <a:rPr lang="en-US" sz="1800">
                <a:latin typeface="Calibri" pitchFamily="34" charset="0"/>
              </a:rPr>
              <a:t>CMRO</a:t>
            </a:r>
          </a:p>
        </p:txBody>
      </p:sp>
      <p:sp>
        <p:nvSpPr>
          <p:cNvPr id="1040398" name="TextBox 13"/>
          <p:cNvSpPr txBox="1">
            <a:spLocks noChangeArrowheads="1"/>
          </p:cNvSpPr>
          <p:nvPr/>
        </p:nvSpPr>
        <p:spPr bwMode="auto">
          <a:xfrm>
            <a:off x="1885950" y="1954213"/>
            <a:ext cx="1714500" cy="1069975"/>
          </a:xfrm>
          <a:prstGeom prst="rect">
            <a:avLst/>
          </a:prstGeom>
          <a:noFill/>
          <a:ln w="9525">
            <a:noFill/>
            <a:miter lim="800000"/>
            <a:headEnd/>
            <a:tailEnd/>
          </a:ln>
        </p:spPr>
        <p:txBody>
          <a:bodyPr>
            <a:spAutoFit/>
          </a:bodyPr>
          <a:lstStyle/>
          <a:p>
            <a:pPr defTabSz="457200"/>
            <a:r>
              <a:rPr lang="en-GB" sz="1600" i="1">
                <a:solidFill>
                  <a:srgbClr val="FF0000"/>
                </a:solidFill>
                <a:latin typeface="Calibri" pitchFamily="34" charset="0"/>
              </a:rPr>
              <a:t>HLA-Cw0602</a:t>
            </a:r>
          </a:p>
          <a:p>
            <a:pPr defTabSz="457200"/>
            <a:r>
              <a:rPr lang="en-GB" sz="1600" i="1">
                <a:solidFill>
                  <a:srgbClr val="FF0000"/>
                </a:solidFill>
                <a:latin typeface="Calibri" pitchFamily="34" charset="0"/>
              </a:rPr>
              <a:t>LCE</a:t>
            </a:r>
          </a:p>
          <a:p>
            <a:pPr defTabSz="457200"/>
            <a:r>
              <a:rPr lang="en-GB" sz="1600" i="1">
                <a:solidFill>
                  <a:srgbClr val="FF0000"/>
                </a:solidFill>
                <a:latin typeface="Calibri" pitchFamily="34" charset="0"/>
              </a:rPr>
              <a:t>IL 12/23</a:t>
            </a:r>
          </a:p>
          <a:p>
            <a:pPr defTabSz="457200"/>
            <a:r>
              <a:rPr lang="en-GB" sz="1600" i="1">
                <a:solidFill>
                  <a:srgbClr val="FF0000"/>
                </a:solidFill>
                <a:latin typeface="Calibri" pitchFamily="34" charset="0"/>
              </a:rPr>
              <a:t>TRAF3IP2</a:t>
            </a:r>
          </a:p>
        </p:txBody>
      </p:sp>
      <p:sp>
        <p:nvSpPr>
          <p:cNvPr id="1040399" name="TextBox 19"/>
          <p:cNvSpPr txBox="1">
            <a:spLocks noChangeArrowheads="1"/>
          </p:cNvSpPr>
          <p:nvPr/>
        </p:nvSpPr>
        <p:spPr bwMode="auto">
          <a:xfrm>
            <a:off x="4578350" y="5068888"/>
            <a:ext cx="1316038" cy="336550"/>
          </a:xfrm>
          <a:prstGeom prst="rect">
            <a:avLst/>
          </a:prstGeom>
          <a:noFill/>
          <a:ln w="9525">
            <a:noFill/>
            <a:miter lim="800000"/>
            <a:headEnd/>
            <a:tailEnd/>
          </a:ln>
        </p:spPr>
        <p:txBody>
          <a:bodyPr>
            <a:spAutoFit/>
          </a:bodyPr>
          <a:lstStyle/>
          <a:p>
            <a:pPr defTabSz="457200"/>
            <a:r>
              <a:rPr lang="en-GB" sz="1600" i="1">
                <a:solidFill>
                  <a:srgbClr val="FF0000"/>
                </a:solidFill>
                <a:latin typeface="Calibri" pitchFamily="34" charset="0"/>
              </a:rPr>
              <a:t>LPIN2</a:t>
            </a:r>
          </a:p>
        </p:txBody>
      </p:sp>
      <p:sp>
        <p:nvSpPr>
          <p:cNvPr id="1040400" name="TextBox 20"/>
          <p:cNvSpPr txBox="1">
            <a:spLocks noChangeArrowheads="1"/>
          </p:cNvSpPr>
          <p:nvPr/>
        </p:nvSpPr>
        <p:spPr bwMode="auto">
          <a:xfrm>
            <a:off x="5964238" y="4184650"/>
            <a:ext cx="1314450" cy="336550"/>
          </a:xfrm>
          <a:prstGeom prst="rect">
            <a:avLst/>
          </a:prstGeom>
          <a:noFill/>
          <a:ln w="9525">
            <a:noFill/>
            <a:miter lim="800000"/>
            <a:headEnd/>
            <a:tailEnd/>
          </a:ln>
        </p:spPr>
        <p:txBody>
          <a:bodyPr>
            <a:spAutoFit/>
          </a:bodyPr>
          <a:lstStyle/>
          <a:p>
            <a:pPr defTabSz="457200"/>
            <a:r>
              <a:rPr lang="en-GB" sz="1600" i="1">
                <a:solidFill>
                  <a:srgbClr val="FF0000"/>
                </a:solidFill>
                <a:latin typeface="Calibri" pitchFamily="34" charset="0"/>
              </a:rPr>
              <a:t>CARD15</a:t>
            </a:r>
          </a:p>
        </p:txBody>
      </p:sp>
      <p:sp>
        <p:nvSpPr>
          <p:cNvPr id="1040401" name="TextBox 9"/>
          <p:cNvSpPr txBox="1">
            <a:spLocks noChangeArrowheads="1"/>
          </p:cNvSpPr>
          <p:nvPr/>
        </p:nvSpPr>
        <p:spPr bwMode="auto">
          <a:xfrm>
            <a:off x="5507038" y="995363"/>
            <a:ext cx="2438400" cy="366712"/>
          </a:xfrm>
          <a:prstGeom prst="rect">
            <a:avLst/>
          </a:prstGeom>
          <a:noFill/>
          <a:ln w="9525">
            <a:noFill/>
            <a:miter lim="800000"/>
            <a:headEnd/>
            <a:tailEnd/>
          </a:ln>
        </p:spPr>
        <p:txBody>
          <a:bodyPr>
            <a:spAutoFit/>
          </a:bodyPr>
          <a:lstStyle/>
          <a:p>
            <a:pPr defTabSz="457200"/>
            <a:r>
              <a:rPr lang="en-US" sz="1800">
                <a:latin typeface="Calibri" pitchFamily="34" charset="0"/>
              </a:rPr>
              <a:t>AS</a:t>
            </a:r>
          </a:p>
        </p:txBody>
      </p:sp>
      <p:sp>
        <p:nvSpPr>
          <p:cNvPr id="20" name="Oval 19"/>
          <p:cNvSpPr/>
          <p:nvPr/>
        </p:nvSpPr>
        <p:spPr>
          <a:xfrm>
            <a:off x="1403350" y="3933825"/>
            <a:ext cx="1670050" cy="1725613"/>
          </a:xfrm>
          <a:prstGeom prst="ellipse">
            <a:avLst/>
          </a:prstGeom>
          <a:gradFill>
            <a:gsLst>
              <a:gs pos="0">
                <a:schemeClr val="accent1">
                  <a:tint val="100000"/>
                  <a:shade val="100000"/>
                  <a:satMod val="130000"/>
                  <a:alpha val="16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600" i="1" dirty="0">
              <a:solidFill>
                <a:schemeClr val="tx1"/>
              </a:solidFill>
            </a:endParaRPr>
          </a:p>
        </p:txBody>
      </p:sp>
      <p:sp>
        <p:nvSpPr>
          <p:cNvPr id="1040403" name="TextBox 11"/>
          <p:cNvSpPr txBox="1">
            <a:spLocks noChangeArrowheads="1"/>
          </p:cNvSpPr>
          <p:nvPr/>
        </p:nvSpPr>
        <p:spPr bwMode="auto">
          <a:xfrm>
            <a:off x="1692275" y="4365625"/>
            <a:ext cx="1422400" cy="366713"/>
          </a:xfrm>
          <a:prstGeom prst="rect">
            <a:avLst/>
          </a:prstGeom>
          <a:noFill/>
          <a:ln w="9525">
            <a:noFill/>
            <a:miter lim="800000"/>
            <a:headEnd/>
            <a:tailEnd/>
          </a:ln>
        </p:spPr>
        <p:txBody>
          <a:bodyPr>
            <a:spAutoFit/>
          </a:bodyPr>
          <a:lstStyle/>
          <a:p>
            <a:pPr defTabSz="457200"/>
            <a:r>
              <a:rPr lang="en-US" sz="1800">
                <a:latin typeface="Calibri" pitchFamily="34" charset="0"/>
              </a:rPr>
              <a:t>PAPA</a:t>
            </a:r>
          </a:p>
        </p:txBody>
      </p:sp>
      <p:sp>
        <p:nvSpPr>
          <p:cNvPr id="1040404" name="TextBox 18"/>
          <p:cNvSpPr txBox="1">
            <a:spLocks noChangeArrowheads="1"/>
          </p:cNvSpPr>
          <p:nvPr/>
        </p:nvSpPr>
        <p:spPr bwMode="auto">
          <a:xfrm>
            <a:off x="5570538" y="1481138"/>
            <a:ext cx="1358900" cy="336550"/>
          </a:xfrm>
          <a:prstGeom prst="rect">
            <a:avLst/>
          </a:prstGeom>
          <a:noFill/>
          <a:ln w="9525">
            <a:noFill/>
            <a:miter lim="800000"/>
            <a:headEnd/>
            <a:tailEnd/>
          </a:ln>
        </p:spPr>
        <p:txBody>
          <a:bodyPr>
            <a:spAutoFit/>
          </a:bodyPr>
          <a:lstStyle/>
          <a:p>
            <a:pPr defTabSz="457200"/>
            <a:r>
              <a:rPr lang="en-GB" sz="1600" i="1">
                <a:solidFill>
                  <a:srgbClr val="FF0000"/>
                </a:solidFill>
                <a:latin typeface="Calibri" pitchFamily="34" charset="0"/>
              </a:rPr>
              <a:t>HLA-B27</a:t>
            </a:r>
          </a:p>
        </p:txBody>
      </p:sp>
      <p:sp>
        <p:nvSpPr>
          <p:cNvPr id="1040405" name="TextBox 20"/>
          <p:cNvSpPr txBox="1">
            <a:spLocks noChangeArrowheads="1"/>
          </p:cNvSpPr>
          <p:nvPr/>
        </p:nvSpPr>
        <p:spPr bwMode="auto">
          <a:xfrm>
            <a:off x="1763713" y="5013325"/>
            <a:ext cx="1231900" cy="336550"/>
          </a:xfrm>
          <a:prstGeom prst="rect">
            <a:avLst/>
          </a:prstGeom>
          <a:noFill/>
          <a:ln w="9525">
            <a:noFill/>
            <a:miter lim="800000"/>
            <a:headEnd/>
            <a:tailEnd/>
          </a:ln>
        </p:spPr>
        <p:txBody>
          <a:bodyPr>
            <a:spAutoFit/>
          </a:bodyPr>
          <a:lstStyle/>
          <a:p>
            <a:pPr defTabSz="457200"/>
            <a:r>
              <a:rPr lang="en-GB" sz="1600" i="1">
                <a:solidFill>
                  <a:srgbClr val="FF0000"/>
                </a:solidFill>
                <a:latin typeface="Calibri" pitchFamily="34" charset="0"/>
              </a:rPr>
              <a:t>PSTPIP1</a:t>
            </a:r>
          </a:p>
        </p:txBody>
      </p:sp>
      <p:sp>
        <p:nvSpPr>
          <p:cNvPr id="25" name="Rectangle 24"/>
          <p:cNvSpPr/>
          <p:nvPr/>
        </p:nvSpPr>
        <p:spPr>
          <a:xfrm>
            <a:off x="623888" y="319088"/>
            <a:ext cx="7404100" cy="260350"/>
          </a:xfrm>
          <a:prstGeom prst="rect">
            <a:avLst/>
          </a:prstGeom>
          <a:effectLst>
            <a:outerShdw blurRad="40000" dist="23000" dir="5400000"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GB" sz="1800"/>
          </a:p>
        </p:txBody>
      </p:sp>
      <p:sp>
        <p:nvSpPr>
          <p:cNvPr id="26" name="Rectangle 25"/>
          <p:cNvSpPr/>
          <p:nvPr/>
        </p:nvSpPr>
        <p:spPr>
          <a:xfrm>
            <a:off x="611188" y="6092825"/>
            <a:ext cx="7402512" cy="261938"/>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GB" sz="1800"/>
          </a:p>
        </p:txBody>
      </p:sp>
      <p:sp>
        <p:nvSpPr>
          <p:cNvPr id="27" name="TextBox 26"/>
          <p:cNvSpPr txBox="1"/>
          <p:nvPr/>
        </p:nvSpPr>
        <p:spPr>
          <a:xfrm>
            <a:off x="2817813" y="260350"/>
            <a:ext cx="3522662" cy="365125"/>
          </a:xfrm>
          <a:prstGeom prst="rect">
            <a:avLst/>
          </a:prstGeom>
          <a:noFill/>
        </p:spPr>
        <p:txBody>
          <a:bodyPr>
            <a:spAutoFit/>
          </a:bodyPr>
          <a:lstStyle/>
          <a:p>
            <a:pPr defTabSz="457200">
              <a:defRPr/>
            </a:pPr>
            <a:r>
              <a:rPr lang="en-GB" sz="1800" dirty="0">
                <a:latin typeface="+mn-lt"/>
              </a:rPr>
              <a:t>ADAPTIVE IMMUNITY</a:t>
            </a:r>
          </a:p>
        </p:txBody>
      </p:sp>
      <p:sp>
        <p:nvSpPr>
          <p:cNvPr id="28" name="TextBox 27"/>
          <p:cNvSpPr txBox="1"/>
          <p:nvPr/>
        </p:nvSpPr>
        <p:spPr>
          <a:xfrm>
            <a:off x="3708400" y="6021388"/>
            <a:ext cx="3521075" cy="366712"/>
          </a:xfrm>
          <a:prstGeom prst="rect">
            <a:avLst/>
          </a:prstGeom>
          <a:noFill/>
        </p:spPr>
        <p:txBody>
          <a:bodyPr>
            <a:spAutoFit/>
          </a:bodyPr>
          <a:lstStyle/>
          <a:p>
            <a:pPr defTabSz="457200">
              <a:defRPr/>
            </a:pPr>
            <a:r>
              <a:rPr lang="en-GB" sz="1800" dirty="0">
                <a:latin typeface="+mn-lt"/>
              </a:rPr>
              <a:t>INNATE IMMUNITY</a:t>
            </a:r>
          </a:p>
        </p:txBody>
      </p:sp>
      <p:sp>
        <p:nvSpPr>
          <p:cNvPr id="29" name="Rectangle 28"/>
          <p:cNvSpPr/>
          <p:nvPr/>
        </p:nvSpPr>
        <p:spPr>
          <a:xfrm>
            <a:off x="1885950" y="1954213"/>
            <a:ext cx="1655763" cy="1001712"/>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GB" sz="1800"/>
          </a:p>
        </p:txBody>
      </p:sp>
      <p:sp>
        <p:nvSpPr>
          <p:cNvPr id="30" name="Rectangle 29"/>
          <p:cNvSpPr/>
          <p:nvPr/>
        </p:nvSpPr>
        <p:spPr>
          <a:xfrm>
            <a:off x="1692275" y="5013325"/>
            <a:ext cx="1125538" cy="282575"/>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GB" sz="1800"/>
          </a:p>
        </p:txBody>
      </p:sp>
      <p:sp>
        <p:nvSpPr>
          <p:cNvPr id="31" name="Rectangle 30"/>
          <p:cNvSpPr/>
          <p:nvPr/>
        </p:nvSpPr>
        <p:spPr>
          <a:xfrm>
            <a:off x="4633913" y="5068888"/>
            <a:ext cx="873125" cy="376237"/>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GB" sz="1800"/>
          </a:p>
        </p:txBody>
      </p:sp>
      <p:sp>
        <p:nvSpPr>
          <p:cNvPr id="32" name="Rectangle 31"/>
          <p:cNvSpPr/>
          <p:nvPr/>
        </p:nvSpPr>
        <p:spPr>
          <a:xfrm>
            <a:off x="6037263" y="4203700"/>
            <a:ext cx="1031875" cy="41275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GB" sz="1800"/>
          </a:p>
        </p:txBody>
      </p:sp>
      <p:sp>
        <p:nvSpPr>
          <p:cNvPr id="33" name="Rectangle 32"/>
          <p:cNvSpPr/>
          <p:nvPr/>
        </p:nvSpPr>
        <p:spPr>
          <a:xfrm>
            <a:off x="5691188" y="1481138"/>
            <a:ext cx="1028700" cy="41275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GB" sz="1800"/>
          </a:p>
        </p:txBody>
      </p:sp>
      <p:sp>
        <p:nvSpPr>
          <p:cNvPr id="1040415" name="Text Box 33"/>
          <p:cNvSpPr txBox="1">
            <a:spLocks noChangeArrowheads="1"/>
          </p:cNvSpPr>
          <p:nvPr/>
        </p:nvSpPr>
        <p:spPr bwMode="auto">
          <a:xfrm>
            <a:off x="5940425" y="6453188"/>
            <a:ext cx="2192338" cy="304800"/>
          </a:xfrm>
          <a:prstGeom prst="rect">
            <a:avLst/>
          </a:prstGeom>
          <a:noFill/>
          <a:ln w="9525">
            <a:noFill/>
            <a:miter lim="800000"/>
            <a:headEnd/>
            <a:tailEnd/>
          </a:ln>
        </p:spPr>
        <p:txBody>
          <a:bodyPr wrap="none">
            <a:spAutoFit/>
          </a:bodyPr>
          <a:lstStyle/>
          <a:p>
            <a:r>
              <a:rPr lang="en-GB" sz="1400"/>
              <a:t>McGonagle et al ARD 2011</a:t>
            </a:r>
          </a:p>
        </p:txBody>
      </p:sp>
      <p:sp>
        <p:nvSpPr>
          <p:cNvPr id="2" name="Oval 19"/>
          <p:cNvSpPr/>
          <p:nvPr/>
        </p:nvSpPr>
        <p:spPr>
          <a:xfrm>
            <a:off x="0" y="4149725"/>
            <a:ext cx="1670050" cy="1725613"/>
          </a:xfrm>
          <a:prstGeom prst="ellipse">
            <a:avLst/>
          </a:prstGeom>
          <a:gradFill>
            <a:gsLst>
              <a:gs pos="0">
                <a:schemeClr val="accent1">
                  <a:tint val="100000"/>
                  <a:shade val="100000"/>
                  <a:satMod val="130000"/>
                  <a:alpha val="16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600" i="1" dirty="0">
              <a:solidFill>
                <a:schemeClr val="tx1"/>
              </a:solidFill>
            </a:endParaRPr>
          </a:p>
        </p:txBody>
      </p:sp>
      <p:sp>
        <p:nvSpPr>
          <p:cNvPr id="3" name="Rectangle 29"/>
          <p:cNvSpPr/>
          <p:nvPr/>
        </p:nvSpPr>
        <p:spPr>
          <a:xfrm>
            <a:off x="250825" y="5084763"/>
            <a:ext cx="1125538" cy="282575"/>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r>
              <a:rPr lang="en-GB" sz="1800" b="1">
                <a:solidFill>
                  <a:srgbClr val="FF0000"/>
                </a:solidFill>
                <a:latin typeface="Times New Roman" pitchFamily="18" charset="0"/>
              </a:rPr>
              <a:t>IL1RN</a:t>
            </a:r>
          </a:p>
        </p:txBody>
      </p:sp>
      <p:sp>
        <p:nvSpPr>
          <p:cNvPr id="1040418" name="TextBox 11"/>
          <p:cNvSpPr txBox="1">
            <a:spLocks noChangeArrowheads="1"/>
          </p:cNvSpPr>
          <p:nvPr/>
        </p:nvSpPr>
        <p:spPr bwMode="auto">
          <a:xfrm>
            <a:off x="323850" y="4508500"/>
            <a:ext cx="1422400" cy="366713"/>
          </a:xfrm>
          <a:prstGeom prst="rect">
            <a:avLst/>
          </a:prstGeom>
          <a:noFill/>
          <a:ln w="9525">
            <a:noFill/>
            <a:miter lim="800000"/>
            <a:headEnd/>
            <a:tailEnd/>
          </a:ln>
        </p:spPr>
        <p:txBody>
          <a:bodyPr>
            <a:spAutoFit/>
          </a:bodyPr>
          <a:lstStyle/>
          <a:p>
            <a:pPr defTabSz="457200"/>
            <a:r>
              <a:rPr lang="en-US" sz="1800">
                <a:latin typeface="Calibri" pitchFamily="34" charset="0"/>
              </a:rPr>
              <a:t>DIRA</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1409" name="Rectangle 2"/>
          <p:cNvSpPr>
            <a:spLocks noGrp="1" noChangeArrowheads="1"/>
          </p:cNvSpPr>
          <p:nvPr>
            <p:ph type="title"/>
          </p:nvPr>
        </p:nvSpPr>
        <p:spPr/>
        <p:txBody>
          <a:bodyPr/>
          <a:lstStyle/>
          <a:p>
            <a:r>
              <a:rPr lang="en-GB" sz="4000" smtClean="0"/>
              <a:t>Deficency of Interleukin-1 Receptor Antagonist (DIRA)-An Innate Immune Disease</a:t>
            </a:r>
          </a:p>
        </p:txBody>
      </p:sp>
      <p:pic>
        <p:nvPicPr>
          <p:cNvPr id="1041410" name="Picture 3"/>
          <p:cNvPicPr>
            <a:picLocks noChangeAspect="1" noChangeArrowheads="1"/>
          </p:cNvPicPr>
          <p:nvPr/>
        </p:nvPicPr>
        <p:blipFill>
          <a:blip r:embed="rId2" cstate="print"/>
          <a:srcRect/>
          <a:stretch>
            <a:fillRect/>
          </a:stretch>
        </p:blipFill>
        <p:spPr bwMode="auto">
          <a:xfrm>
            <a:off x="1258888" y="2708275"/>
            <a:ext cx="2039937" cy="3357563"/>
          </a:xfrm>
          <a:prstGeom prst="rect">
            <a:avLst/>
          </a:prstGeom>
          <a:noFill/>
          <a:ln w="9525">
            <a:noFill/>
            <a:miter lim="800000"/>
            <a:headEnd/>
            <a:tailEnd/>
          </a:ln>
        </p:spPr>
      </p:pic>
      <p:pic>
        <p:nvPicPr>
          <p:cNvPr id="1041411" name="Picture 4"/>
          <p:cNvPicPr>
            <a:picLocks noChangeAspect="1" noChangeArrowheads="1"/>
          </p:cNvPicPr>
          <p:nvPr/>
        </p:nvPicPr>
        <p:blipFill>
          <a:blip r:embed="rId3" cstate="print"/>
          <a:srcRect/>
          <a:stretch>
            <a:fillRect/>
          </a:stretch>
        </p:blipFill>
        <p:spPr bwMode="auto">
          <a:xfrm>
            <a:off x="3924300" y="2565400"/>
            <a:ext cx="2103438" cy="4076700"/>
          </a:xfrm>
          <a:prstGeom prst="rect">
            <a:avLst/>
          </a:prstGeom>
          <a:noFill/>
          <a:ln w="9525">
            <a:noFill/>
            <a:miter lim="800000"/>
            <a:headEnd/>
            <a:tailEnd/>
          </a:ln>
        </p:spPr>
      </p:pic>
      <p:sp>
        <p:nvSpPr>
          <p:cNvPr id="1041412" name="Rectangle 5"/>
          <p:cNvSpPr>
            <a:spLocks noChangeArrowheads="1"/>
          </p:cNvSpPr>
          <p:nvPr/>
        </p:nvSpPr>
        <p:spPr bwMode="auto">
          <a:xfrm>
            <a:off x="6011863" y="5445125"/>
            <a:ext cx="3132137" cy="915988"/>
          </a:xfrm>
          <a:prstGeom prst="rect">
            <a:avLst/>
          </a:prstGeom>
          <a:noFill/>
          <a:ln w="9525">
            <a:noFill/>
            <a:miter lim="800000"/>
            <a:headEnd/>
            <a:tailEnd/>
          </a:ln>
        </p:spPr>
        <p:txBody>
          <a:bodyPr>
            <a:spAutoFit/>
          </a:bodyPr>
          <a:lstStyle/>
          <a:p>
            <a:r>
              <a:rPr lang="en-GB" sz="1800">
                <a:solidFill>
                  <a:srgbClr val="FFFF00"/>
                </a:solidFill>
                <a:latin typeface="Arial" pitchFamily="34" charset="0"/>
              </a:rPr>
              <a:t>Aksentijevich I et al </a:t>
            </a:r>
          </a:p>
          <a:p>
            <a:r>
              <a:rPr lang="en-GB" sz="1800">
                <a:solidFill>
                  <a:srgbClr val="FFFF00"/>
                </a:solidFill>
                <a:latin typeface="Arial" pitchFamily="34" charset="0"/>
              </a:rPr>
              <a:t>N Engl J Med 2009;</a:t>
            </a:r>
          </a:p>
          <a:p>
            <a:r>
              <a:rPr lang="en-GB" sz="1800">
                <a:solidFill>
                  <a:srgbClr val="FFFF00"/>
                </a:solidFill>
                <a:latin typeface="Arial" pitchFamily="34" charset="0"/>
              </a:rPr>
              <a:t>360:2426-37.</a:t>
            </a:r>
          </a:p>
        </p:txBody>
      </p:sp>
    </p:spTree>
  </p:cSld>
  <p:clrMapOvr>
    <a:masterClrMapping/>
  </p:clrMapOvr>
  <p:transition>
    <p:pull dir="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2433" name="Rectangle 2"/>
          <p:cNvSpPr>
            <a:spLocks noGrp="1" noChangeArrowheads="1"/>
          </p:cNvSpPr>
          <p:nvPr>
            <p:ph type="title" idx="4294967295"/>
          </p:nvPr>
        </p:nvSpPr>
        <p:spPr/>
        <p:txBody>
          <a:bodyPr lIns="0" tIns="0" rIns="0" bIns="0"/>
          <a:lstStyle/>
          <a:p>
            <a:pPr eaLnBrk="1" hangingPunct="1"/>
            <a:endParaRPr lang="en-US" smtClean="0"/>
          </a:p>
        </p:txBody>
      </p:sp>
      <p:pic>
        <p:nvPicPr>
          <p:cNvPr id="1042434" name="Picture 3"/>
          <p:cNvPicPr>
            <a:picLocks noChangeAspect="1" noChangeArrowheads="1"/>
          </p:cNvPicPr>
          <p:nvPr/>
        </p:nvPicPr>
        <p:blipFill>
          <a:blip r:embed="rId2" cstate="print"/>
          <a:srcRect t="1907" b="34738"/>
          <a:stretch>
            <a:fillRect/>
          </a:stretch>
        </p:blipFill>
        <p:spPr bwMode="auto">
          <a:xfrm>
            <a:off x="250825" y="1412875"/>
            <a:ext cx="5754688" cy="4797425"/>
          </a:xfrm>
          <a:prstGeom prst="rect">
            <a:avLst/>
          </a:prstGeom>
          <a:noFill/>
          <a:ln w="9525">
            <a:noFill/>
            <a:miter lim="800000"/>
            <a:headEnd/>
            <a:tailEnd/>
          </a:ln>
        </p:spPr>
      </p:pic>
      <p:pic>
        <p:nvPicPr>
          <p:cNvPr id="291844" name="Picture 4"/>
          <p:cNvPicPr>
            <a:picLocks noChangeAspect="1" noChangeArrowheads="1"/>
          </p:cNvPicPr>
          <p:nvPr/>
        </p:nvPicPr>
        <p:blipFill>
          <a:blip r:embed="rId3" cstate="print"/>
          <a:srcRect/>
          <a:stretch>
            <a:fillRect/>
          </a:stretch>
        </p:blipFill>
        <p:spPr bwMode="auto">
          <a:xfrm>
            <a:off x="1258888" y="1052513"/>
            <a:ext cx="6794500" cy="4368800"/>
          </a:xfrm>
          <a:prstGeom prst="rect">
            <a:avLst/>
          </a:prstGeom>
          <a:noFill/>
          <a:ln w="9525">
            <a:noFill/>
            <a:miter lim="800000"/>
            <a:headEnd/>
            <a:tailEnd/>
          </a:ln>
        </p:spPr>
      </p:pic>
      <p:pic>
        <p:nvPicPr>
          <p:cNvPr id="291845" name="Picture 5"/>
          <p:cNvPicPr>
            <a:picLocks noChangeAspect="1" noChangeArrowheads="1"/>
          </p:cNvPicPr>
          <p:nvPr/>
        </p:nvPicPr>
        <p:blipFill>
          <a:blip r:embed="rId4" cstate="print"/>
          <a:srcRect/>
          <a:stretch>
            <a:fillRect/>
          </a:stretch>
        </p:blipFill>
        <p:spPr bwMode="auto">
          <a:xfrm>
            <a:off x="2236788" y="1916113"/>
            <a:ext cx="6907212" cy="3995737"/>
          </a:xfrm>
          <a:prstGeom prst="rect">
            <a:avLst/>
          </a:prstGeom>
          <a:noFill/>
          <a:ln w="9525">
            <a:noFill/>
            <a:miter lim="800000"/>
            <a:headEnd/>
            <a:tailEnd/>
          </a:ln>
        </p:spPr>
      </p:pic>
      <p:pic>
        <p:nvPicPr>
          <p:cNvPr id="291846" name="Picture 6"/>
          <p:cNvPicPr>
            <a:picLocks noChangeAspect="1" noChangeArrowheads="1"/>
          </p:cNvPicPr>
          <p:nvPr/>
        </p:nvPicPr>
        <p:blipFill>
          <a:blip r:embed="rId5" cstate="print"/>
          <a:srcRect/>
          <a:stretch>
            <a:fillRect/>
          </a:stretch>
        </p:blipFill>
        <p:spPr bwMode="auto">
          <a:xfrm>
            <a:off x="4284663" y="3068638"/>
            <a:ext cx="4238625" cy="3278187"/>
          </a:xfrm>
          <a:prstGeom prst="rect">
            <a:avLst/>
          </a:prstGeom>
          <a:noFill/>
          <a:ln w="9525">
            <a:noFill/>
            <a:miter lim="800000"/>
            <a:headEnd/>
            <a:tailEnd/>
          </a:ln>
        </p:spPr>
      </p:pic>
    </p:spTree>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18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18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18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18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3457" name="Rectangle 4"/>
          <p:cNvSpPr>
            <a:spLocks noGrp="1" noChangeArrowheads="1"/>
          </p:cNvSpPr>
          <p:nvPr>
            <p:ph type="ctrTitle"/>
          </p:nvPr>
        </p:nvSpPr>
        <p:spPr/>
        <p:txBody>
          <a:bodyPr/>
          <a:lstStyle/>
          <a:p>
            <a:pPr eaLnBrk="1" hangingPunct="1"/>
            <a:r>
              <a:rPr lang="en-GB" sz="4000" dirty="0" smtClean="0"/>
              <a:t/>
            </a:r>
            <a:br>
              <a:rPr lang="en-GB" sz="4000" dirty="0" smtClean="0"/>
            </a:br>
            <a:r>
              <a:rPr lang="en-GB" sz="4000" dirty="0" smtClean="0"/>
              <a:t>So Monogenic Forms/Mimics of PsA have a widespread expression of disease associated variants</a:t>
            </a:r>
            <a:br>
              <a:rPr lang="en-GB" sz="4000" dirty="0" smtClean="0"/>
            </a:br>
            <a:r>
              <a:rPr lang="en-GB" sz="4000" dirty="0" smtClean="0"/>
              <a:t/>
            </a:r>
            <a:br>
              <a:rPr lang="en-GB" sz="4000" dirty="0" smtClean="0"/>
            </a:br>
            <a:r>
              <a:rPr lang="en-GB" sz="4000" dirty="0" smtClean="0"/>
              <a:t>A Focus on Tissue Specific Factors in Disease Localisation in Psoriatic Disease</a:t>
            </a:r>
          </a:p>
        </p:txBody>
      </p:sp>
    </p:spTree>
  </p:cSld>
  <p:clrMapOvr>
    <a:masterClrMapping/>
  </p:clrMapOvr>
  <p:transition>
    <p:pull dir="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81" name="Rectangle 2"/>
          <p:cNvSpPr>
            <a:spLocks noGrp="1" noChangeArrowheads="1"/>
          </p:cNvSpPr>
          <p:nvPr>
            <p:ph type="title" idx="4294967295"/>
          </p:nvPr>
        </p:nvSpPr>
        <p:spPr>
          <a:xfrm>
            <a:off x="684213" y="333375"/>
            <a:ext cx="7772400" cy="1143000"/>
          </a:xfrm>
        </p:spPr>
        <p:txBody>
          <a:bodyPr lIns="0" tIns="0" rIns="0" bIns="0"/>
          <a:lstStyle/>
          <a:p>
            <a:pPr eaLnBrk="1" hangingPunct="1"/>
            <a:r>
              <a:rPr lang="en-GB" sz="3200" smtClean="0"/>
              <a:t>Koebner Response Common in Psoriasis and in Nail Disease in Psoriasis</a:t>
            </a:r>
          </a:p>
        </p:txBody>
      </p:sp>
      <p:pic>
        <p:nvPicPr>
          <p:cNvPr id="1044482" name="Picture 5" descr="62m"/>
          <p:cNvPicPr>
            <a:picLocks noChangeAspect="1" noChangeArrowheads="1"/>
          </p:cNvPicPr>
          <p:nvPr/>
        </p:nvPicPr>
        <p:blipFill>
          <a:blip r:embed="rId3" cstate="print"/>
          <a:srcRect/>
          <a:stretch>
            <a:fillRect/>
          </a:stretch>
        </p:blipFill>
        <p:spPr bwMode="auto">
          <a:xfrm>
            <a:off x="539750" y="1844675"/>
            <a:ext cx="3648075" cy="2743200"/>
          </a:xfrm>
          <a:prstGeom prst="rect">
            <a:avLst/>
          </a:prstGeom>
          <a:noFill/>
          <a:ln w="9525">
            <a:noFill/>
            <a:miter lim="800000"/>
            <a:headEnd/>
            <a:tailEnd/>
          </a:ln>
        </p:spPr>
      </p:pic>
      <p:sp>
        <p:nvSpPr>
          <p:cNvPr id="1044483" name="Rectangle 6"/>
          <p:cNvSpPr>
            <a:spLocks noChangeArrowheads="1"/>
          </p:cNvSpPr>
          <p:nvPr/>
        </p:nvSpPr>
        <p:spPr bwMode="auto">
          <a:xfrm>
            <a:off x="0" y="3429000"/>
            <a:ext cx="9144000" cy="0"/>
          </a:xfrm>
          <a:prstGeom prst="rect">
            <a:avLst/>
          </a:prstGeom>
          <a:solidFill>
            <a:srgbClr val="F9F9F9"/>
          </a:solidFill>
          <a:ln w="9525">
            <a:noFill/>
            <a:miter lim="800000"/>
            <a:headEnd/>
            <a:tailEnd/>
          </a:ln>
        </p:spPr>
        <p:txBody>
          <a:bodyPr wrap="none" anchor="ctr">
            <a:spAutoFit/>
          </a:bodyPr>
          <a:lstStyle/>
          <a:p>
            <a:pPr eaLnBrk="0" hangingPunct="0"/>
            <a:endParaRPr lang="en-US" sz="1400">
              <a:latin typeface="Arial" pitchFamily="34" charset="0"/>
              <a:cs typeface="Arial" pitchFamily="34" charset="0"/>
            </a:endParaRPr>
          </a:p>
        </p:txBody>
      </p:sp>
      <p:sp>
        <p:nvSpPr>
          <p:cNvPr id="1044484" name="Rectangle 7"/>
          <p:cNvSpPr>
            <a:spLocks noChangeArrowheads="1"/>
          </p:cNvSpPr>
          <p:nvPr/>
        </p:nvSpPr>
        <p:spPr bwMode="auto">
          <a:xfrm>
            <a:off x="0" y="3429000"/>
            <a:ext cx="9144000" cy="0"/>
          </a:xfrm>
          <a:prstGeom prst="rect">
            <a:avLst/>
          </a:prstGeom>
          <a:solidFill>
            <a:srgbClr val="F9F9F9"/>
          </a:solidFill>
          <a:ln w="9525">
            <a:noFill/>
            <a:miter lim="800000"/>
            <a:headEnd/>
            <a:tailEnd/>
          </a:ln>
        </p:spPr>
        <p:txBody>
          <a:bodyPr wrap="none" anchor="ctr">
            <a:spAutoFit/>
          </a:bodyPr>
          <a:lstStyle/>
          <a:p>
            <a:pPr eaLnBrk="0" hangingPunct="0"/>
            <a:endParaRPr lang="en-US" sz="1400">
              <a:latin typeface="Arial" pitchFamily="34" charset="0"/>
              <a:cs typeface="Arial" pitchFamily="34" charset="0"/>
            </a:endParaRPr>
          </a:p>
        </p:txBody>
      </p:sp>
      <p:pic>
        <p:nvPicPr>
          <p:cNvPr id="1044485" name="Picture 8"/>
          <p:cNvPicPr>
            <a:picLocks noChangeAspect="1" noChangeArrowheads="1"/>
          </p:cNvPicPr>
          <p:nvPr/>
        </p:nvPicPr>
        <p:blipFill>
          <a:blip r:embed="rId4" cstate="print"/>
          <a:srcRect/>
          <a:stretch>
            <a:fillRect/>
          </a:stretch>
        </p:blipFill>
        <p:spPr bwMode="auto">
          <a:xfrm>
            <a:off x="4716463" y="1844675"/>
            <a:ext cx="3810000" cy="2705100"/>
          </a:xfrm>
          <a:prstGeom prst="rect">
            <a:avLst/>
          </a:prstGeom>
          <a:noFill/>
          <a:ln w="9525">
            <a:noFill/>
            <a:miter lim="800000"/>
            <a:headEnd/>
            <a:tailEnd/>
          </a:ln>
        </p:spPr>
      </p:pic>
      <p:sp>
        <p:nvSpPr>
          <p:cNvPr id="1044486" name="Rectangle 8"/>
          <p:cNvSpPr>
            <a:spLocks noChangeArrowheads="1"/>
          </p:cNvSpPr>
          <p:nvPr/>
        </p:nvSpPr>
        <p:spPr bwMode="auto">
          <a:xfrm>
            <a:off x="3294063" y="5661025"/>
            <a:ext cx="5849937" cy="730250"/>
          </a:xfrm>
          <a:prstGeom prst="rect">
            <a:avLst/>
          </a:prstGeom>
          <a:noFill/>
          <a:ln w="9525">
            <a:noFill/>
            <a:miter lim="800000"/>
            <a:headEnd/>
            <a:tailEnd/>
          </a:ln>
        </p:spPr>
        <p:txBody>
          <a:bodyPr wrap="none" anchor="ctr">
            <a:spAutoFit/>
          </a:bodyPr>
          <a:lstStyle/>
          <a:p>
            <a:pPr eaLnBrk="0" hangingPunct="0"/>
            <a:r>
              <a:rPr lang="en-GB" sz="1400">
                <a:solidFill>
                  <a:srgbClr val="FFFF00"/>
                </a:solidFill>
                <a:latin typeface="Arial" pitchFamily="34" charset="0"/>
                <a:cs typeface="Arial" pitchFamily="34" charset="0"/>
              </a:rPr>
              <a:t>Rich et al.  J Am Acad Dermatol. 2008 Feb;58(2):224-31. </a:t>
            </a:r>
          </a:p>
          <a:p>
            <a:pPr eaLnBrk="0" hangingPunct="0"/>
            <a:r>
              <a:rPr lang="en-GB" sz="1400">
                <a:solidFill>
                  <a:srgbClr val="FFFF00"/>
                </a:solidFill>
                <a:latin typeface="Arial" pitchFamily="34" charset="0"/>
                <a:cs typeface="Arial" pitchFamily="34" charset="0"/>
              </a:rPr>
              <a:t>Baseline nail disease in patients with moderate to severe psoriasis and r</a:t>
            </a:r>
          </a:p>
          <a:p>
            <a:pPr eaLnBrk="0" hangingPunct="0"/>
            <a:r>
              <a:rPr lang="en-GB" sz="1400">
                <a:solidFill>
                  <a:srgbClr val="FFFF00"/>
                </a:solidFill>
                <a:latin typeface="Arial" pitchFamily="34" charset="0"/>
                <a:cs typeface="Arial" pitchFamily="34" charset="0"/>
              </a:rPr>
              <a:t>esponse to treatment with infliximab during 1 year. </a:t>
            </a:r>
          </a:p>
        </p:txBody>
      </p:sp>
    </p:spTree>
  </p:cSld>
  <p:clrMapOvr>
    <a:masterClrMapping/>
  </p:clrMapOvr>
  <p:transition>
    <p:pull dir="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6529" name="Rectangle 2"/>
          <p:cNvSpPr>
            <a:spLocks noGrp="1" noChangeArrowheads="1"/>
          </p:cNvSpPr>
          <p:nvPr>
            <p:ph type="title"/>
          </p:nvPr>
        </p:nvSpPr>
        <p:spPr/>
        <p:txBody>
          <a:bodyPr/>
          <a:lstStyle/>
          <a:p>
            <a:r>
              <a:rPr lang="en-GB" dirty="0" smtClean="0"/>
              <a:t>Trauma in PsA</a:t>
            </a:r>
          </a:p>
        </p:txBody>
      </p:sp>
      <p:pic>
        <p:nvPicPr>
          <p:cNvPr id="1046530" name="Picture 3"/>
          <p:cNvPicPr>
            <a:picLocks noChangeAspect="1" noChangeArrowheads="1"/>
          </p:cNvPicPr>
          <p:nvPr/>
        </p:nvPicPr>
        <p:blipFill>
          <a:blip r:embed="rId2" cstate="print"/>
          <a:srcRect/>
          <a:stretch>
            <a:fillRect/>
          </a:stretch>
        </p:blipFill>
        <p:spPr bwMode="auto">
          <a:xfrm>
            <a:off x="0" y="1600200"/>
            <a:ext cx="4419600" cy="3614738"/>
          </a:xfrm>
          <a:prstGeom prst="rect">
            <a:avLst/>
          </a:prstGeom>
          <a:noFill/>
          <a:ln w="9525">
            <a:noFill/>
            <a:miter lim="800000"/>
            <a:headEnd/>
            <a:tailEnd/>
          </a:ln>
        </p:spPr>
      </p:pic>
      <p:pic>
        <p:nvPicPr>
          <p:cNvPr id="1046531" name="Picture 4"/>
          <p:cNvPicPr>
            <a:picLocks noChangeAspect="1" noChangeArrowheads="1"/>
          </p:cNvPicPr>
          <p:nvPr/>
        </p:nvPicPr>
        <p:blipFill>
          <a:blip r:embed="rId3" cstate="print"/>
          <a:srcRect/>
          <a:stretch>
            <a:fillRect/>
          </a:stretch>
        </p:blipFill>
        <p:spPr bwMode="auto">
          <a:xfrm>
            <a:off x="4565650" y="2895600"/>
            <a:ext cx="4578350" cy="2678113"/>
          </a:xfrm>
          <a:prstGeom prst="rect">
            <a:avLst/>
          </a:prstGeom>
          <a:noFill/>
          <a:ln w="9525">
            <a:noFill/>
            <a:miter lim="800000"/>
            <a:headEnd/>
            <a:tailEnd/>
          </a:ln>
        </p:spPr>
      </p:pic>
    </p:spTree>
  </p:cSld>
  <p:clrMapOvr>
    <a:masterClrMapping/>
  </p:clrMapOvr>
  <p:transition>
    <p:pull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9170" name="Picture 2" descr="palmaris1"/>
          <p:cNvPicPr>
            <a:picLocks noChangeAspect="1" noChangeArrowheads="1"/>
          </p:cNvPicPr>
          <p:nvPr/>
        </p:nvPicPr>
        <p:blipFill>
          <a:blip r:embed="rId2" cstate="print"/>
          <a:srcRect/>
          <a:stretch>
            <a:fillRect/>
          </a:stretch>
        </p:blipFill>
        <p:spPr bwMode="auto">
          <a:xfrm>
            <a:off x="468313" y="476250"/>
            <a:ext cx="1622425" cy="2778125"/>
          </a:xfrm>
          <a:prstGeom prst="rect">
            <a:avLst/>
          </a:prstGeom>
          <a:noFill/>
          <a:ln w="9525">
            <a:noFill/>
            <a:miter lim="800000"/>
            <a:headEnd/>
            <a:tailEnd/>
          </a:ln>
        </p:spPr>
      </p:pic>
      <p:pic>
        <p:nvPicPr>
          <p:cNvPr id="519171" name="Picture 3" descr="plantaris"/>
          <p:cNvPicPr>
            <a:picLocks noChangeAspect="1" noChangeArrowheads="1"/>
          </p:cNvPicPr>
          <p:nvPr/>
        </p:nvPicPr>
        <p:blipFill>
          <a:blip r:embed="rId3" cstate="print"/>
          <a:srcRect/>
          <a:stretch>
            <a:fillRect/>
          </a:stretch>
        </p:blipFill>
        <p:spPr bwMode="auto">
          <a:xfrm>
            <a:off x="6227763" y="333375"/>
            <a:ext cx="2598737" cy="3744913"/>
          </a:xfrm>
          <a:prstGeom prst="rect">
            <a:avLst/>
          </a:prstGeom>
          <a:noFill/>
          <a:ln w="9525">
            <a:noFill/>
            <a:miter lim="800000"/>
            <a:headEnd/>
            <a:tailEnd/>
          </a:ln>
        </p:spPr>
      </p:pic>
      <p:pic>
        <p:nvPicPr>
          <p:cNvPr id="57347" name="Picture 4" descr="pustulosa"/>
          <p:cNvPicPr>
            <a:picLocks noChangeAspect="1" noChangeArrowheads="1"/>
          </p:cNvPicPr>
          <p:nvPr/>
        </p:nvPicPr>
        <p:blipFill>
          <a:blip r:embed="rId4" cstate="print"/>
          <a:srcRect/>
          <a:stretch>
            <a:fillRect/>
          </a:stretch>
        </p:blipFill>
        <p:spPr bwMode="auto">
          <a:xfrm>
            <a:off x="2339975" y="549275"/>
            <a:ext cx="3419475" cy="2565400"/>
          </a:xfrm>
          <a:prstGeom prst="rect">
            <a:avLst/>
          </a:prstGeom>
          <a:noFill/>
          <a:ln w="9525">
            <a:noFill/>
            <a:miter lim="800000"/>
            <a:headEnd/>
            <a:tailEnd/>
          </a:ln>
        </p:spPr>
      </p:pic>
      <p:pic>
        <p:nvPicPr>
          <p:cNvPr id="57348" name="Picture 5" descr="7304075 psoriasis vingers gewrichten"/>
          <p:cNvPicPr>
            <a:picLocks noChangeAspect="1" noChangeArrowheads="1"/>
          </p:cNvPicPr>
          <p:nvPr/>
        </p:nvPicPr>
        <p:blipFill>
          <a:blip r:embed="rId5" cstate="print"/>
          <a:srcRect/>
          <a:stretch>
            <a:fillRect/>
          </a:stretch>
        </p:blipFill>
        <p:spPr bwMode="auto">
          <a:xfrm>
            <a:off x="395288" y="4149725"/>
            <a:ext cx="3725862" cy="2473325"/>
          </a:xfrm>
          <a:prstGeom prst="rect">
            <a:avLst/>
          </a:prstGeom>
          <a:noFill/>
          <a:ln w="9525">
            <a:noFill/>
            <a:miter lim="800000"/>
            <a:headEnd/>
            <a:tailEnd/>
          </a:ln>
        </p:spPr>
      </p:pic>
      <p:pic>
        <p:nvPicPr>
          <p:cNvPr id="519174" name="Picture 6" descr="unguium2"/>
          <p:cNvPicPr>
            <a:picLocks noChangeAspect="1" noChangeArrowheads="1"/>
          </p:cNvPicPr>
          <p:nvPr/>
        </p:nvPicPr>
        <p:blipFill>
          <a:blip r:embed="rId6" cstate="print"/>
          <a:srcRect/>
          <a:stretch>
            <a:fillRect/>
          </a:stretch>
        </p:blipFill>
        <p:spPr bwMode="auto">
          <a:xfrm>
            <a:off x="4500563" y="4292600"/>
            <a:ext cx="2239962" cy="2376488"/>
          </a:xfrm>
          <a:prstGeom prst="rect">
            <a:avLst/>
          </a:prstGeom>
          <a:noFill/>
          <a:ln w="9525">
            <a:noFill/>
            <a:miter lim="800000"/>
            <a:headEnd/>
            <a:tailEnd/>
          </a:ln>
        </p:spPr>
      </p:pic>
    </p:spTree>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9170"/>
                                        </p:tgtEl>
                                        <p:attrNameLst>
                                          <p:attrName>style.visibility</p:attrName>
                                        </p:attrNameLst>
                                      </p:cBhvr>
                                      <p:to>
                                        <p:strVal val="visible"/>
                                      </p:to>
                                    </p:set>
                                    <p:anim calcmode="lin" valueType="num">
                                      <p:cBhvr additive="base">
                                        <p:cTn id="7" dur="500" fill="hold"/>
                                        <p:tgtEl>
                                          <p:spTgt spid="519170"/>
                                        </p:tgtEl>
                                        <p:attrNameLst>
                                          <p:attrName>ppt_x</p:attrName>
                                        </p:attrNameLst>
                                      </p:cBhvr>
                                      <p:tavLst>
                                        <p:tav tm="0">
                                          <p:val>
                                            <p:strVal val="#ppt_x"/>
                                          </p:val>
                                        </p:tav>
                                        <p:tav tm="100000">
                                          <p:val>
                                            <p:strVal val="#ppt_x"/>
                                          </p:val>
                                        </p:tav>
                                      </p:tavLst>
                                    </p:anim>
                                    <p:anim calcmode="lin" valueType="num">
                                      <p:cBhvr additive="base">
                                        <p:cTn id="8" dur="500" fill="hold"/>
                                        <p:tgtEl>
                                          <p:spTgt spid="51917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19171"/>
                                        </p:tgtEl>
                                        <p:attrNameLst>
                                          <p:attrName>style.visibility</p:attrName>
                                        </p:attrNameLst>
                                      </p:cBhvr>
                                      <p:to>
                                        <p:strVal val="visible"/>
                                      </p:to>
                                    </p:set>
                                    <p:anim calcmode="lin" valueType="num">
                                      <p:cBhvr additive="base">
                                        <p:cTn id="13" dur="500" fill="hold"/>
                                        <p:tgtEl>
                                          <p:spTgt spid="519171"/>
                                        </p:tgtEl>
                                        <p:attrNameLst>
                                          <p:attrName>ppt_x</p:attrName>
                                        </p:attrNameLst>
                                      </p:cBhvr>
                                      <p:tavLst>
                                        <p:tav tm="0">
                                          <p:val>
                                            <p:strVal val="#ppt_x"/>
                                          </p:val>
                                        </p:tav>
                                        <p:tav tm="100000">
                                          <p:val>
                                            <p:strVal val="#ppt_x"/>
                                          </p:val>
                                        </p:tav>
                                      </p:tavLst>
                                    </p:anim>
                                    <p:anim calcmode="lin" valueType="num">
                                      <p:cBhvr additive="base">
                                        <p:cTn id="14" dur="500" fill="hold"/>
                                        <p:tgtEl>
                                          <p:spTgt spid="51917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19174"/>
                                        </p:tgtEl>
                                        <p:attrNameLst>
                                          <p:attrName>style.visibility</p:attrName>
                                        </p:attrNameLst>
                                      </p:cBhvr>
                                      <p:to>
                                        <p:strVal val="visible"/>
                                      </p:to>
                                    </p:set>
                                    <p:anim calcmode="lin" valueType="num">
                                      <p:cBhvr additive="base">
                                        <p:cTn id="19" dur="500" fill="hold"/>
                                        <p:tgtEl>
                                          <p:spTgt spid="519174"/>
                                        </p:tgtEl>
                                        <p:attrNameLst>
                                          <p:attrName>ppt_x</p:attrName>
                                        </p:attrNameLst>
                                      </p:cBhvr>
                                      <p:tavLst>
                                        <p:tav tm="0">
                                          <p:val>
                                            <p:strVal val="#ppt_x"/>
                                          </p:val>
                                        </p:tav>
                                        <p:tav tm="100000">
                                          <p:val>
                                            <p:strVal val="#ppt_x"/>
                                          </p:val>
                                        </p:tav>
                                      </p:tavLst>
                                    </p:anim>
                                    <p:anim calcmode="lin" valueType="num">
                                      <p:cBhvr additive="base">
                                        <p:cTn id="20" dur="500" fill="hold"/>
                                        <p:tgtEl>
                                          <p:spTgt spid="5191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553" name="Rectangle 2"/>
          <p:cNvSpPr>
            <a:spLocks noGrp="1" noChangeArrowheads="1"/>
          </p:cNvSpPr>
          <p:nvPr>
            <p:ph type="title"/>
          </p:nvPr>
        </p:nvSpPr>
        <p:spPr>
          <a:xfrm>
            <a:off x="107950" y="404813"/>
            <a:ext cx="8785225" cy="877887"/>
          </a:xfrm>
        </p:spPr>
        <p:txBody>
          <a:bodyPr/>
          <a:lstStyle/>
          <a:p>
            <a:pPr eaLnBrk="1" hangingPunct="1"/>
            <a:r>
              <a:rPr lang="en-GB" sz="4000" smtClean="0"/>
              <a:t>Synovio-Entheseal Complexes-</a:t>
            </a:r>
            <a:br>
              <a:rPr lang="en-GB" sz="4000" smtClean="0"/>
            </a:br>
            <a:r>
              <a:rPr lang="en-GB" sz="4000" smtClean="0"/>
              <a:t>Sites of Microdamage in Normals</a:t>
            </a:r>
            <a:endParaRPr lang="en-US" sz="4000" smtClean="0"/>
          </a:p>
        </p:txBody>
      </p:sp>
      <p:grpSp>
        <p:nvGrpSpPr>
          <p:cNvPr id="1047554" name="Group 3"/>
          <p:cNvGrpSpPr>
            <a:grpSpLocks/>
          </p:cNvGrpSpPr>
          <p:nvPr/>
        </p:nvGrpSpPr>
        <p:grpSpPr bwMode="auto">
          <a:xfrm>
            <a:off x="3959225" y="2133600"/>
            <a:ext cx="5184775" cy="4460875"/>
            <a:chOff x="431" y="845"/>
            <a:chExt cx="4944" cy="3432"/>
          </a:xfrm>
        </p:grpSpPr>
        <p:pic>
          <p:nvPicPr>
            <p:cNvPr id="1047557" name="Picture 4" descr="Achilles enthesis organ unlabelled"/>
            <p:cNvPicPr>
              <a:picLocks noChangeAspect="1" noChangeArrowheads="1"/>
            </p:cNvPicPr>
            <p:nvPr/>
          </p:nvPicPr>
          <p:blipFill>
            <a:blip r:embed="rId3" cstate="print"/>
            <a:srcRect/>
            <a:stretch>
              <a:fillRect/>
            </a:stretch>
          </p:blipFill>
          <p:spPr bwMode="auto">
            <a:xfrm>
              <a:off x="1474" y="845"/>
              <a:ext cx="2725" cy="3175"/>
            </a:xfrm>
            <a:prstGeom prst="rect">
              <a:avLst/>
            </a:prstGeom>
            <a:noFill/>
            <a:ln w="19050">
              <a:solidFill>
                <a:srgbClr val="000000"/>
              </a:solidFill>
              <a:miter lim="800000"/>
              <a:headEnd/>
              <a:tailEnd/>
            </a:ln>
          </p:spPr>
        </p:pic>
        <p:sp>
          <p:nvSpPr>
            <p:cNvPr id="1086469" name="Text Box 5"/>
            <p:cNvSpPr txBox="1">
              <a:spLocks noChangeArrowheads="1"/>
            </p:cNvSpPr>
            <p:nvPr/>
          </p:nvSpPr>
          <p:spPr bwMode="auto">
            <a:xfrm>
              <a:off x="1474" y="4064"/>
              <a:ext cx="2720" cy="213"/>
            </a:xfrm>
            <a:prstGeom prst="rect">
              <a:avLst/>
            </a:prstGeom>
            <a:noFill/>
            <a:ln w="3175" algn="ctr">
              <a:noFill/>
              <a:miter lim="800000"/>
              <a:headEnd/>
              <a:tailEnd/>
            </a:ln>
            <a:effectLst/>
          </p:spPr>
          <p:txBody>
            <a:bodyPr lIns="0" tIns="0" rIns="0" bIns="0">
              <a:spAutoFit/>
            </a:bodyPr>
            <a:lstStyle/>
            <a:p>
              <a:pPr algn="ctr">
                <a:spcBef>
                  <a:spcPct val="50000"/>
                </a:spcBef>
                <a:defRPr/>
              </a:pPr>
              <a:endParaRPr lang="en-US" sz="1800">
                <a:solidFill>
                  <a:schemeClr val="bg1"/>
                </a:solidFill>
                <a:effectLst>
                  <a:outerShdw blurRad="38100" dist="38100" dir="2700000" algn="tl">
                    <a:srgbClr val="808080"/>
                  </a:outerShdw>
                </a:effectLst>
                <a:latin typeface="Arial" charset="0"/>
              </a:endParaRPr>
            </a:p>
          </p:txBody>
        </p:sp>
        <p:sp>
          <p:nvSpPr>
            <p:cNvPr id="1047559" name="Line 6"/>
            <p:cNvSpPr>
              <a:spLocks noChangeShapeType="1"/>
            </p:cNvSpPr>
            <p:nvPr/>
          </p:nvSpPr>
          <p:spPr bwMode="auto">
            <a:xfrm flipH="1">
              <a:off x="2971" y="890"/>
              <a:ext cx="1315" cy="136"/>
            </a:xfrm>
            <a:prstGeom prst="line">
              <a:avLst/>
            </a:prstGeom>
            <a:noFill/>
            <a:ln w="19050">
              <a:solidFill>
                <a:srgbClr val="00CC00"/>
              </a:solidFill>
              <a:round/>
              <a:headEnd/>
              <a:tailEnd type="triangle" w="med" len="med"/>
            </a:ln>
          </p:spPr>
          <p:txBody>
            <a:bodyPr lIns="0" tIns="0" rIns="0" bIns="0"/>
            <a:lstStyle/>
            <a:p>
              <a:endParaRPr lang="en-CA"/>
            </a:p>
          </p:txBody>
        </p:sp>
        <p:sp>
          <p:nvSpPr>
            <p:cNvPr id="1047560" name="Line 7"/>
            <p:cNvSpPr>
              <a:spLocks noChangeShapeType="1"/>
            </p:cNvSpPr>
            <p:nvPr/>
          </p:nvSpPr>
          <p:spPr bwMode="auto">
            <a:xfrm flipH="1">
              <a:off x="3288" y="1253"/>
              <a:ext cx="1044" cy="182"/>
            </a:xfrm>
            <a:prstGeom prst="line">
              <a:avLst/>
            </a:prstGeom>
            <a:noFill/>
            <a:ln w="19050">
              <a:solidFill>
                <a:srgbClr val="00CC00"/>
              </a:solidFill>
              <a:round/>
              <a:headEnd/>
              <a:tailEnd type="triangle" w="med" len="med"/>
            </a:ln>
          </p:spPr>
          <p:txBody>
            <a:bodyPr lIns="0" tIns="0" rIns="0" bIns="0"/>
            <a:lstStyle/>
            <a:p>
              <a:endParaRPr lang="en-CA"/>
            </a:p>
          </p:txBody>
        </p:sp>
        <p:sp>
          <p:nvSpPr>
            <p:cNvPr id="1047561" name="Text Box 8"/>
            <p:cNvSpPr txBox="1">
              <a:spLocks noChangeArrowheads="1"/>
            </p:cNvSpPr>
            <p:nvPr/>
          </p:nvSpPr>
          <p:spPr bwMode="auto">
            <a:xfrm>
              <a:off x="431" y="1390"/>
              <a:ext cx="929" cy="211"/>
            </a:xfrm>
            <a:prstGeom prst="rect">
              <a:avLst/>
            </a:prstGeom>
            <a:noFill/>
            <a:ln w="3175" algn="ctr">
              <a:noFill/>
              <a:miter lim="800000"/>
              <a:headEnd/>
              <a:tailEnd/>
            </a:ln>
          </p:spPr>
          <p:txBody>
            <a:bodyPr lIns="0" tIns="0" rIns="0" bIns="0">
              <a:spAutoFit/>
            </a:bodyPr>
            <a:lstStyle/>
            <a:p>
              <a:pPr>
                <a:spcBef>
                  <a:spcPct val="50000"/>
                </a:spcBef>
              </a:pPr>
              <a:endParaRPr lang="en-US" sz="1800">
                <a:solidFill>
                  <a:srgbClr val="FFFF00"/>
                </a:solidFill>
                <a:latin typeface="Arial" pitchFamily="34" charset="0"/>
              </a:endParaRPr>
            </a:p>
          </p:txBody>
        </p:sp>
        <p:sp>
          <p:nvSpPr>
            <p:cNvPr id="1047562" name="Text Box 9"/>
            <p:cNvSpPr txBox="1">
              <a:spLocks noChangeArrowheads="1"/>
            </p:cNvSpPr>
            <p:nvPr/>
          </p:nvSpPr>
          <p:spPr bwMode="auto">
            <a:xfrm>
              <a:off x="4332" y="1480"/>
              <a:ext cx="1043" cy="211"/>
            </a:xfrm>
            <a:prstGeom prst="rect">
              <a:avLst/>
            </a:prstGeom>
            <a:noFill/>
            <a:ln w="3175" algn="ctr">
              <a:noFill/>
              <a:miter lim="800000"/>
              <a:headEnd/>
              <a:tailEnd/>
            </a:ln>
          </p:spPr>
          <p:txBody>
            <a:bodyPr lIns="0" tIns="0" rIns="0" bIns="0">
              <a:spAutoFit/>
            </a:bodyPr>
            <a:lstStyle/>
            <a:p>
              <a:pPr>
                <a:spcBef>
                  <a:spcPct val="50000"/>
                </a:spcBef>
              </a:pPr>
              <a:endParaRPr lang="en-US" sz="1800">
                <a:solidFill>
                  <a:srgbClr val="FFFF00"/>
                </a:solidFill>
                <a:latin typeface="Arial" pitchFamily="34" charset="0"/>
              </a:endParaRPr>
            </a:p>
          </p:txBody>
        </p:sp>
        <p:sp>
          <p:nvSpPr>
            <p:cNvPr id="1047563" name="Line 10"/>
            <p:cNvSpPr>
              <a:spLocks noChangeShapeType="1"/>
            </p:cNvSpPr>
            <p:nvPr/>
          </p:nvSpPr>
          <p:spPr bwMode="auto">
            <a:xfrm flipH="1">
              <a:off x="3243" y="1661"/>
              <a:ext cx="998" cy="0"/>
            </a:xfrm>
            <a:prstGeom prst="line">
              <a:avLst/>
            </a:prstGeom>
            <a:noFill/>
            <a:ln w="19050">
              <a:solidFill>
                <a:srgbClr val="00CC00"/>
              </a:solidFill>
              <a:round/>
              <a:headEnd/>
              <a:tailEnd type="triangle" w="med" len="med"/>
            </a:ln>
          </p:spPr>
          <p:txBody>
            <a:bodyPr lIns="0" tIns="0" rIns="0" bIns="0"/>
            <a:lstStyle/>
            <a:p>
              <a:endParaRPr lang="en-CA"/>
            </a:p>
          </p:txBody>
        </p:sp>
        <p:sp>
          <p:nvSpPr>
            <p:cNvPr id="1047564" name="Line 11"/>
            <p:cNvSpPr>
              <a:spLocks noChangeShapeType="1"/>
            </p:cNvSpPr>
            <p:nvPr/>
          </p:nvSpPr>
          <p:spPr bwMode="auto">
            <a:xfrm flipV="1">
              <a:off x="1383" y="1570"/>
              <a:ext cx="1361" cy="0"/>
            </a:xfrm>
            <a:prstGeom prst="line">
              <a:avLst/>
            </a:prstGeom>
            <a:noFill/>
            <a:ln w="19050">
              <a:solidFill>
                <a:srgbClr val="00CC00"/>
              </a:solidFill>
              <a:round/>
              <a:headEnd/>
              <a:tailEnd type="triangle" w="med" len="med"/>
            </a:ln>
          </p:spPr>
          <p:txBody>
            <a:bodyPr lIns="0" tIns="0" rIns="0" bIns="0"/>
            <a:lstStyle/>
            <a:p>
              <a:endParaRPr lang="en-CA"/>
            </a:p>
          </p:txBody>
        </p:sp>
        <p:sp>
          <p:nvSpPr>
            <p:cNvPr id="1047565" name="Line 12"/>
            <p:cNvSpPr>
              <a:spLocks noChangeShapeType="1"/>
            </p:cNvSpPr>
            <p:nvPr/>
          </p:nvSpPr>
          <p:spPr bwMode="auto">
            <a:xfrm flipV="1">
              <a:off x="1383" y="1071"/>
              <a:ext cx="1406" cy="0"/>
            </a:xfrm>
            <a:prstGeom prst="line">
              <a:avLst/>
            </a:prstGeom>
            <a:noFill/>
            <a:ln w="19050">
              <a:solidFill>
                <a:srgbClr val="00CC00"/>
              </a:solidFill>
              <a:round/>
              <a:headEnd/>
              <a:tailEnd type="triangle" w="med" len="med"/>
            </a:ln>
          </p:spPr>
          <p:txBody>
            <a:bodyPr lIns="0" tIns="0" rIns="0" bIns="0"/>
            <a:lstStyle/>
            <a:p>
              <a:endParaRPr lang="en-CA"/>
            </a:p>
          </p:txBody>
        </p:sp>
        <p:sp>
          <p:nvSpPr>
            <p:cNvPr id="1047566" name="Text Box 13"/>
            <p:cNvSpPr txBox="1">
              <a:spLocks noChangeArrowheads="1"/>
            </p:cNvSpPr>
            <p:nvPr/>
          </p:nvSpPr>
          <p:spPr bwMode="auto">
            <a:xfrm>
              <a:off x="431" y="981"/>
              <a:ext cx="929" cy="211"/>
            </a:xfrm>
            <a:prstGeom prst="rect">
              <a:avLst/>
            </a:prstGeom>
            <a:noFill/>
            <a:ln w="3175" algn="ctr">
              <a:noFill/>
              <a:miter lim="800000"/>
              <a:headEnd/>
              <a:tailEnd/>
            </a:ln>
          </p:spPr>
          <p:txBody>
            <a:bodyPr lIns="0" tIns="0" rIns="0" bIns="0">
              <a:spAutoFit/>
            </a:bodyPr>
            <a:lstStyle/>
            <a:p>
              <a:pPr>
                <a:spcBef>
                  <a:spcPct val="50000"/>
                </a:spcBef>
              </a:pPr>
              <a:endParaRPr lang="en-US" sz="1800">
                <a:solidFill>
                  <a:srgbClr val="FFFF00"/>
                </a:solidFill>
                <a:latin typeface="Arial" pitchFamily="34" charset="0"/>
              </a:endParaRPr>
            </a:p>
          </p:txBody>
        </p:sp>
        <p:sp>
          <p:nvSpPr>
            <p:cNvPr id="1047567" name="AutoShape 14"/>
            <p:cNvSpPr>
              <a:spLocks/>
            </p:cNvSpPr>
            <p:nvPr/>
          </p:nvSpPr>
          <p:spPr bwMode="auto">
            <a:xfrm>
              <a:off x="3016" y="2704"/>
              <a:ext cx="227" cy="771"/>
            </a:xfrm>
            <a:prstGeom prst="rightBrace">
              <a:avLst>
                <a:gd name="adj1" fmla="val 28304"/>
                <a:gd name="adj2" fmla="val 50000"/>
              </a:avLst>
            </a:prstGeom>
            <a:noFill/>
            <a:ln w="19050">
              <a:solidFill>
                <a:srgbClr val="00CC00"/>
              </a:solidFill>
              <a:round/>
              <a:headEnd/>
              <a:tailEnd/>
            </a:ln>
          </p:spPr>
          <p:txBody>
            <a:bodyPr wrap="none" lIns="0" tIns="0" rIns="0" bIns="0" anchor="ctr"/>
            <a:lstStyle/>
            <a:p>
              <a:endParaRPr lang="en-US"/>
            </a:p>
          </p:txBody>
        </p:sp>
      </p:grpSp>
      <p:pic>
        <p:nvPicPr>
          <p:cNvPr id="1047555" name="Picture 15"/>
          <p:cNvPicPr>
            <a:picLocks noChangeAspect="1" noChangeArrowheads="1"/>
          </p:cNvPicPr>
          <p:nvPr/>
        </p:nvPicPr>
        <p:blipFill>
          <a:blip r:embed="rId4" cstate="print"/>
          <a:srcRect/>
          <a:stretch>
            <a:fillRect/>
          </a:stretch>
        </p:blipFill>
        <p:spPr bwMode="auto">
          <a:xfrm>
            <a:off x="323850" y="1916113"/>
            <a:ext cx="3386138" cy="4549775"/>
          </a:xfrm>
          <a:prstGeom prst="rect">
            <a:avLst/>
          </a:prstGeom>
          <a:noFill/>
          <a:ln w="9525">
            <a:noFill/>
            <a:miter lim="800000"/>
            <a:headEnd/>
            <a:tailEnd/>
          </a:ln>
        </p:spPr>
      </p:pic>
      <p:pic>
        <p:nvPicPr>
          <p:cNvPr id="1047556" name="Picture 1"/>
          <p:cNvPicPr>
            <a:picLocks noChangeAspect="1" noChangeArrowheads="1"/>
          </p:cNvPicPr>
          <p:nvPr/>
        </p:nvPicPr>
        <p:blipFill>
          <a:blip r:embed="rId5" cstate="print"/>
          <a:srcRect/>
          <a:stretch>
            <a:fillRect/>
          </a:stretch>
        </p:blipFill>
        <p:spPr bwMode="auto">
          <a:xfrm>
            <a:off x="2124075" y="4437063"/>
            <a:ext cx="1600200" cy="2019300"/>
          </a:xfrm>
          <a:prstGeom prst="rect">
            <a:avLst/>
          </a:prstGeom>
          <a:noFill/>
          <a:ln w="9525">
            <a:noFill/>
            <a:miter lim="800000"/>
            <a:headEnd/>
            <a:tailEnd/>
          </a:ln>
        </p:spPr>
      </p:pic>
    </p:spTree>
  </p:cSld>
  <p:clrMapOvr>
    <a:masterClrMapping/>
  </p:clrMapOvr>
  <p:transition>
    <p:pull dir="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8517" name="Rectangle 2"/>
          <p:cNvSpPr>
            <a:spLocks noGrp="1" noChangeArrowheads="1"/>
          </p:cNvSpPr>
          <p:nvPr>
            <p:ph type="title"/>
          </p:nvPr>
        </p:nvSpPr>
        <p:spPr>
          <a:xfrm>
            <a:off x="323850" y="609600"/>
            <a:ext cx="8640763" cy="1143000"/>
          </a:xfrm>
        </p:spPr>
        <p:txBody>
          <a:bodyPr/>
          <a:lstStyle/>
          <a:p>
            <a:pPr eaLnBrk="1" hangingPunct="1"/>
            <a:r>
              <a:rPr lang="en-US" sz="4000" smtClean="0"/>
              <a:t>Microdamage adjacent to synovium related to the Normal Enthesis is Common</a:t>
            </a:r>
            <a:endParaRPr lang="en-GB" sz="4000" smtClean="0"/>
          </a:p>
        </p:txBody>
      </p:sp>
      <p:pic>
        <p:nvPicPr>
          <p:cNvPr id="1088518" name="Picture 3" descr="Fig 5 OA ENTHESIS"/>
          <p:cNvPicPr>
            <a:picLocks noGrp="1" noChangeAspect="1" noChangeArrowheads="1"/>
          </p:cNvPicPr>
          <p:nvPr>
            <p:ph idx="1"/>
          </p:nvPr>
        </p:nvPicPr>
        <p:blipFill>
          <a:blip r:embed="rId3" cstate="print"/>
          <a:srcRect t="57947" b="14082"/>
          <a:stretch>
            <a:fillRect/>
          </a:stretch>
        </p:blipFill>
        <p:spPr>
          <a:xfrm>
            <a:off x="685800" y="2692400"/>
            <a:ext cx="3413125" cy="2906713"/>
          </a:xfrm>
        </p:spPr>
      </p:pic>
      <p:graphicFrame>
        <p:nvGraphicFramePr>
          <p:cNvPr id="1088516" name="Object 4"/>
          <p:cNvGraphicFramePr>
            <a:graphicFrameLocks noChangeAspect="1"/>
          </p:cNvGraphicFramePr>
          <p:nvPr/>
        </p:nvGraphicFramePr>
        <p:xfrm>
          <a:off x="5105400" y="2438400"/>
          <a:ext cx="3733800" cy="3495675"/>
        </p:xfrm>
        <a:graphic>
          <a:graphicData uri="http://schemas.openxmlformats.org/presentationml/2006/ole">
            <p:oleObj spid="_x0000_s1088516" name="Photo Editor Photo" r:id="rId4" imgW="1783235" imgH="4663844" progId="">
              <p:embed/>
            </p:oleObj>
          </a:graphicData>
        </a:graphic>
      </p:graphicFrame>
      <p:sp>
        <p:nvSpPr>
          <p:cNvPr id="1088519" name="Rectangle 5"/>
          <p:cNvSpPr>
            <a:spLocks noChangeArrowheads="1"/>
          </p:cNvSpPr>
          <p:nvPr/>
        </p:nvSpPr>
        <p:spPr bwMode="auto">
          <a:xfrm>
            <a:off x="5219700" y="6308725"/>
            <a:ext cx="3155950" cy="366713"/>
          </a:xfrm>
          <a:prstGeom prst="rect">
            <a:avLst/>
          </a:prstGeom>
          <a:noFill/>
          <a:ln w="9525">
            <a:noFill/>
            <a:miter lim="800000"/>
            <a:headEnd/>
            <a:tailEnd/>
          </a:ln>
        </p:spPr>
        <p:txBody>
          <a:bodyPr wrap="none">
            <a:spAutoFit/>
          </a:bodyPr>
          <a:lstStyle/>
          <a:p>
            <a:r>
              <a:rPr lang="en-US" sz="1800">
                <a:solidFill>
                  <a:srgbClr val="FFFF00"/>
                </a:solidFill>
                <a:latin typeface="Arial" pitchFamily="34" charset="0"/>
              </a:rPr>
              <a:t>Benjamin &amp; McGonagle 2007</a:t>
            </a:r>
            <a:endParaRPr lang="en-GB" sz="1800">
              <a:solidFill>
                <a:srgbClr val="FFFF00"/>
              </a:solidFill>
              <a:latin typeface="Arial" pitchFamily="34" charset="0"/>
            </a:endParaRPr>
          </a:p>
        </p:txBody>
      </p:sp>
    </p:spTree>
  </p:cSld>
  <p:clrMapOvr>
    <a:masterClrMapping/>
  </p:clrMapOvr>
  <p:transition>
    <p:pull dir="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1585" name="Picture 2"/>
          <p:cNvPicPr>
            <a:picLocks noChangeAspect="1" noChangeArrowheads="1"/>
          </p:cNvPicPr>
          <p:nvPr/>
        </p:nvPicPr>
        <p:blipFill>
          <a:blip r:embed="rId2" cstate="print"/>
          <a:srcRect/>
          <a:stretch>
            <a:fillRect/>
          </a:stretch>
        </p:blipFill>
        <p:spPr bwMode="auto">
          <a:xfrm>
            <a:off x="3059113" y="2276475"/>
            <a:ext cx="4035425" cy="1652588"/>
          </a:xfrm>
          <a:prstGeom prst="rect">
            <a:avLst/>
          </a:prstGeom>
          <a:noFill/>
          <a:ln w="9525">
            <a:noFill/>
            <a:miter lim="800000"/>
            <a:headEnd/>
            <a:tailEnd/>
          </a:ln>
        </p:spPr>
      </p:pic>
      <p:sp>
        <p:nvSpPr>
          <p:cNvPr id="1091586" name="Rectangle 6"/>
          <p:cNvSpPr>
            <a:spLocks noGrp="1" noChangeArrowheads="1"/>
          </p:cNvSpPr>
          <p:nvPr>
            <p:ph type="title" idx="4294967295"/>
          </p:nvPr>
        </p:nvSpPr>
        <p:spPr/>
        <p:txBody>
          <a:bodyPr lIns="0" tIns="0" rIns="0" bIns="0"/>
          <a:lstStyle/>
          <a:p>
            <a:pPr eaLnBrk="1" hangingPunct="1"/>
            <a:r>
              <a:rPr lang="en-GB" sz="4000" dirty="0" smtClean="0"/>
              <a:t>Enthesis </a:t>
            </a:r>
            <a:r>
              <a:rPr lang="en-GB" sz="4000" dirty="0" err="1" smtClean="0"/>
              <a:t>Fibrocartilage</a:t>
            </a:r>
            <a:r>
              <a:rPr lang="en-GB" sz="4000" dirty="0" smtClean="0"/>
              <a:t> Damage in Normal Young Adults</a:t>
            </a:r>
          </a:p>
        </p:txBody>
      </p:sp>
      <p:pic>
        <p:nvPicPr>
          <p:cNvPr id="1091587" name="Picture 2" descr="pa10"/>
          <p:cNvPicPr>
            <a:picLocks noChangeAspect="1" noChangeArrowheads="1"/>
          </p:cNvPicPr>
          <p:nvPr/>
        </p:nvPicPr>
        <p:blipFill>
          <a:blip r:embed="rId3" cstate="print">
            <a:lum bright="6000" contrast="-6000"/>
          </a:blip>
          <a:srcRect/>
          <a:stretch>
            <a:fillRect/>
          </a:stretch>
        </p:blipFill>
        <p:spPr bwMode="auto">
          <a:xfrm>
            <a:off x="3059113" y="4365625"/>
            <a:ext cx="4191000" cy="1676400"/>
          </a:xfrm>
          <a:prstGeom prst="rect">
            <a:avLst/>
          </a:prstGeom>
          <a:noFill/>
          <a:ln w="9525">
            <a:noFill/>
            <a:miter lim="800000"/>
            <a:headEnd/>
            <a:tailEnd/>
          </a:ln>
        </p:spPr>
      </p:pic>
      <p:sp>
        <p:nvSpPr>
          <p:cNvPr id="1091588" name="Oval 5"/>
          <p:cNvSpPr>
            <a:spLocks noChangeArrowheads="1"/>
          </p:cNvSpPr>
          <p:nvPr/>
        </p:nvSpPr>
        <p:spPr bwMode="auto">
          <a:xfrm>
            <a:off x="4859338" y="5013325"/>
            <a:ext cx="1143000" cy="762000"/>
          </a:xfrm>
          <a:prstGeom prst="ellipse">
            <a:avLst/>
          </a:prstGeom>
          <a:noFill/>
          <a:ln w="41275">
            <a:solidFill>
              <a:srgbClr val="FF0000"/>
            </a:solidFill>
            <a:round/>
            <a:headEnd/>
            <a:tailEnd/>
          </a:ln>
        </p:spPr>
        <p:txBody>
          <a:bodyPr wrap="none" anchor="ctr"/>
          <a:lstStyle/>
          <a:p>
            <a:endParaRPr lang="en-US" sz="1800">
              <a:solidFill>
                <a:srgbClr val="000000"/>
              </a:solidFill>
              <a:latin typeface="Arial" pitchFamily="34" charset="0"/>
              <a:cs typeface="Arial" pitchFamily="34" charset="0"/>
            </a:endParaRPr>
          </a:p>
        </p:txBody>
      </p:sp>
      <p:sp>
        <p:nvSpPr>
          <p:cNvPr id="1091589" name="Text Box 12"/>
          <p:cNvSpPr txBox="1">
            <a:spLocks noChangeArrowheads="1"/>
          </p:cNvSpPr>
          <p:nvPr/>
        </p:nvSpPr>
        <p:spPr bwMode="auto">
          <a:xfrm>
            <a:off x="6156325" y="6491288"/>
            <a:ext cx="2368550" cy="366712"/>
          </a:xfrm>
          <a:prstGeom prst="rect">
            <a:avLst/>
          </a:prstGeom>
          <a:noFill/>
          <a:ln w="9525">
            <a:noFill/>
            <a:miter lim="800000"/>
            <a:headEnd/>
            <a:tailEnd/>
          </a:ln>
        </p:spPr>
        <p:txBody>
          <a:bodyPr wrap="none">
            <a:spAutoFit/>
          </a:bodyPr>
          <a:lstStyle/>
          <a:p>
            <a:r>
              <a:rPr lang="en-GB" sz="1800">
                <a:solidFill>
                  <a:srgbClr val="FFFF00"/>
                </a:solidFill>
                <a:latin typeface="Arial" pitchFamily="34" charset="0"/>
                <a:cs typeface="Arial" pitchFamily="34" charset="0"/>
              </a:rPr>
              <a:t>Aydin et al ARD 2010</a:t>
            </a:r>
          </a:p>
        </p:txBody>
      </p:sp>
    </p:spTree>
  </p:cSld>
  <p:clrMapOvr>
    <a:masterClrMapping/>
  </p:clrMapOvr>
  <p:transition>
    <p:pull dir="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9543" name="Rectangle 2"/>
          <p:cNvSpPr>
            <a:spLocks noGrp="1" noChangeArrowheads="1"/>
          </p:cNvSpPr>
          <p:nvPr>
            <p:ph type="title"/>
          </p:nvPr>
        </p:nvSpPr>
        <p:spPr>
          <a:xfrm>
            <a:off x="179388" y="609600"/>
            <a:ext cx="8713787" cy="1143000"/>
          </a:xfrm>
        </p:spPr>
        <p:txBody>
          <a:bodyPr/>
          <a:lstStyle/>
          <a:p>
            <a:pPr eaLnBrk="1" hangingPunct="1"/>
            <a:r>
              <a:rPr lang="en-GB" sz="4000" smtClean="0"/>
              <a:t>Microscopic Inflammation at normal attachments</a:t>
            </a:r>
            <a:br>
              <a:rPr lang="en-GB" sz="4000" smtClean="0"/>
            </a:br>
            <a:r>
              <a:rPr lang="en-GB" sz="4000" smtClean="0">
                <a:solidFill>
                  <a:srgbClr val="FF0000"/>
                </a:solidFill>
              </a:rPr>
              <a:t>Rheumatology Koebner Response?</a:t>
            </a:r>
          </a:p>
        </p:txBody>
      </p:sp>
      <p:graphicFrame>
        <p:nvGraphicFramePr>
          <p:cNvPr id="1089539" name="Object 3"/>
          <p:cNvGraphicFramePr>
            <a:graphicFrameLocks noChangeAspect="1"/>
          </p:cNvGraphicFramePr>
          <p:nvPr/>
        </p:nvGraphicFramePr>
        <p:xfrm>
          <a:off x="107950" y="2420938"/>
          <a:ext cx="3848100" cy="2862262"/>
        </p:xfrm>
        <a:graphic>
          <a:graphicData uri="http://schemas.openxmlformats.org/presentationml/2006/ole">
            <p:oleObj spid="_x0000_s1089539" name="Photo Editor Photo" r:id="rId3" imgW="1752381" imgH="1303133" progId="">
              <p:embed/>
            </p:oleObj>
          </a:graphicData>
        </a:graphic>
      </p:graphicFrame>
      <p:sp>
        <p:nvSpPr>
          <p:cNvPr id="1089544" name="Text Box 4"/>
          <p:cNvSpPr txBox="1">
            <a:spLocks noChangeArrowheads="1"/>
          </p:cNvSpPr>
          <p:nvPr/>
        </p:nvSpPr>
        <p:spPr bwMode="auto">
          <a:xfrm>
            <a:off x="0" y="5876925"/>
            <a:ext cx="3937000" cy="274638"/>
          </a:xfrm>
          <a:prstGeom prst="rect">
            <a:avLst/>
          </a:prstGeom>
          <a:noFill/>
          <a:ln w="3175">
            <a:noFill/>
            <a:miter lim="800000"/>
            <a:headEnd/>
            <a:tailEnd/>
          </a:ln>
        </p:spPr>
        <p:txBody>
          <a:bodyPr wrap="none" lIns="0" tIns="0" rIns="0" bIns="0">
            <a:spAutoFit/>
          </a:bodyPr>
          <a:lstStyle/>
          <a:p>
            <a:r>
              <a:rPr lang="en-GB" sz="1800">
                <a:solidFill>
                  <a:srgbClr val="FFFF00"/>
                </a:solidFill>
                <a:latin typeface="Arial" pitchFamily="34" charset="0"/>
              </a:rPr>
              <a:t>Tip of Retrocalcaneal Bursal Synovium</a:t>
            </a:r>
          </a:p>
        </p:txBody>
      </p:sp>
      <p:sp>
        <p:nvSpPr>
          <p:cNvPr id="1089541" name="Oval 5"/>
          <p:cNvSpPr>
            <a:spLocks noChangeArrowheads="1"/>
          </p:cNvSpPr>
          <p:nvPr/>
        </p:nvSpPr>
        <p:spPr bwMode="auto">
          <a:xfrm>
            <a:off x="468313" y="3860800"/>
            <a:ext cx="1368425" cy="1368425"/>
          </a:xfrm>
          <a:prstGeom prst="ellipse">
            <a:avLst/>
          </a:prstGeom>
          <a:noFill/>
          <a:ln w="41275">
            <a:solidFill>
              <a:srgbClr val="FF0000"/>
            </a:solidFill>
            <a:round/>
            <a:headEnd/>
            <a:tailEnd/>
          </a:ln>
        </p:spPr>
        <p:txBody>
          <a:bodyPr wrap="none" anchor="ctr"/>
          <a:lstStyle/>
          <a:p>
            <a:endParaRPr lang="en-US"/>
          </a:p>
        </p:txBody>
      </p:sp>
      <p:graphicFrame>
        <p:nvGraphicFramePr>
          <p:cNvPr id="1089542" name="Object 6"/>
          <p:cNvGraphicFramePr>
            <a:graphicFrameLocks noChangeAspect="1"/>
          </p:cNvGraphicFramePr>
          <p:nvPr>
            <p:ph idx="1"/>
          </p:nvPr>
        </p:nvGraphicFramePr>
        <p:xfrm>
          <a:off x="4572000" y="2420938"/>
          <a:ext cx="4392613" cy="2879725"/>
        </p:xfrm>
        <a:graphic>
          <a:graphicData uri="http://schemas.openxmlformats.org/presentationml/2006/ole">
            <p:oleObj spid="_x0000_s1089542" name="Photo Editor Photo" r:id="rId4" imgW="1744762" imgH="1097375" progId="">
              <p:embed/>
            </p:oleObj>
          </a:graphicData>
        </a:graphic>
      </p:graphicFrame>
      <p:sp>
        <p:nvSpPr>
          <p:cNvPr id="1089546" name="Text Box 7"/>
          <p:cNvSpPr txBox="1">
            <a:spLocks noChangeArrowheads="1"/>
          </p:cNvSpPr>
          <p:nvPr/>
        </p:nvSpPr>
        <p:spPr bwMode="auto">
          <a:xfrm>
            <a:off x="4551363" y="5802313"/>
            <a:ext cx="4333875" cy="396875"/>
          </a:xfrm>
          <a:prstGeom prst="rect">
            <a:avLst/>
          </a:prstGeom>
          <a:noFill/>
          <a:ln w="9525">
            <a:noFill/>
            <a:miter lim="800000"/>
            <a:headEnd/>
            <a:tailEnd/>
          </a:ln>
        </p:spPr>
        <p:txBody>
          <a:bodyPr wrap="none">
            <a:spAutoFit/>
          </a:bodyPr>
          <a:lstStyle/>
          <a:p>
            <a:r>
              <a:rPr lang="en-GB" sz="2000" dirty="0">
                <a:solidFill>
                  <a:srgbClr val="FFFF00"/>
                </a:solidFill>
              </a:rPr>
              <a:t>Inflammation at normal </a:t>
            </a:r>
            <a:r>
              <a:rPr lang="en-GB" sz="2000" dirty="0" err="1">
                <a:solidFill>
                  <a:srgbClr val="FFFF00"/>
                </a:solidFill>
              </a:rPr>
              <a:t>cruciate</a:t>
            </a:r>
            <a:r>
              <a:rPr lang="en-GB" sz="2000" dirty="0">
                <a:solidFill>
                  <a:srgbClr val="FFFF00"/>
                </a:solidFill>
              </a:rPr>
              <a:t> enthesis</a:t>
            </a:r>
          </a:p>
        </p:txBody>
      </p:sp>
      <p:sp>
        <p:nvSpPr>
          <p:cNvPr id="1089547" name="Text Box 8"/>
          <p:cNvSpPr txBox="1">
            <a:spLocks noChangeArrowheads="1"/>
          </p:cNvSpPr>
          <p:nvPr/>
        </p:nvSpPr>
        <p:spPr bwMode="auto">
          <a:xfrm>
            <a:off x="5795963" y="6453188"/>
            <a:ext cx="3073400" cy="274637"/>
          </a:xfrm>
          <a:prstGeom prst="rect">
            <a:avLst/>
          </a:prstGeom>
          <a:noFill/>
          <a:ln w="9525">
            <a:noFill/>
            <a:miter lim="800000"/>
            <a:headEnd/>
            <a:tailEnd/>
          </a:ln>
        </p:spPr>
        <p:txBody>
          <a:bodyPr wrap="none">
            <a:spAutoFit/>
          </a:bodyPr>
          <a:lstStyle/>
          <a:p>
            <a:r>
              <a:rPr lang="en-GB" sz="1200">
                <a:solidFill>
                  <a:srgbClr val="FFFF00"/>
                </a:solidFill>
              </a:rPr>
              <a:t>Benjamin &amp; McGonagle Arthritis Rheum 2007</a:t>
            </a:r>
          </a:p>
        </p:txBody>
      </p:sp>
    </p:spTree>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89541"/>
                                        </p:tgtEl>
                                        <p:attrNameLst>
                                          <p:attrName>style.visibility</p:attrName>
                                        </p:attrNameLst>
                                      </p:cBhvr>
                                      <p:to>
                                        <p:strVal val="visible"/>
                                      </p:to>
                                    </p:set>
                                    <p:animEffect transition="in" filter="wheel(1)">
                                      <p:cBhvr>
                                        <p:cTn id="7" dur="500"/>
                                        <p:tgtEl>
                                          <p:spTgt spid="10895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9541"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2609" name="Rectangle 4"/>
          <p:cNvSpPr>
            <a:spLocks noGrp="1" noChangeArrowheads="1"/>
          </p:cNvSpPr>
          <p:nvPr>
            <p:ph type="ctrTitle"/>
          </p:nvPr>
        </p:nvSpPr>
        <p:spPr/>
        <p:txBody>
          <a:bodyPr/>
          <a:lstStyle/>
          <a:p>
            <a:r>
              <a:rPr lang="en-GB" sz="4000" dirty="0" smtClean="0"/>
              <a:t>The Concept of Differential Immunopathology Between Skin and Joint Disease in Psoriasis and PsA</a:t>
            </a:r>
          </a:p>
        </p:txBody>
      </p:sp>
    </p:spTree>
  </p:cSld>
  <p:clrMapOvr>
    <a:masterClrMapping/>
  </p:clrMapOvr>
  <p:transition>
    <p:pull dir="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3633" name="Rectangle 2"/>
          <p:cNvSpPr>
            <a:spLocks noGrp="1" noChangeArrowheads="1"/>
          </p:cNvSpPr>
          <p:nvPr>
            <p:ph type="title" idx="4294967295"/>
          </p:nvPr>
        </p:nvSpPr>
        <p:spPr>
          <a:xfrm>
            <a:off x="611188" y="476250"/>
            <a:ext cx="7772400" cy="1143000"/>
          </a:xfrm>
        </p:spPr>
        <p:txBody>
          <a:bodyPr/>
          <a:lstStyle/>
          <a:p>
            <a:pPr eaLnBrk="1" hangingPunct="1"/>
            <a:r>
              <a:rPr lang="en-GB" sz="4000" smtClean="0"/>
              <a:t>The HLA-Cw0602 MHC psoriasis association does not hold for Psoriatic Arthritis</a:t>
            </a:r>
            <a:endParaRPr lang="en-US" sz="4000" smtClean="0"/>
          </a:p>
        </p:txBody>
      </p:sp>
      <p:pic>
        <p:nvPicPr>
          <p:cNvPr id="1093634" name="Picture 3"/>
          <p:cNvPicPr>
            <a:picLocks noChangeAspect="1" noChangeArrowheads="1"/>
          </p:cNvPicPr>
          <p:nvPr/>
        </p:nvPicPr>
        <p:blipFill>
          <a:blip r:embed="rId3" cstate="print"/>
          <a:srcRect/>
          <a:stretch>
            <a:fillRect/>
          </a:stretch>
        </p:blipFill>
        <p:spPr bwMode="auto">
          <a:xfrm>
            <a:off x="2555875" y="2060575"/>
            <a:ext cx="4037013" cy="4797425"/>
          </a:xfrm>
          <a:prstGeom prst="rect">
            <a:avLst/>
          </a:prstGeom>
          <a:noFill/>
          <a:ln w="9525">
            <a:noFill/>
            <a:miter lim="800000"/>
            <a:headEnd/>
            <a:tailEnd/>
          </a:ln>
        </p:spPr>
      </p:pic>
    </p:spTree>
  </p:cSld>
  <p:clrMapOvr>
    <a:masterClrMapping/>
  </p:clrMapOvr>
  <p:transition>
    <p:pull dir="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81" name="Rectangle 2"/>
          <p:cNvSpPr>
            <a:spLocks noGrp="1" noChangeArrowheads="1"/>
          </p:cNvSpPr>
          <p:nvPr>
            <p:ph type="title" idx="4294967295"/>
          </p:nvPr>
        </p:nvSpPr>
        <p:spPr>
          <a:xfrm>
            <a:off x="107950" y="188913"/>
            <a:ext cx="8856663" cy="1143000"/>
          </a:xfrm>
        </p:spPr>
        <p:txBody>
          <a:bodyPr lIns="0" tIns="0" rIns="0" bIns="0"/>
          <a:lstStyle/>
          <a:p>
            <a:pPr eaLnBrk="1" hangingPunct="1"/>
            <a:r>
              <a:rPr lang="en-GB" sz="3600" smtClean="0"/>
              <a:t>Nail Disease not linked to HLA-Cw0602</a:t>
            </a:r>
          </a:p>
        </p:txBody>
      </p:sp>
      <p:pic>
        <p:nvPicPr>
          <p:cNvPr id="1095682" name="Picture 3"/>
          <p:cNvPicPr>
            <a:picLocks noChangeAspect="1" noChangeArrowheads="1"/>
          </p:cNvPicPr>
          <p:nvPr/>
        </p:nvPicPr>
        <p:blipFill>
          <a:blip r:embed="rId3" cstate="print"/>
          <a:srcRect/>
          <a:stretch>
            <a:fillRect/>
          </a:stretch>
        </p:blipFill>
        <p:spPr bwMode="auto">
          <a:xfrm>
            <a:off x="179388" y="1412875"/>
            <a:ext cx="3881437" cy="5445125"/>
          </a:xfrm>
          <a:prstGeom prst="rect">
            <a:avLst/>
          </a:prstGeom>
          <a:noFill/>
          <a:ln w="9525">
            <a:noFill/>
            <a:miter lim="800000"/>
            <a:headEnd/>
            <a:tailEnd/>
          </a:ln>
        </p:spPr>
      </p:pic>
      <p:pic>
        <p:nvPicPr>
          <p:cNvPr id="1095683" name="Picture 4"/>
          <p:cNvPicPr>
            <a:picLocks noChangeAspect="1" noChangeArrowheads="1"/>
          </p:cNvPicPr>
          <p:nvPr/>
        </p:nvPicPr>
        <p:blipFill>
          <a:blip r:embed="rId4" cstate="print"/>
          <a:srcRect/>
          <a:stretch>
            <a:fillRect/>
          </a:stretch>
        </p:blipFill>
        <p:spPr bwMode="auto">
          <a:xfrm>
            <a:off x="4500563" y="1452563"/>
            <a:ext cx="4422775" cy="5405437"/>
          </a:xfrm>
          <a:prstGeom prst="rect">
            <a:avLst/>
          </a:prstGeom>
          <a:noFill/>
          <a:ln w="9525">
            <a:noFill/>
            <a:miter lim="800000"/>
            <a:headEnd/>
            <a:tailEnd/>
          </a:ln>
        </p:spPr>
      </p:pic>
      <p:pic>
        <p:nvPicPr>
          <p:cNvPr id="294917" name="Picture 5"/>
          <p:cNvPicPr>
            <a:picLocks noChangeAspect="1" noChangeArrowheads="1"/>
          </p:cNvPicPr>
          <p:nvPr/>
        </p:nvPicPr>
        <p:blipFill>
          <a:blip r:embed="rId5" cstate="print"/>
          <a:srcRect/>
          <a:stretch>
            <a:fillRect/>
          </a:stretch>
        </p:blipFill>
        <p:spPr bwMode="auto">
          <a:xfrm>
            <a:off x="107950" y="1341438"/>
            <a:ext cx="8928100" cy="5516562"/>
          </a:xfrm>
          <a:prstGeom prst="rect">
            <a:avLst/>
          </a:prstGeom>
          <a:noFill/>
          <a:ln w="9525">
            <a:noFill/>
            <a:miter lim="800000"/>
            <a:headEnd/>
            <a:tailEnd/>
          </a:ln>
        </p:spPr>
      </p:pic>
    </p:spTree>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94917"/>
                                        </p:tgtEl>
                                        <p:attrNameLst>
                                          <p:attrName>style.visibility</p:attrName>
                                        </p:attrNameLst>
                                      </p:cBhvr>
                                      <p:to>
                                        <p:strVal val="visible"/>
                                      </p:to>
                                    </p:set>
                                    <p:animEffect transition="in" filter="blinds(horizontal)">
                                      <p:cBhvr>
                                        <p:cTn id="7" dur="500"/>
                                        <p:tgtEl>
                                          <p:spTgt spid="2949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7729" name="Rectangle 4"/>
          <p:cNvSpPr>
            <a:spLocks noGrp="1" noChangeArrowheads="1"/>
          </p:cNvSpPr>
          <p:nvPr>
            <p:ph type="title" idx="4294967295"/>
          </p:nvPr>
        </p:nvSpPr>
        <p:spPr>
          <a:xfrm>
            <a:off x="0" y="0"/>
            <a:ext cx="9144000" cy="1143000"/>
          </a:xfrm>
        </p:spPr>
        <p:txBody>
          <a:bodyPr lIns="0" tIns="0" rIns="0" bIns="0"/>
          <a:lstStyle/>
          <a:p>
            <a:pPr eaLnBrk="1" hangingPunct="1"/>
            <a:r>
              <a:rPr lang="en-GB" smtClean="0"/>
              <a:t>Replication of Negative HLA-Cw0602 Nail Disease Association</a:t>
            </a:r>
          </a:p>
        </p:txBody>
      </p:sp>
      <p:pic>
        <p:nvPicPr>
          <p:cNvPr id="1097730" name="Picture 5"/>
          <p:cNvPicPr>
            <a:picLocks noChangeAspect="1" noChangeArrowheads="1"/>
          </p:cNvPicPr>
          <p:nvPr/>
        </p:nvPicPr>
        <p:blipFill>
          <a:blip r:embed="rId2" cstate="print"/>
          <a:srcRect/>
          <a:stretch>
            <a:fillRect/>
          </a:stretch>
        </p:blipFill>
        <p:spPr bwMode="auto">
          <a:xfrm>
            <a:off x="2195513" y="1628775"/>
            <a:ext cx="5180012" cy="5229225"/>
          </a:xfrm>
          <a:prstGeom prst="rect">
            <a:avLst/>
          </a:prstGeom>
          <a:noFill/>
          <a:ln w="9525">
            <a:noFill/>
            <a:miter lim="800000"/>
            <a:headEnd/>
            <a:tailEnd/>
          </a:ln>
        </p:spPr>
      </p:pic>
      <p:pic>
        <p:nvPicPr>
          <p:cNvPr id="1097731" name="Picture 6"/>
          <p:cNvPicPr>
            <a:picLocks noChangeAspect="1" noChangeArrowheads="1"/>
          </p:cNvPicPr>
          <p:nvPr/>
        </p:nvPicPr>
        <p:blipFill>
          <a:blip r:embed="rId3" cstate="print"/>
          <a:srcRect/>
          <a:stretch>
            <a:fillRect/>
          </a:stretch>
        </p:blipFill>
        <p:spPr bwMode="auto">
          <a:xfrm>
            <a:off x="0" y="2924175"/>
            <a:ext cx="9213850" cy="2609850"/>
          </a:xfrm>
          <a:prstGeom prst="rect">
            <a:avLst/>
          </a:prstGeom>
          <a:noFill/>
          <a:ln w="9525">
            <a:noFill/>
            <a:miter lim="800000"/>
            <a:headEnd/>
            <a:tailEnd/>
          </a:ln>
        </p:spPr>
      </p:pic>
    </p:spTree>
  </p:cSld>
  <p:clrMapOvr>
    <a:masterClrMapping/>
  </p:clrMapOvr>
  <p:transition>
    <p:pull dir="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8753" name="Title 1"/>
          <p:cNvSpPr>
            <a:spLocks noGrp="1"/>
          </p:cNvSpPr>
          <p:nvPr>
            <p:ph type="title" idx="4294967295"/>
          </p:nvPr>
        </p:nvSpPr>
        <p:spPr>
          <a:xfrm>
            <a:off x="684213" y="260350"/>
            <a:ext cx="7772400" cy="1143000"/>
          </a:xfrm>
        </p:spPr>
        <p:txBody>
          <a:bodyPr/>
          <a:lstStyle/>
          <a:p>
            <a:pPr eaLnBrk="1" hangingPunct="1"/>
            <a:r>
              <a:rPr lang="en-US" smtClean="0"/>
              <a:t>Clinical Predictors of PsA</a:t>
            </a:r>
          </a:p>
        </p:txBody>
      </p:sp>
      <p:graphicFrame>
        <p:nvGraphicFramePr>
          <p:cNvPr id="6" name="Content Placeholder 5"/>
          <p:cNvGraphicFramePr>
            <a:graphicFrameLocks noGrp="1"/>
          </p:cNvGraphicFramePr>
          <p:nvPr>
            <p:ph idx="4294967295"/>
          </p:nvPr>
        </p:nvGraphicFramePr>
        <p:xfrm>
          <a:off x="768583" y="2517463"/>
          <a:ext cx="7666521" cy="34356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98755" name="Rectangle 3"/>
          <p:cNvSpPr>
            <a:spLocks noChangeArrowheads="1"/>
          </p:cNvSpPr>
          <p:nvPr/>
        </p:nvSpPr>
        <p:spPr bwMode="auto">
          <a:xfrm>
            <a:off x="0" y="6583363"/>
            <a:ext cx="5486400" cy="274637"/>
          </a:xfrm>
          <a:prstGeom prst="rect">
            <a:avLst/>
          </a:prstGeom>
          <a:noFill/>
          <a:ln w="9525">
            <a:noFill/>
            <a:miter lim="800000"/>
            <a:headEnd/>
            <a:tailEnd/>
          </a:ln>
        </p:spPr>
        <p:txBody>
          <a:bodyPr>
            <a:spAutoFit/>
          </a:bodyPr>
          <a:lstStyle/>
          <a:p>
            <a:r>
              <a:rPr lang="de-DE" sz="1200">
                <a:solidFill>
                  <a:srgbClr val="FFFF00"/>
                </a:solidFill>
                <a:latin typeface="Arial" pitchFamily="34" charset="0"/>
                <a:cs typeface="Arial" pitchFamily="34" charset="0"/>
              </a:rPr>
              <a:t>Wilson FC, et al. </a:t>
            </a:r>
            <a:r>
              <a:rPr lang="de-DE" sz="1200" i="1">
                <a:solidFill>
                  <a:srgbClr val="FFFF00"/>
                </a:solidFill>
                <a:latin typeface="Arial" pitchFamily="34" charset="0"/>
                <a:cs typeface="Arial" pitchFamily="34" charset="0"/>
              </a:rPr>
              <a:t>Arthritis Rheum. </a:t>
            </a:r>
            <a:r>
              <a:rPr lang="de-DE" sz="1200">
                <a:solidFill>
                  <a:srgbClr val="FFFF00"/>
                </a:solidFill>
                <a:latin typeface="Arial" pitchFamily="34" charset="0"/>
                <a:cs typeface="Arial" pitchFamily="34" charset="0"/>
              </a:rPr>
              <a:t>2009;61(2);233-239.</a:t>
            </a:r>
            <a:endParaRPr lang="en-US" sz="1200">
              <a:solidFill>
                <a:srgbClr val="FFFF00"/>
              </a:solidFill>
              <a:latin typeface="Arial" pitchFamily="34" charset="0"/>
              <a:cs typeface="Arial" pitchFamily="34" charset="0"/>
            </a:endParaRPr>
          </a:p>
        </p:txBody>
      </p:sp>
      <p:sp>
        <p:nvSpPr>
          <p:cNvPr id="1098756" name="TextBox 6"/>
          <p:cNvSpPr txBox="1">
            <a:spLocks noChangeArrowheads="1"/>
          </p:cNvSpPr>
          <p:nvPr/>
        </p:nvSpPr>
        <p:spPr bwMode="auto">
          <a:xfrm>
            <a:off x="533400" y="1524000"/>
            <a:ext cx="8077200" cy="1006475"/>
          </a:xfrm>
          <a:prstGeom prst="rect">
            <a:avLst/>
          </a:prstGeom>
          <a:noFill/>
          <a:ln w="9525">
            <a:noFill/>
            <a:miter lim="800000"/>
            <a:headEnd/>
            <a:tailEnd/>
          </a:ln>
        </p:spPr>
        <p:txBody>
          <a:bodyPr>
            <a:spAutoFit/>
          </a:bodyPr>
          <a:lstStyle/>
          <a:p>
            <a:pPr algn="ctr"/>
            <a:r>
              <a:rPr lang="en-US" sz="2000" b="1">
                <a:solidFill>
                  <a:srgbClr val="FFCC00"/>
                </a:solidFill>
                <a:latin typeface="Arial" pitchFamily="34" charset="0"/>
                <a:cs typeface="Arial" pitchFamily="34" charset="0"/>
              </a:rPr>
              <a:t> </a:t>
            </a:r>
            <a:r>
              <a:rPr lang="en-US" sz="2000" b="1">
                <a:solidFill>
                  <a:srgbClr val="FFFF00"/>
                </a:solidFill>
                <a:latin typeface="Arial" pitchFamily="34" charset="0"/>
                <a:cs typeface="Arial" pitchFamily="34" charset="0"/>
              </a:rPr>
              <a:t>From 1 January 1970 – 31 December 1999, of 1593 patients with psoriasis, &lt;10% developed PsA</a:t>
            </a:r>
          </a:p>
          <a:p>
            <a:pPr>
              <a:buFont typeface="Arial" pitchFamily="34" charset="0"/>
              <a:buChar char="•"/>
            </a:pPr>
            <a:endParaRPr lang="en-US" sz="2000" b="1">
              <a:solidFill>
                <a:srgbClr val="FFFF00"/>
              </a:solidFill>
              <a:latin typeface="Arial" pitchFamily="34" charset="0"/>
              <a:cs typeface="Arial" pitchFamily="34" charset="0"/>
            </a:endParaRPr>
          </a:p>
        </p:txBody>
      </p:sp>
      <p:sp>
        <p:nvSpPr>
          <p:cNvPr id="1098757" name="Rectangle 3"/>
          <p:cNvSpPr>
            <a:spLocks noChangeArrowheads="1"/>
          </p:cNvSpPr>
          <p:nvPr/>
        </p:nvSpPr>
        <p:spPr bwMode="auto">
          <a:xfrm>
            <a:off x="76200" y="6122988"/>
            <a:ext cx="5486400" cy="336550"/>
          </a:xfrm>
          <a:prstGeom prst="rect">
            <a:avLst/>
          </a:prstGeom>
          <a:noFill/>
          <a:ln w="9525">
            <a:noFill/>
            <a:miter lim="800000"/>
            <a:headEnd/>
            <a:tailEnd/>
          </a:ln>
        </p:spPr>
        <p:txBody>
          <a:bodyPr>
            <a:spAutoFit/>
          </a:bodyPr>
          <a:lstStyle/>
          <a:p>
            <a:r>
              <a:rPr lang="de-DE" sz="1600">
                <a:solidFill>
                  <a:srgbClr val="FFFF00"/>
                </a:solidFill>
                <a:latin typeface="Arial" pitchFamily="34" charset="0"/>
                <a:cs typeface="Arial" pitchFamily="34" charset="0"/>
              </a:rPr>
              <a:t>CI, confidence interval; HR, hazard ratio.</a:t>
            </a:r>
            <a:endParaRPr lang="en-US" sz="1600">
              <a:solidFill>
                <a:srgbClr val="FFFF00"/>
              </a:solidFill>
              <a:latin typeface="Arial" pitchFamily="34" charset="0"/>
              <a:cs typeface="Arial" pitchFamily="34" charset="0"/>
            </a:endParaRPr>
          </a:p>
        </p:txBody>
      </p:sp>
    </p:spTree>
  </p:cSld>
  <p:clrMapOvr>
    <a:masterClrMapping/>
  </p:clrMapOvr>
  <p:transition>
    <p:pull dir="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0801" name="Rectangle 2"/>
          <p:cNvSpPr>
            <a:spLocks noGrp="1" noChangeArrowheads="1"/>
          </p:cNvSpPr>
          <p:nvPr>
            <p:ph type="title" idx="4294967295"/>
          </p:nvPr>
        </p:nvSpPr>
        <p:spPr/>
        <p:txBody>
          <a:bodyPr lIns="0" tIns="0" rIns="0" bIns="0"/>
          <a:lstStyle/>
          <a:p>
            <a:pPr eaLnBrk="1" hangingPunct="1"/>
            <a:r>
              <a:rPr lang="en-GB" dirty="0" smtClean="0"/>
              <a:t>What Tissue Factors Predict PsA?</a:t>
            </a:r>
          </a:p>
        </p:txBody>
      </p:sp>
      <p:pic>
        <p:nvPicPr>
          <p:cNvPr id="1100802" name="Picture 3"/>
          <p:cNvPicPr>
            <a:picLocks noChangeAspect="1" noChangeArrowheads="1"/>
          </p:cNvPicPr>
          <p:nvPr/>
        </p:nvPicPr>
        <p:blipFill>
          <a:blip r:embed="rId3" cstate="print"/>
          <a:srcRect/>
          <a:stretch>
            <a:fillRect/>
          </a:stretch>
        </p:blipFill>
        <p:spPr bwMode="auto">
          <a:xfrm>
            <a:off x="395288" y="1773238"/>
            <a:ext cx="2343150" cy="2530475"/>
          </a:xfrm>
          <a:prstGeom prst="rect">
            <a:avLst/>
          </a:prstGeom>
          <a:noFill/>
          <a:ln w="9525">
            <a:noFill/>
            <a:miter lim="800000"/>
            <a:headEnd/>
            <a:tailEnd/>
          </a:ln>
        </p:spPr>
      </p:pic>
      <p:pic>
        <p:nvPicPr>
          <p:cNvPr id="303108" name="Picture 4"/>
          <p:cNvPicPr>
            <a:picLocks noChangeAspect="1" noChangeArrowheads="1"/>
          </p:cNvPicPr>
          <p:nvPr/>
        </p:nvPicPr>
        <p:blipFill>
          <a:blip r:embed="rId4" cstate="print"/>
          <a:srcRect/>
          <a:stretch>
            <a:fillRect/>
          </a:stretch>
        </p:blipFill>
        <p:spPr bwMode="auto">
          <a:xfrm>
            <a:off x="3419475" y="1844675"/>
            <a:ext cx="2455863" cy="2455863"/>
          </a:xfrm>
          <a:prstGeom prst="rect">
            <a:avLst/>
          </a:prstGeom>
          <a:noFill/>
          <a:ln w="9525">
            <a:noFill/>
            <a:miter lim="800000"/>
            <a:headEnd/>
            <a:tailEnd/>
          </a:ln>
        </p:spPr>
      </p:pic>
      <p:pic>
        <p:nvPicPr>
          <p:cNvPr id="303109" name="Picture 5"/>
          <p:cNvPicPr>
            <a:picLocks noChangeAspect="1" noChangeArrowheads="1"/>
          </p:cNvPicPr>
          <p:nvPr/>
        </p:nvPicPr>
        <p:blipFill>
          <a:blip r:embed="rId5" cstate="print"/>
          <a:srcRect/>
          <a:stretch>
            <a:fillRect/>
          </a:stretch>
        </p:blipFill>
        <p:spPr bwMode="auto">
          <a:xfrm>
            <a:off x="6084888" y="1844675"/>
            <a:ext cx="2801937" cy="2447925"/>
          </a:xfrm>
          <a:prstGeom prst="rect">
            <a:avLst/>
          </a:prstGeom>
          <a:noFill/>
          <a:ln w="9525">
            <a:noFill/>
            <a:miter lim="800000"/>
            <a:headEnd/>
            <a:tailEnd/>
          </a:ln>
        </p:spPr>
      </p:pic>
      <p:sp>
        <p:nvSpPr>
          <p:cNvPr id="303110" name="Rectangle 6"/>
          <p:cNvSpPr>
            <a:spLocks noChangeArrowheads="1"/>
          </p:cNvSpPr>
          <p:nvPr/>
        </p:nvSpPr>
        <p:spPr bwMode="auto">
          <a:xfrm>
            <a:off x="179388" y="5013325"/>
            <a:ext cx="9018587" cy="1066800"/>
          </a:xfrm>
          <a:prstGeom prst="rect">
            <a:avLst/>
          </a:prstGeom>
          <a:noFill/>
          <a:ln w="9525">
            <a:noFill/>
            <a:miter lim="800000"/>
            <a:headEnd/>
            <a:tailEnd/>
          </a:ln>
        </p:spPr>
        <p:txBody>
          <a:bodyPr wrap="none">
            <a:spAutoFit/>
          </a:bodyPr>
          <a:lstStyle/>
          <a:p>
            <a:pPr eaLnBrk="0" hangingPunct="0"/>
            <a:r>
              <a:rPr lang="en-GB" sz="3200" b="1" dirty="0">
                <a:solidFill>
                  <a:schemeClr val="accent2"/>
                </a:solidFill>
                <a:latin typeface="Arial" pitchFamily="34" charset="0"/>
                <a:cs typeface="Arial" pitchFamily="34" charset="0"/>
              </a:rPr>
              <a:t>The Lesions that predispose to PsA appear to</a:t>
            </a:r>
          </a:p>
          <a:p>
            <a:pPr eaLnBrk="0" hangingPunct="0"/>
            <a:r>
              <a:rPr lang="en-GB" sz="3200" b="1" dirty="0">
                <a:solidFill>
                  <a:schemeClr val="accent2"/>
                </a:solidFill>
                <a:latin typeface="Arial" pitchFamily="34" charset="0"/>
                <a:cs typeface="Arial" pitchFamily="34" charset="0"/>
              </a:rPr>
              <a:t>Lack the HLA-Cw6 Association</a:t>
            </a:r>
          </a:p>
        </p:txBody>
      </p:sp>
    </p:spTree>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310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310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31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1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4"/>
          <p:cNvPicPr>
            <a:picLocks noChangeAspect="1" noChangeArrowheads="1"/>
          </p:cNvPicPr>
          <p:nvPr/>
        </p:nvPicPr>
        <p:blipFill>
          <a:blip r:embed="rId2" cstate="print"/>
          <a:srcRect t="24719"/>
          <a:stretch>
            <a:fillRect/>
          </a:stretch>
        </p:blipFill>
        <p:spPr bwMode="auto">
          <a:xfrm>
            <a:off x="827088" y="1989138"/>
            <a:ext cx="3357562" cy="3935412"/>
          </a:xfrm>
          <a:prstGeom prst="rect">
            <a:avLst/>
          </a:prstGeom>
          <a:noFill/>
          <a:ln w="28575">
            <a:noFill/>
            <a:miter lim="800000"/>
            <a:headEnd/>
            <a:tailEnd/>
          </a:ln>
        </p:spPr>
      </p:pic>
      <p:sp>
        <p:nvSpPr>
          <p:cNvPr id="58370" name="Rectangle 6"/>
          <p:cNvSpPr>
            <a:spLocks noChangeArrowheads="1"/>
          </p:cNvSpPr>
          <p:nvPr/>
        </p:nvSpPr>
        <p:spPr bwMode="auto">
          <a:xfrm>
            <a:off x="4572000" y="6248400"/>
            <a:ext cx="180975" cy="366713"/>
          </a:xfrm>
          <a:prstGeom prst="rect">
            <a:avLst/>
          </a:prstGeom>
          <a:noFill/>
          <a:ln w="28575">
            <a:noFill/>
            <a:miter lim="800000"/>
            <a:headEnd/>
            <a:tailEnd/>
          </a:ln>
        </p:spPr>
        <p:txBody>
          <a:bodyPr wrap="none" lIns="90000" tIns="46800" rIns="90000" bIns="46800">
            <a:spAutoFit/>
          </a:bodyPr>
          <a:lstStyle/>
          <a:p>
            <a:pPr algn="ctr"/>
            <a:endParaRPr lang="de-DE" sz="1800" b="1">
              <a:solidFill>
                <a:srgbClr val="333399"/>
              </a:solidFill>
              <a:latin typeface="Verdana" pitchFamily="34" charset="0"/>
              <a:cs typeface="Arial" pitchFamily="34" charset="0"/>
            </a:endParaRPr>
          </a:p>
        </p:txBody>
      </p:sp>
      <p:sp>
        <p:nvSpPr>
          <p:cNvPr id="6" name="Titel 1"/>
          <p:cNvSpPr txBox="1">
            <a:spLocks/>
          </p:cNvSpPr>
          <p:nvPr/>
        </p:nvSpPr>
        <p:spPr>
          <a:xfrm>
            <a:off x="358775" y="623888"/>
            <a:ext cx="8456613" cy="900112"/>
          </a:xfrm>
          <a:prstGeom prst="rect">
            <a:avLst/>
          </a:prstGeom>
        </p:spPr>
        <p:txBody>
          <a:bodyPr/>
          <a:lstStyle/>
          <a:p>
            <a:pPr algn="ctr" fontAlgn="auto">
              <a:spcBef>
                <a:spcPts val="0"/>
              </a:spcBef>
              <a:spcAft>
                <a:spcPts val="0"/>
              </a:spcAft>
              <a:buClr>
                <a:schemeClr val="folHlink"/>
              </a:buClr>
              <a:buSzPct val="80000"/>
              <a:buFont typeface="Wingdings" pitchFamily="2" charset="2"/>
              <a:buNone/>
              <a:defRPr/>
            </a:pPr>
            <a:endParaRPr lang="en-US" sz="3600" kern="0" dirty="0">
              <a:solidFill>
                <a:srgbClr val="000099"/>
              </a:solidFill>
              <a:latin typeface="+mj-lt"/>
              <a:ea typeface="+mj-ea"/>
              <a:cs typeface="+mj-cs"/>
            </a:endParaRPr>
          </a:p>
        </p:txBody>
      </p:sp>
      <p:sp>
        <p:nvSpPr>
          <p:cNvPr id="58372" name="Title 6"/>
          <p:cNvSpPr>
            <a:spLocks noGrp="1"/>
          </p:cNvSpPr>
          <p:nvPr>
            <p:ph type="title" idx="4294967295"/>
          </p:nvPr>
        </p:nvSpPr>
        <p:spPr>
          <a:xfrm>
            <a:off x="539750" y="0"/>
            <a:ext cx="7772400" cy="1143000"/>
          </a:xfrm>
        </p:spPr>
        <p:txBody>
          <a:bodyPr lIns="0" tIns="0" rIns="0" bIns="0"/>
          <a:lstStyle/>
          <a:p>
            <a:r>
              <a:rPr lang="en-US" smtClean="0"/>
              <a:t>Psoriasis Pathogenesis</a:t>
            </a:r>
          </a:p>
        </p:txBody>
      </p:sp>
      <p:pic>
        <p:nvPicPr>
          <p:cNvPr id="58373" name="Picture 4"/>
          <p:cNvPicPr>
            <a:picLocks noChangeAspect="1" noChangeArrowheads="1"/>
          </p:cNvPicPr>
          <p:nvPr/>
        </p:nvPicPr>
        <p:blipFill>
          <a:blip r:embed="rId3" cstate="print"/>
          <a:srcRect/>
          <a:stretch>
            <a:fillRect/>
          </a:stretch>
        </p:blipFill>
        <p:spPr bwMode="auto">
          <a:xfrm>
            <a:off x="5219700" y="1052513"/>
            <a:ext cx="2738438" cy="4945062"/>
          </a:xfrm>
          <a:prstGeom prst="rect">
            <a:avLst/>
          </a:prstGeom>
          <a:noFill/>
          <a:ln w="9525">
            <a:noFill/>
            <a:miter lim="800000"/>
            <a:headEnd/>
            <a:tailEnd/>
          </a:ln>
        </p:spPr>
      </p:pic>
      <p:sp>
        <p:nvSpPr>
          <p:cNvPr id="58374" name="Text Box 7"/>
          <p:cNvSpPr txBox="1">
            <a:spLocks noChangeArrowheads="1"/>
          </p:cNvSpPr>
          <p:nvPr/>
        </p:nvSpPr>
        <p:spPr bwMode="auto">
          <a:xfrm>
            <a:off x="2484438" y="6308725"/>
            <a:ext cx="6223000" cy="336550"/>
          </a:xfrm>
          <a:prstGeom prst="rect">
            <a:avLst/>
          </a:prstGeom>
          <a:noFill/>
          <a:ln w="9525">
            <a:noFill/>
            <a:miter lim="800000"/>
            <a:headEnd/>
            <a:tailEnd/>
          </a:ln>
        </p:spPr>
        <p:txBody>
          <a:bodyPr>
            <a:spAutoFit/>
          </a:bodyPr>
          <a:lstStyle/>
          <a:p>
            <a:r>
              <a:rPr lang="en-GB" baseline="-25000">
                <a:solidFill>
                  <a:srgbClr val="FFFF00"/>
                </a:solidFill>
              </a:rPr>
              <a:t>The  Early Phases of Psoriatic Arthritis. McGonagle et al ARD 2011</a:t>
            </a:r>
          </a:p>
        </p:txBody>
      </p:sp>
    </p:spTree>
  </p:cSld>
  <p:clrMapOvr>
    <a:masterClrMapping/>
  </p:clrMapOvr>
  <p:transition>
    <p:pull dir="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8" name="Picture 2"/>
          <p:cNvPicPr>
            <a:picLocks noChangeAspect="1" noChangeArrowheads="1"/>
          </p:cNvPicPr>
          <p:nvPr/>
        </p:nvPicPr>
        <p:blipFill>
          <a:blip r:embed="rId2" cstate="print"/>
          <a:srcRect/>
          <a:stretch>
            <a:fillRect/>
          </a:stretch>
        </p:blipFill>
        <p:spPr bwMode="auto">
          <a:xfrm>
            <a:off x="2268538" y="0"/>
            <a:ext cx="5027612" cy="6597650"/>
          </a:xfrm>
          <a:prstGeom prst="rect">
            <a:avLst/>
          </a:prstGeom>
          <a:noFill/>
          <a:ln w="9525">
            <a:noFill/>
            <a:miter lim="800000"/>
            <a:headEnd/>
            <a:tailEnd/>
          </a:ln>
        </p:spPr>
      </p:pic>
      <p:sp>
        <p:nvSpPr>
          <p:cNvPr id="301059" name="Rectangle 3"/>
          <p:cNvSpPr>
            <a:spLocks noChangeArrowheads="1"/>
          </p:cNvSpPr>
          <p:nvPr/>
        </p:nvSpPr>
        <p:spPr bwMode="auto">
          <a:xfrm>
            <a:off x="1042988" y="2708275"/>
            <a:ext cx="7488237" cy="1797050"/>
          </a:xfrm>
          <a:prstGeom prst="rect">
            <a:avLst/>
          </a:prstGeom>
          <a:solidFill>
            <a:srgbClr val="99CCFF"/>
          </a:solidFill>
          <a:ln w="57150">
            <a:solidFill>
              <a:schemeClr val="tx1"/>
            </a:solidFill>
            <a:miter lim="800000"/>
            <a:headEnd/>
            <a:tailEnd/>
          </a:ln>
        </p:spPr>
        <p:txBody>
          <a:bodyPr>
            <a:spAutoFit/>
          </a:bodyPr>
          <a:lstStyle/>
          <a:p>
            <a:pPr algn="ctr"/>
            <a:r>
              <a:rPr lang="en-GB" sz="1800" b="1">
                <a:solidFill>
                  <a:schemeClr val="tx2"/>
                </a:solidFill>
                <a:latin typeface="Arial" pitchFamily="34" charset="0"/>
                <a:cs typeface="Arial" pitchFamily="34" charset="0"/>
              </a:rPr>
              <a:t>“Finally, there is a brave new world of human biology that is just</a:t>
            </a:r>
            <a:br>
              <a:rPr lang="en-GB" sz="1800" b="1">
                <a:solidFill>
                  <a:schemeClr val="tx2"/>
                </a:solidFill>
                <a:latin typeface="Arial" pitchFamily="34" charset="0"/>
                <a:cs typeface="Arial" pitchFamily="34" charset="0"/>
              </a:rPr>
            </a:br>
            <a:r>
              <a:rPr lang="en-GB" sz="1800" b="1">
                <a:solidFill>
                  <a:schemeClr val="tx2"/>
                </a:solidFill>
                <a:latin typeface="Arial" pitchFamily="34" charset="0"/>
                <a:cs typeface="Arial" pitchFamily="34" charset="0"/>
              </a:rPr>
              <a:t>emerging as genetic analysis begins to uncover the loci that </a:t>
            </a:r>
          </a:p>
          <a:p>
            <a:pPr algn="ctr"/>
            <a:r>
              <a:rPr lang="en-GB" sz="1800" b="1">
                <a:solidFill>
                  <a:schemeClr val="tx2"/>
                </a:solidFill>
                <a:latin typeface="Arial" pitchFamily="34" charset="0"/>
                <a:cs typeface="Arial" pitchFamily="34" charset="0"/>
              </a:rPr>
              <a:t>underlie the complex  autoinflammatory diseases and the</a:t>
            </a:r>
            <a:br>
              <a:rPr lang="en-GB" sz="1800" b="1">
                <a:solidFill>
                  <a:schemeClr val="tx2"/>
                </a:solidFill>
                <a:latin typeface="Arial" pitchFamily="34" charset="0"/>
                <a:cs typeface="Arial" pitchFamily="34" charset="0"/>
              </a:rPr>
            </a:br>
            <a:r>
              <a:rPr lang="en-GB" sz="1800" b="1">
                <a:solidFill>
                  <a:schemeClr val="tx2"/>
                </a:solidFill>
                <a:latin typeface="Arial" pitchFamily="34" charset="0"/>
                <a:cs typeface="Arial" pitchFamily="34" charset="0"/>
              </a:rPr>
              <a:t>host of disorders, such as ankylosing spondylitis and psoriasis, </a:t>
            </a:r>
            <a:br>
              <a:rPr lang="en-GB" sz="1800" b="1">
                <a:solidFill>
                  <a:schemeClr val="tx2"/>
                </a:solidFill>
                <a:latin typeface="Arial" pitchFamily="34" charset="0"/>
                <a:cs typeface="Arial" pitchFamily="34" charset="0"/>
              </a:rPr>
            </a:br>
            <a:r>
              <a:rPr lang="en-GB" sz="1800" b="1">
                <a:solidFill>
                  <a:schemeClr val="tx2"/>
                </a:solidFill>
                <a:latin typeface="Arial" pitchFamily="34" charset="0"/>
                <a:cs typeface="Arial" pitchFamily="34" charset="0"/>
              </a:rPr>
              <a:t>that reside at the interface between autoinflammatory</a:t>
            </a:r>
            <a:br>
              <a:rPr lang="en-GB" sz="1800" b="1">
                <a:solidFill>
                  <a:schemeClr val="tx2"/>
                </a:solidFill>
                <a:latin typeface="Arial" pitchFamily="34" charset="0"/>
                <a:cs typeface="Arial" pitchFamily="34" charset="0"/>
              </a:rPr>
            </a:br>
            <a:r>
              <a:rPr lang="en-GB" sz="1800" b="1">
                <a:solidFill>
                  <a:schemeClr val="tx2"/>
                </a:solidFill>
                <a:latin typeface="Arial" pitchFamily="34" charset="0"/>
                <a:cs typeface="Arial" pitchFamily="34" charset="0"/>
              </a:rPr>
              <a:t>and autoimmune (McGonagle &amp; McDermott, 2006)”.</a:t>
            </a:r>
          </a:p>
        </p:txBody>
      </p:sp>
    </p:spTree>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10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10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059"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3873" name="Rectangle 2"/>
          <p:cNvSpPr>
            <a:spLocks noGrp="1" noChangeArrowheads="1"/>
          </p:cNvSpPr>
          <p:nvPr>
            <p:ph type="title" idx="4294967295"/>
          </p:nvPr>
        </p:nvSpPr>
        <p:spPr>
          <a:xfrm>
            <a:off x="250825" y="908050"/>
            <a:ext cx="8686800" cy="1143000"/>
          </a:xfrm>
        </p:spPr>
        <p:txBody>
          <a:bodyPr/>
          <a:lstStyle/>
          <a:p>
            <a:pPr eaLnBrk="1" hangingPunct="1"/>
            <a:r>
              <a:rPr lang="en-GB" sz="4000" smtClean="0"/>
              <a:t>MHC class 1 associated Diseases-True Intermediates Between Adaptive and Innate Immune Mediated Disease</a:t>
            </a:r>
          </a:p>
        </p:txBody>
      </p:sp>
      <p:sp>
        <p:nvSpPr>
          <p:cNvPr id="1103874" name="Rectangle 4"/>
          <p:cNvSpPr>
            <a:spLocks noGrp="1" noChangeArrowheads="1"/>
          </p:cNvSpPr>
          <p:nvPr>
            <p:ph type="body" sz="half" idx="4294967295"/>
          </p:nvPr>
        </p:nvSpPr>
        <p:spPr>
          <a:xfrm>
            <a:off x="539750" y="2997200"/>
            <a:ext cx="6272213" cy="3860800"/>
          </a:xfrm>
        </p:spPr>
        <p:txBody>
          <a:bodyPr/>
          <a:lstStyle/>
          <a:p>
            <a:pPr marL="398463" indent="-398463" eaLnBrk="1" hangingPunct="1"/>
            <a:r>
              <a:rPr lang="en-GB" sz="2800" smtClean="0"/>
              <a:t>Ankylosing Spondylitis (HLA-B27)</a:t>
            </a:r>
          </a:p>
          <a:p>
            <a:pPr marL="398463" indent="-398463" eaLnBrk="1" hangingPunct="1"/>
            <a:r>
              <a:rPr lang="en-GB" sz="2800" smtClean="0"/>
              <a:t>Reactive Arthritis (HLA-B27)</a:t>
            </a:r>
          </a:p>
          <a:p>
            <a:pPr marL="398463" indent="-398463" eaLnBrk="1" hangingPunct="1"/>
            <a:r>
              <a:rPr lang="en-GB" sz="2800" smtClean="0"/>
              <a:t>Type 1 Psoriasis (HLA-CW6)</a:t>
            </a:r>
          </a:p>
          <a:p>
            <a:pPr marL="398463" indent="-398463" eaLnBrk="1" hangingPunct="1"/>
            <a:r>
              <a:rPr lang="en-GB" sz="2800" smtClean="0"/>
              <a:t>Birdshot Choridoretinopathy (HLA-A29)</a:t>
            </a:r>
          </a:p>
          <a:p>
            <a:pPr marL="398463" indent="-398463" eaLnBrk="1" hangingPunct="1"/>
            <a:r>
              <a:rPr lang="en-GB" sz="2800" smtClean="0"/>
              <a:t>Behcet’s Disease (HLA-B51)</a:t>
            </a:r>
          </a:p>
          <a:p>
            <a:pPr marL="398463" indent="-398463" eaLnBrk="1" hangingPunct="1"/>
            <a:r>
              <a:rPr lang="en-GB" sz="2800" smtClean="0"/>
              <a:t>Anterior Uveitis (HLA-B27)</a:t>
            </a:r>
          </a:p>
        </p:txBody>
      </p:sp>
      <p:pic>
        <p:nvPicPr>
          <p:cNvPr id="1103875" name="Picture 7"/>
          <p:cNvPicPr>
            <a:picLocks noChangeAspect="1" noChangeArrowheads="1"/>
          </p:cNvPicPr>
          <p:nvPr/>
        </p:nvPicPr>
        <p:blipFill>
          <a:blip r:embed="rId3" cstate="print"/>
          <a:srcRect/>
          <a:stretch>
            <a:fillRect/>
          </a:stretch>
        </p:blipFill>
        <p:spPr bwMode="auto">
          <a:xfrm>
            <a:off x="6011863" y="4076700"/>
            <a:ext cx="2555875" cy="2500313"/>
          </a:xfrm>
          <a:prstGeom prst="rect">
            <a:avLst/>
          </a:prstGeom>
          <a:noFill/>
          <a:ln w="9525">
            <a:noFill/>
            <a:miter lim="800000"/>
            <a:headEnd/>
            <a:tailEnd/>
          </a:ln>
        </p:spPr>
      </p:pic>
      <p:sp>
        <p:nvSpPr>
          <p:cNvPr id="1103876" name="Rectangle 8"/>
          <p:cNvSpPr>
            <a:spLocks noChangeArrowheads="1"/>
          </p:cNvSpPr>
          <p:nvPr/>
        </p:nvSpPr>
        <p:spPr bwMode="auto">
          <a:xfrm>
            <a:off x="4716463" y="6583363"/>
            <a:ext cx="3890962" cy="274637"/>
          </a:xfrm>
          <a:prstGeom prst="rect">
            <a:avLst/>
          </a:prstGeom>
          <a:noFill/>
          <a:ln w="9525">
            <a:noFill/>
            <a:miter lim="800000"/>
            <a:headEnd/>
            <a:tailEnd/>
          </a:ln>
        </p:spPr>
        <p:txBody>
          <a:bodyPr wrap="none">
            <a:spAutoFit/>
          </a:bodyPr>
          <a:lstStyle/>
          <a:p>
            <a:r>
              <a:rPr lang="en-US" sz="1200">
                <a:cs typeface="Arial" pitchFamily="34" charset="0"/>
              </a:rPr>
              <a:t>http://www.csa.com/discoveryguides/cancer/images/fig2.jpg</a:t>
            </a:r>
          </a:p>
        </p:txBody>
      </p:sp>
      <p:sp>
        <p:nvSpPr>
          <p:cNvPr id="1103877" name="Rectangle 9"/>
          <p:cNvSpPr>
            <a:spLocks noChangeArrowheads="1"/>
          </p:cNvSpPr>
          <p:nvPr/>
        </p:nvSpPr>
        <p:spPr bwMode="auto">
          <a:xfrm>
            <a:off x="8532813" y="3716338"/>
            <a:ext cx="215900" cy="2881312"/>
          </a:xfrm>
          <a:prstGeom prst="rect">
            <a:avLst/>
          </a:prstGeom>
          <a:solidFill>
            <a:schemeClr val="bg1"/>
          </a:solidFill>
          <a:ln w="9525">
            <a:solidFill>
              <a:schemeClr val="bg1"/>
            </a:solidFill>
            <a:miter lim="800000"/>
            <a:headEnd/>
            <a:tailEnd/>
          </a:ln>
        </p:spPr>
        <p:txBody>
          <a:bodyPr wrap="none" anchor="ctr"/>
          <a:lstStyle/>
          <a:p>
            <a:endParaRPr lang="en-US">
              <a:cs typeface="Arial" pitchFamily="34" charset="0"/>
            </a:endParaRPr>
          </a:p>
        </p:txBody>
      </p:sp>
    </p:spTree>
  </p:cSld>
  <p:clrMapOvr>
    <a:masterClrMapping/>
  </p:clrMapOvr>
  <p:transition>
    <p:pull dir="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21" name="Rectangle 2"/>
          <p:cNvSpPr>
            <a:spLocks noGrp="1" noChangeArrowheads="1"/>
          </p:cNvSpPr>
          <p:nvPr>
            <p:ph type="title" idx="4294967295"/>
          </p:nvPr>
        </p:nvSpPr>
        <p:spPr>
          <a:xfrm>
            <a:off x="250825" y="765175"/>
            <a:ext cx="8428038" cy="1109663"/>
          </a:xfrm>
        </p:spPr>
        <p:txBody>
          <a:bodyPr/>
          <a:lstStyle/>
          <a:p>
            <a:pPr eaLnBrk="1" hangingPunct="1"/>
            <a:r>
              <a:rPr lang="en-GB" sz="4000" smtClean="0"/>
              <a:t>Genotype-Phenotype Correlations for Acute Plantar Fascitis- The Class I gene is a modifier of extent of disease</a:t>
            </a:r>
            <a:endParaRPr lang="en-US" sz="4000" smtClean="0"/>
          </a:p>
        </p:txBody>
      </p:sp>
      <p:pic>
        <p:nvPicPr>
          <p:cNvPr id="1105922" name="Picture 3"/>
          <p:cNvPicPr>
            <a:picLocks noChangeAspect="1" noChangeArrowheads="1"/>
          </p:cNvPicPr>
          <p:nvPr/>
        </p:nvPicPr>
        <p:blipFill>
          <a:blip r:embed="rId3" cstate="print"/>
          <a:srcRect l="17984" t="12202" b="10193"/>
          <a:stretch>
            <a:fillRect/>
          </a:stretch>
        </p:blipFill>
        <p:spPr bwMode="auto">
          <a:xfrm>
            <a:off x="4643438" y="2997200"/>
            <a:ext cx="3938587" cy="3360738"/>
          </a:xfrm>
          <a:prstGeom prst="rect">
            <a:avLst/>
          </a:prstGeom>
          <a:noFill/>
          <a:ln w="9525">
            <a:noFill/>
            <a:miter lim="800000"/>
            <a:headEnd/>
            <a:tailEnd/>
          </a:ln>
        </p:spPr>
      </p:pic>
      <p:pic>
        <p:nvPicPr>
          <p:cNvPr id="1105923" name="Picture 4"/>
          <p:cNvPicPr>
            <a:picLocks noChangeAspect="1" noChangeArrowheads="1"/>
          </p:cNvPicPr>
          <p:nvPr/>
        </p:nvPicPr>
        <p:blipFill>
          <a:blip r:embed="rId4" cstate="print"/>
          <a:srcRect l="3571" t="1805" r="6767" b="1805"/>
          <a:stretch>
            <a:fillRect/>
          </a:stretch>
        </p:blipFill>
        <p:spPr bwMode="auto">
          <a:xfrm>
            <a:off x="611188" y="2997200"/>
            <a:ext cx="3455987" cy="3370263"/>
          </a:xfrm>
          <a:prstGeom prst="rect">
            <a:avLst/>
          </a:prstGeom>
          <a:noFill/>
          <a:ln w="9525">
            <a:noFill/>
            <a:miter lim="800000"/>
            <a:headEnd/>
            <a:tailEnd/>
          </a:ln>
        </p:spPr>
      </p:pic>
      <p:sp>
        <p:nvSpPr>
          <p:cNvPr id="1105924" name="Rectangle 5"/>
          <p:cNvSpPr>
            <a:spLocks noChangeArrowheads="1"/>
          </p:cNvSpPr>
          <p:nvPr/>
        </p:nvSpPr>
        <p:spPr bwMode="auto">
          <a:xfrm>
            <a:off x="5175250" y="6519863"/>
            <a:ext cx="3968750" cy="338137"/>
          </a:xfrm>
          <a:prstGeom prst="rect">
            <a:avLst/>
          </a:prstGeom>
          <a:noFill/>
          <a:ln w="9525">
            <a:noFill/>
            <a:miter lim="800000"/>
            <a:headEnd/>
            <a:tailEnd/>
          </a:ln>
        </p:spPr>
        <p:txBody>
          <a:bodyPr wrap="none">
            <a:spAutoFit/>
          </a:bodyPr>
          <a:lstStyle/>
          <a:p>
            <a:r>
              <a:rPr lang="en-US" sz="1600">
                <a:solidFill>
                  <a:srgbClr val="FF0000"/>
                </a:solidFill>
                <a:cs typeface="Arial" pitchFamily="34" charset="0"/>
              </a:rPr>
              <a:t>McGonagle, Marzo-Ortega et al al A&amp;R 2001</a:t>
            </a:r>
          </a:p>
        </p:txBody>
      </p:sp>
      <p:sp>
        <p:nvSpPr>
          <p:cNvPr id="680966" name="Text Box 6"/>
          <p:cNvSpPr txBox="1">
            <a:spLocks noChangeArrowheads="1"/>
          </p:cNvSpPr>
          <p:nvPr/>
        </p:nvSpPr>
        <p:spPr bwMode="auto">
          <a:xfrm>
            <a:off x="611188" y="2349500"/>
            <a:ext cx="7634287" cy="519113"/>
          </a:xfrm>
          <a:prstGeom prst="rect">
            <a:avLst/>
          </a:prstGeom>
          <a:noFill/>
          <a:ln w="9525">
            <a:noFill/>
            <a:miter lim="800000"/>
            <a:headEnd/>
            <a:tailEnd/>
          </a:ln>
        </p:spPr>
        <p:txBody>
          <a:bodyPr wrap="none">
            <a:spAutoFit/>
          </a:bodyPr>
          <a:lstStyle/>
          <a:p>
            <a:r>
              <a:rPr lang="en-GB" sz="2800" b="1">
                <a:cs typeface="Arial" pitchFamily="34" charset="0"/>
              </a:rPr>
              <a:t>      </a:t>
            </a:r>
            <a:r>
              <a:rPr lang="en-GB" sz="2800" b="1">
                <a:solidFill>
                  <a:srgbClr val="CC3300"/>
                </a:solidFill>
                <a:cs typeface="Arial" pitchFamily="34" charset="0"/>
              </a:rPr>
              <a:t>HLA-B27+                    HLA-B27-/Mechanical</a:t>
            </a:r>
            <a:endParaRPr lang="en-US" sz="2800" b="1">
              <a:solidFill>
                <a:srgbClr val="CC3300"/>
              </a:solidFill>
              <a:cs typeface="Arial" pitchFamily="34" charset="0"/>
            </a:endParaRPr>
          </a:p>
        </p:txBody>
      </p:sp>
    </p:spTree>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09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0966"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7969" name="Line 2"/>
          <p:cNvSpPr>
            <a:spLocks noChangeShapeType="1"/>
          </p:cNvSpPr>
          <p:nvPr/>
        </p:nvSpPr>
        <p:spPr bwMode="auto">
          <a:xfrm>
            <a:off x="1619250" y="549275"/>
            <a:ext cx="0" cy="5327650"/>
          </a:xfrm>
          <a:prstGeom prst="line">
            <a:avLst/>
          </a:prstGeom>
          <a:noFill/>
          <a:ln w="38100">
            <a:solidFill>
              <a:schemeClr val="bg1"/>
            </a:solidFill>
            <a:round/>
            <a:headEnd/>
            <a:tailEnd/>
          </a:ln>
        </p:spPr>
        <p:txBody>
          <a:bodyPr/>
          <a:lstStyle/>
          <a:p>
            <a:endParaRPr lang="en-CA"/>
          </a:p>
        </p:txBody>
      </p:sp>
      <p:sp>
        <p:nvSpPr>
          <p:cNvPr id="1107970" name="Line 3"/>
          <p:cNvSpPr>
            <a:spLocks noChangeShapeType="1"/>
          </p:cNvSpPr>
          <p:nvPr/>
        </p:nvSpPr>
        <p:spPr bwMode="auto">
          <a:xfrm>
            <a:off x="684213" y="5876925"/>
            <a:ext cx="7921625" cy="0"/>
          </a:xfrm>
          <a:prstGeom prst="line">
            <a:avLst/>
          </a:prstGeom>
          <a:noFill/>
          <a:ln w="38100">
            <a:solidFill>
              <a:schemeClr val="bg1"/>
            </a:solidFill>
            <a:round/>
            <a:headEnd/>
            <a:tailEnd/>
          </a:ln>
        </p:spPr>
        <p:txBody>
          <a:bodyPr/>
          <a:lstStyle/>
          <a:p>
            <a:endParaRPr lang="en-CA"/>
          </a:p>
        </p:txBody>
      </p:sp>
      <p:grpSp>
        <p:nvGrpSpPr>
          <p:cNvPr id="3" name="Group 22"/>
          <p:cNvGrpSpPr>
            <a:grpSpLocks/>
          </p:cNvGrpSpPr>
          <p:nvPr/>
        </p:nvGrpSpPr>
        <p:grpSpPr bwMode="auto">
          <a:xfrm>
            <a:off x="2305050" y="2779713"/>
            <a:ext cx="4378325" cy="3038475"/>
            <a:chOff x="1452" y="1751"/>
            <a:chExt cx="2758" cy="1914"/>
          </a:xfrm>
        </p:grpSpPr>
        <p:sp>
          <p:nvSpPr>
            <p:cNvPr id="1107990" name="Freeform 5"/>
            <p:cNvSpPr>
              <a:spLocks/>
            </p:cNvSpPr>
            <p:nvPr/>
          </p:nvSpPr>
          <p:spPr bwMode="auto">
            <a:xfrm>
              <a:off x="1452" y="2234"/>
              <a:ext cx="2758" cy="1431"/>
            </a:xfrm>
            <a:custGeom>
              <a:avLst/>
              <a:gdLst>
                <a:gd name="T0" fmla="*/ 0 w 2758"/>
                <a:gd name="T1" fmla="*/ 1431 h 1431"/>
                <a:gd name="T2" fmla="*/ 239 w 2758"/>
                <a:gd name="T3" fmla="*/ 1283 h 1431"/>
                <a:gd name="T4" fmla="*/ 417 w 2758"/>
                <a:gd name="T5" fmla="*/ 1123 h 1431"/>
                <a:gd name="T6" fmla="*/ 646 w 2758"/>
                <a:gd name="T7" fmla="*/ 784 h 1431"/>
                <a:gd name="T8" fmla="*/ 962 w 2758"/>
                <a:gd name="T9" fmla="*/ 269 h 1431"/>
                <a:gd name="T10" fmla="*/ 1326 w 2758"/>
                <a:gd name="T11" fmla="*/ 6 h 1431"/>
                <a:gd name="T12" fmla="*/ 1665 w 2758"/>
                <a:gd name="T13" fmla="*/ 235 h 1431"/>
                <a:gd name="T14" fmla="*/ 1902 w 2758"/>
                <a:gd name="T15" fmla="*/ 743 h 1431"/>
                <a:gd name="T16" fmla="*/ 2165 w 2758"/>
                <a:gd name="T17" fmla="*/ 1124 h 1431"/>
                <a:gd name="T18" fmla="*/ 2526 w 2758"/>
                <a:gd name="T19" fmla="*/ 1349 h 1431"/>
                <a:gd name="T20" fmla="*/ 2758 w 2758"/>
                <a:gd name="T21" fmla="*/ 1426 h 14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758"/>
                <a:gd name="T34" fmla="*/ 0 h 1431"/>
                <a:gd name="T35" fmla="*/ 2758 w 2758"/>
                <a:gd name="T36" fmla="*/ 1431 h 143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758" h="1431">
                  <a:moveTo>
                    <a:pt x="0" y="1431"/>
                  </a:moveTo>
                  <a:cubicBezTo>
                    <a:pt x="40" y="1406"/>
                    <a:pt x="170" y="1334"/>
                    <a:pt x="239" y="1283"/>
                  </a:cubicBezTo>
                  <a:cubicBezTo>
                    <a:pt x="308" y="1232"/>
                    <a:pt x="349" y="1206"/>
                    <a:pt x="417" y="1123"/>
                  </a:cubicBezTo>
                  <a:cubicBezTo>
                    <a:pt x="485" y="1040"/>
                    <a:pt x="555" y="926"/>
                    <a:pt x="646" y="784"/>
                  </a:cubicBezTo>
                  <a:cubicBezTo>
                    <a:pt x="737" y="642"/>
                    <a:pt x="849" y="399"/>
                    <a:pt x="962" y="269"/>
                  </a:cubicBezTo>
                  <a:cubicBezTo>
                    <a:pt x="1075" y="139"/>
                    <a:pt x="1209" y="12"/>
                    <a:pt x="1326" y="6"/>
                  </a:cubicBezTo>
                  <a:cubicBezTo>
                    <a:pt x="1443" y="0"/>
                    <a:pt x="1569" y="112"/>
                    <a:pt x="1665" y="235"/>
                  </a:cubicBezTo>
                  <a:cubicBezTo>
                    <a:pt x="1761" y="358"/>
                    <a:pt x="1819" y="595"/>
                    <a:pt x="1902" y="743"/>
                  </a:cubicBezTo>
                  <a:cubicBezTo>
                    <a:pt x="1985" y="891"/>
                    <a:pt x="2061" y="1023"/>
                    <a:pt x="2165" y="1124"/>
                  </a:cubicBezTo>
                  <a:cubicBezTo>
                    <a:pt x="2269" y="1225"/>
                    <a:pt x="2427" y="1299"/>
                    <a:pt x="2526" y="1349"/>
                  </a:cubicBezTo>
                  <a:cubicBezTo>
                    <a:pt x="2625" y="1399"/>
                    <a:pt x="2710" y="1410"/>
                    <a:pt x="2758" y="1426"/>
                  </a:cubicBezTo>
                </a:path>
              </a:pathLst>
            </a:custGeom>
            <a:noFill/>
            <a:ln w="28575">
              <a:solidFill>
                <a:srgbClr val="FF66CC"/>
              </a:solidFill>
              <a:round/>
              <a:headEnd/>
              <a:tailEnd/>
            </a:ln>
          </p:spPr>
          <p:txBody>
            <a:bodyPr/>
            <a:lstStyle/>
            <a:p>
              <a:endParaRPr lang="en-CA"/>
            </a:p>
          </p:txBody>
        </p:sp>
        <p:sp>
          <p:nvSpPr>
            <p:cNvPr id="1107991" name="Rectangle 9"/>
            <p:cNvSpPr>
              <a:spLocks noChangeArrowheads="1"/>
            </p:cNvSpPr>
            <p:nvPr/>
          </p:nvSpPr>
          <p:spPr bwMode="auto">
            <a:xfrm>
              <a:off x="2426" y="1751"/>
              <a:ext cx="771" cy="518"/>
            </a:xfrm>
            <a:prstGeom prst="rect">
              <a:avLst/>
            </a:prstGeom>
            <a:noFill/>
            <a:ln w="9525">
              <a:noFill/>
              <a:miter lim="800000"/>
              <a:headEnd/>
              <a:tailEnd/>
            </a:ln>
          </p:spPr>
          <p:txBody>
            <a:bodyPr>
              <a:spAutoFit/>
            </a:bodyPr>
            <a:lstStyle/>
            <a:p>
              <a:pPr algn="ctr" eaLnBrk="0" hangingPunct="0"/>
              <a:r>
                <a:rPr lang="en-GB" sz="1200">
                  <a:solidFill>
                    <a:srgbClr val="FF66CC"/>
                  </a:solidFill>
                  <a:latin typeface="Arial" pitchFamily="34" charset="0"/>
                  <a:cs typeface="Arial" pitchFamily="34" charset="0"/>
                </a:rPr>
                <a:t>Non HLA-Cw6 associated</a:t>
              </a:r>
            </a:p>
            <a:p>
              <a:pPr algn="ctr" eaLnBrk="0" hangingPunct="0"/>
              <a:r>
                <a:rPr lang="en-GB" sz="1200">
                  <a:solidFill>
                    <a:srgbClr val="FF66CC"/>
                  </a:solidFill>
                  <a:latin typeface="Arial" pitchFamily="34" charset="0"/>
                  <a:cs typeface="Arial" pitchFamily="34" charset="0"/>
                </a:rPr>
                <a:t>Psoriasis (Type 2)</a:t>
              </a:r>
            </a:p>
          </p:txBody>
        </p:sp>
      </p:grpSp>
      <p:grpSp>
        <p:nvGrpSpPr>
          <p:cNvPr id="4" name="Group 23"/>
          <p:cNvGrpSpPr>
            <a:grpSpLocks/>
          </p:cNvGrpSpPr>
          <p:nvPr/>
        </p:nvGrpSpPr>
        <p:grpSpPr bwMode="auto">
          <a:xfrm>
            <a:off x="1620838" y="3140075"/>
            <a:ext cx="6048375" cy="2674938"/>
            <a:chOff x="1021" y="1978"/>
            <a:chExt cx="3810" cy="1685"/>
          </a:xfrm>
        </p:grpSpPr>
        <p:sp>
          <p:nvSpPr>
            <p:cNvPr id="1107988" name="Freeform 6"/>
            <p:cNvSpPr>
              <a:spLocks/>
            </p:cNvSpPr>
            <p:nvPr/>
          </p:nvSpPr>
          <p:spPr bwMode="auto">
            <a:xfrm>
              <a:off x="1021" y="2249"/>
              <a:ext cx="3810" cy="1414"/>
            </a:xfrm>
            <a:custGeom>
              <a:avLst/>
              <a:gdLst>
                <a:gd name="T0" fmla="*/ 0 w 3810"/>
                <a:gd name="T1" fmla="*/ 1414 h 1414"/>
                <a:gd name="T2" fmla="*/ 327 w 3810"/>
                <a:gd name="T3" fmla="*/ 1305 h 1414"/>
                <a:gd name="T4" fmla="*/ 697 w 3810"/>
                <a:gd name="T5" fmla="*/ 1108 h 1414"/>
                <a:gd name="T6" fmla="*/ 1097 w 3810"/>
                <a:gd name="T7" fmla="*/ 813 h 1414"/>
                <a:gd name="T8" fmla="*/ 1715 w 3810"/>
                <a:gd name="T9" fmla="*/ 313 h 1414"/>
                <a:gd name="T10" fmla="*/ 2359 w 3810"/>
                <a:gd name="T11" fmla="*/ 8 h 1414"/>
                <a:gd name="T12" fmla="*/ 2748 w 3810"/>
                <a:gd name="T13" fmla="*/ 262 h 1414"/>
                <a:gd name="T14" fmla="*/ 3019 w 3810"/>
                <a:gd name="T15" fmla="*/ 677 h 1414"/>
                <a:gd name="T16" fmla="*/ 3291 w 3810"/>
                <a:gd name="T17" fmla="*/ 1050 h 1414"/>
                <a:gd name="T18" fmla="*/ 3592 w 3810"/>
                <a:gd name="T19" fmla="*/ 1302 h 1414"/>
                <a:gd name="T20" fmla="*/ 3810 w 3810"/>
                <a:gd name="T21" fmla="*/ 1412 h 14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10"/>
                <a:gd name="T34" fmla="*/ 0 h 1414"/>
                <a:gd name="T35" fmla="*/ 3810 w 3810"/>
                <a:gd name="T36" fmla="*/ 1414 h 14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10" h="1414">
                  <a:moveTo>
                    <a:pt x="0" y="1414"/>
                  </a:moveTo>
                  <a:cubicBezTo>
                    <a:pt x="109" y="1387"/>
                    <a:pt x="211" y="1356"/>
                    <a:pt x="327" y="1305"/>
                  </a:cubicBezTo>
                  <a:cubicBezTo>
                    <a:pt x="442" y="1254"/>
                    <a:pt x="569" y="1190"/>
                    <a:pt x="697" y="1108"/>
                  </a:cubicBezTo>
                  <a:cubicBezTo>
                    <a:pt x="825" y="1026"/>
                    <a:pt x="927" y="946"/>
                    <a:pt x="1097" y="813"/>
                  </a:cubicBezTo>
                  <a:cubicBezTo>
                    <a:pt x="1267" y="680"/>
                    <a:pt x="1505" y="447"/>
                    <a:pt x="1715" y="313"/>
                  </a:cubicBezTo>
                  <a:cubicBezTo>
                    <a:pt x="1925" y="179"/>
                    <a:pt x="2187" y="16"/>
                    <a:pt x="2359" y="8"/>
                  </a:cubicBezTo>
                  <a:cubicBezTo>
                    <a:pt x="2531" y="0"/>
                    <a:pt x="2638" y="151"/>
                    <a:pt x="2748" y="262"/>
                  </a:cubicBezTo>
                  <a:cubicBezTo>
                    <a:pt x="2858" y="373"/>
                    <a:pt x="2929" y="546"/>
                    <a:pt x="3019" y="677"/>
                  </a:cubicBezTo>
                  <a:cubicBezTo>
                    <a:pt x="3109" y="808"/>
                    <a:pt x="3196" y="946"/>
                    <a:pt x="3291" y="1050"/>
                  </a:cubicBezTo>
                  <a:cubicBezTo>
                    <a:pt x="3386" y="1154"/>
                    <a:pt x="3506" y="1242"/>
                    <a:pt x="3592" y="1302"/>
                  </a:cubicBezTo>
                  <a:cubicBezTo>
                    <a:pt x="3678" y="1362"/>
                    <a:pt x="3764" y="1389"/>
                    <a:pt x="3810" y="1412"/>
                  </a:cubicBezTo>
                </a:path>
              </a:pathLst>
            </a:custGeom>
            <a:noFill/>
            <a:ln w="28575">
              <a:solidFill>
                <a:srgbClr val="66FFFF"/>
              </a:solidFill>
              <a:prstDash val="lgDash"/>
              <a:round/>
              <a:headEnd/>
              <a:tailEnd/>
            </a:ln>
          </p:spPr>
          <p:txBody>
            <a:bodyPr/>
            <a:lstStyle/>
            <a:p>
              <a:endParaRPr lang="en-CA"/>
            </a:p>
          </p:txBody>
        </p:sp>
        <p:sp>
          <p:nvSpPr>
            <p:cNvPr id="1107989" name="Rectangle 10"/>
            <p:cNvSpPr>
              <a:spLocks noChangeArrowheads="1"/>
            </p:cNvSpPr>
            <p:nvPr/>
          </p:nvSpPr>
          <p:spPr bwMode="auto">
            <a:xfrm>
              <a:off x="3152" y="1978"/>
              <a:ext cx="589" cy="288"/>
            </a:xfrm>
            <a:prstGeom prst="rect">
              <a:avLst/>
            </a:prstGeom>
            <a:noFill/>
            <a:ln w="9525">
              <a:noFill/>
              <a:miter lim="800000"/>
              <a:headEnd/>
              <a:tailEnd/>
            </a:ln>
          </p:spPr>
          <p:txBody>
            <a:bodyPr>
              <a:spAutoFit/>
            </a:bodyPr>
            <a:lstStyle/>
            <a:p>
              <a:pPr algn="ctr" eaLnBrk="0" hangingPunct="0"/>
              <a:r>
                <a:rPr lang="en-GB" sz="1200">
                  <a:solidFill>
                    <a:srgbClr val="66FFFF"/>
                  </a:solidFill>
                  <a:latin typeface="Arial" pitchFamily="34" charset="0"/>
                  <a:cs typeface="Arial" pitchFamily="34" charset="0"/>
                </a:rPr>
                <a:t>Psoriatic Arthritis </a:t>
              </a:r>
            </a:p>
          </p:txBody>
        </p:sp>
      </p:grpSp>
      <p:grpSp>
        <p:nvGrpSpPr>
          <p:cNvPr id="5" name="Group 24"/>
          <p:cNvGrpSpPr>
            <a:grpSpLocks/>
          </p:cNvGrpSpPr>
          <p:nvPr/>
        </p:nvGrpSpPr>
        <p:grpSpPr bwMode="auto">
          <a:xfrm>
            <a:off x="4289425" y="3787775"/>
            <a:ext cx="4173538" cy="2027238"/>
            <a:chOff x="2702" y="2386"/>
            <a:chExt cx="2629" cy="1277"/>
          </a:xfrm>
        </p:grpSpPr>
        <p:sp>
          <p:nvSpPr>
            <p:cNvPr id="1107986" name="Freeform 7"/>
            <p:cNvSpPr>
              <a:spLocks/>
            </p:cNvSpPr>
            <p:nvPr/>
          </p:nvSpPr>
          <p:spPr bwMode="auto">
            <a:xfrm>
              <a:off x="2702" y="2652"/>
              <a:ext cx="2629" cy="1011"/>
            </a:xfrm>
            <a:custGeom>
              <a:avLst/>
              <a:gdLst>
                <a:gd name="T0" fmla="*/ 0 w 2629"/>
                <a:gd name="T1" fmla="*/ 1011 h 1011"/>
                <a:gd name="T2" fmla="*/ 223 w 2629"/>
                <a:gd name="T3" fmla="*/ 931 h 1011"/>
                <a:gd name="T4" fmla="*/ 474 w 2629"/>
                <a:gd name="T5" fmla="*/ 787 h 1011"/>
                <a:gd name="T6" fmla="*/ 743 w 2629"/>
                <a:gd name="T7" fmla="*/ 561 h 1011"/>
                <a:gd name="T8" fmla="*/ 1059 w 2629"/>
                <a:gd name="T9" fmla="*/ 223 h 1011"/>
                <a:gd name="T10" fmla="*/ 1398 w 2629"/>
                <a:gd name="T11" fmla="*/ 3 h 1011"/>
                <a:gd name="T12" fmla="*/ 1677 w 2629"/>
                <a:gd name="T13" fmla="*/ 240 h 1011"/>
                <a:gd name="T14" fmla="*/ 1881 w 2629"/>
                <a:gd name="T15" fmla="*/ 528 h 1011"/>
                <a:gd name="T16" fmla="*/ 2141 w 2629"/>
                <a:gd name="T17" fmla="*/ 755 h 1011"/>
                <a:gd name="T18" fmla="*/ 2412 w 2629"/>
                <a:gd name="T19" fmla="*/ 916 h 1011"/>
                <a:gd name="T20" fmla="*/ 2629 w 2629"/>
                <a:gd name="T21" fmla="*/ 1008 h 10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629"/>
                <a:gd name="T34" fmla="*/ 0 h 1011"/>
                <a:gd name="T35" fmla="*/ 2629 w 2629"/>
                <a:gd name="T36" fmla="*/ 1011 h 101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629" h="1011">
                  <a:moveTo>
                    <a:pt x="0" y="1011"/>
                  </a:moveTo>
                  <a:cubicBezTo>
                    <a:pt x="74" y="991"/>
                    <a:pt x="143" y="968"/>
                    <a:pt x="223" y="931"/>
                  </a:cubicBezTo>
                  <a:cubicBezTo>
                    <a:pt x="301" y="894"/>
                    <a:pt x="387" y="849"/>
                    <a:pt x="474" y="787"/>
                  </a:cubicBezTo>
                  <a:cubicBezTo>
                    <a:pt x="561" y="725"/>
                    <a:pt x="645" y="655"/>
                    <a:pt x="743" y="561"/>
                  </a:cubicBezTo>
                  <a:cubicBezTo>
                    <a:pt x="841" y="467"/>
                    <a:pt x="950" y="316"/>
                    <a:pt x="1059" y="223"/>
                  </a:cubicBezTo>
                  <a:cubicBezTo>
                    <a:pt x="1168" y="130"/>
                    <a:pt x="1295" y="0"/>
                    <a:pt x="1398" y="3"/>
                  </a:cubicBezTo>
                  <a:cubicBezTo>
                    <a:pt x="1501" y="6"/>
                    <a:pt x="1597" y="153"/>
                    <a:pt x="1677" y="240"/>
                  </a:cubicBezTo>
                  <a:cubicBezTo>
                    <a:pt x="1757" y="327"/>
                    <a:pt x="1804" y="442"/>
                    <a:pt x="1881" y="528"/>
                  </a:cubicBezTo>
                  <a:cubicBezTo>
                    <a:pt x="1958" y="614"/>
                    <a:pt x="2052" y="690"/>
                    <a:pt x="2141" y="755"/>
                  </a:cubicBezTo>
                  <a:cubicBezTo>
                    <a:pt x="2230" y="820"/>
                    <a:pt x="2331" y="874"/>
                    <a:pt x="2412" y="916"/>
                  </a:cubicBezTo>
                  <a:cubicBezTo>
                    <a:pt x="2493" y="958"/>
                    <a:pt x="2584" y="989"/>
                    <a:pt x="2629" y="1008"/>
                  </a:cubicBezTo>
                </a:path>
              </a:pathLst>
            </a:custGeom>
            <a:noFill/>
            <a:ln w="28575">
              <a:solidFill>
                <a:srgbClr val="00FF00"/>
              </a:solidFill>
              <a:prstDash val="lgDash"/>
              <a:round/>
              <a:headEnd/>
              <a:tailEnd/>
            </a:ln>
          </p:spPr>
          <p:txBody>
            <a:bodyPr/>
            <a:lstStyle/>
            <a:p>
              <a:endParaRPr lang="en-CA"/>
            </a:p>
          </p:txBody>
        </p:sp>
        <p:sp>
          <p:nvSpPr>
            <p:cNvPr id="1107987" name="Rectangle 11"/>
            <p:cNvSpPr>
              <a:spLocks noChangeArrowheads="1"/>
            </p:cNvSpPr>
            <p:nvPr/>
          </p:nvSpPr>
          <p:spPr bwMode="auto">
            <a:xfrm>
              <a:off x="3878" y="2386"/>
              <a:ext cx="499" cy="288"/>
            </a:xfrm>
            <a:prstGeom prst="rect">
              <a:avLst/>
            </a:prstGeom>
            <a:noFill/>
            <a:ln w="9525">
              <a:noFill/>
              <a:miter lim="800000"/>
              <a:headEnd/>
              <a:tailEnd/>
            </a:ln>
          </p:spPr>
          <p:txBody>
            <a:bodyPr>
              <a:spAutoFit/>
            </a:bodyPr>
            <a:lstStyle/>
            <a:p>
              <a:pPr algn="ctr" eaLnBrk="0" hangingPunct="0"/>
              <a:r>
                <a:rPr lang="en-GB" sz="1200">
                  <a:solidFill>
                    <a:srgbClr val="00FF00"/>
                  </a:solidFill>
                  <a:latin typeface="Arial" pitchFamily="34" charset="0"/>
                  <a:cs typeface="Arial" pitchFamily="34" charset="0"/>
                </a:rPr>
                <a:t>Nail Disease</a:t>
              </a:r>
            </a:p>
          </p:txBody>
        </p:sp>
      </p:grpSp>
      <p:sp>
        <p:nvSpPr>
          <p:cNvPr id="1107974" name="Rectangle 12"/>
          <p:cNvSpPr>
            <a:spLocks noChangeArrowheads="1"/>
          </p:cNvSpPr>
          <p:nvPr/>
        </p:nvSpPr>
        <p:spPr bwMode="auto">
          <a:xfrm>
            <a:off x="1619250" y="0"/>
            <a:ext cx="6913563" cy="517525"/>
          </a:xfrm>
          <a:prstGeom prst="rect">
            <a:avLst/>
          </a:prstGeom>
          <a:noFill/>
          <a:ln w="9525">
            <a:noFill/>
            <a:miter lim="800000"/>
            <a:headEnd/>
            <a:tailEnd/>
          </a:ln>
        </p:spPr>
        <p:txBody>
          <a:bodyPr>
            <a:spAutoFit/>
          </a:bodyPr>
          <a:lstStyle/>
          <a:p>
            <a:pPr algn="ctr" eaLnBrk="0" hangingPunct="0"/>
            <a:r>
              <a:rPr lang="en-GB" sz="1400">
                <a:solidFill>
                  <a:schemeClr val="bg1"/>
                </a:solidFill>
                <a:latin typeface="Arial" pitchFamily="34" charset="0"/>
                <a:cs typeface="Arial" pitchFamily="34" charset="0"/>
              </a:rPr>
              <a:t>Adaptive Immunity Boundary  </a:t>
            </a:r>
          </a:p>
          <a:p>
            <a:pPr algn="ctr" eaLnBrk="0" hangingPunct="0"/>
            <a:r>
              <a:rPr lang="en-GB" sz="1400">
                <a:solidFill>
                  <a:schemeClr val="bg1"/>
                </a:solidFill>
                <a:latin typeface="Arial" pitchFamily="34" charset="0"/>
                <a:cs typeface="Arial" pitchFamily="34" charset="0"/>
              </a:rPr>
              <a:t>(Main Tissue Players: Primary and Secondary Lymphoid Organs)</a:t>
            </a:r>
            <a:endParaRPr lang="en-US" sz="1400">
              <a:solidFill>
                <a:schemeClr val="bg1"/>
              </a:solidFill>
              <a:latin typeface="Arial" pitchFamily="34" charset="0"/>
              <a:cs typeface="Arial" pitchFamily="34" charset="0"/>
            </a:endParaRPr>
          </a:p>
        </p:txBody>
      </p:sp>
      <p:sp>
        <p:nvSpPr>
          <p:cNvPr id="1107975" name="Text Box 13"/>
          <p:cNvSpPr txBox="1">
            <a:spLocks noChangeArrowheads="1"/>
          </p:cNvSpPr>
          <p:nvPr/>
        </p:nvSpPr>
        <p:spPr bwMode="auto">
          <a:xfrm>
            <a:off x="179388" y="1052513"/>
            <a:ext cx="1439862" cy="935037"/>
          </a:xfrm>
          <a:prstGeom prst="rect">
            <a:avLst/>
          </a:prstGeom>
          <a:noFill/>
          <a:ln w="9525">
            <a:noFill/>
            <a:miter lim="800000"/>
            <a:headEnd/>
            <a:tailEnd/>
          </a:ln>
        </p:spPr>
        <p:txBody>
          <a:bodyPr anchor="ctr" anchorCtr="1"/>
          <a:lstStyle/>
          <a:p>
            <a:pPr algn="ctr" eaLnBrk="0" hangingPunct="0"/>
            <a:r>
              <a:rPr lang="en-GB" sz="1400">
                <a:solidFill>
                  <a:schemeClr val="bg1"/>
                </a:solidFill>
                <a:latin typeface="Arial" pitchFamily="34" charset="0"/>
                <a:cs typeface="Arial" pitchFamily="34" charset="0"/>
              </a:rPr>
              <a:t>Autoantibody </a:t>
            </a:r>
          </a:p>
          <a:p>
            <a:pPr algn="ctr" eaLnBrk="0" hangingPunct="0"/>
            <a:r>
              <a:rPr lang="en-GB" sz="1400">
                <a:solidFill>
                  <a:schemeClr val="bg1"/>
                </a:solidFill>
                <a:latin typeface="Arial" pitchFamily="34" charset="0"/>
                <a:cs typeface="Arial" pitchFamily="34" charset="0"/>
              </a:rPr>
              <a:t>associated </a:t>
            </a:r>
          </a:p>
          <a:p>
            <a:pPr algn="ctr" eaLnBrk="0" hangingPunct="0"/>
            <a:r>
              <a:rPr lang="en-GB" sz="1400">
                <a:solidFill>
                  <a:schemeClr val="bg1"/>
                </a:solidFill>
                <a:latin typeface="Arial" pitchFamily="34" charset="0"/>
                <a:cs typeface="Arial" pitchFamily="34" charset="0"/>
              </a:rPr>
              <a:t>Autoimmunity</a:t>
            </a:r>
            <a:endParaRPr lang="en-US" sz="1400">
              <a:solidFill>
                <a:schemeClr val="bg1"/>
              </a:solidFill>
              <a:latin typeface="Arial" pitchFamily="34" charset="0"/>
              <a:cs typeface="Arial" pitchFamily="34" charset="0"/>
            </a:endParaRPr>
          </a:p>
        </p:txBody>
      </p:sp>
      <p:sp>
        <p:nvSpPr>
          <p:cNvPr id="1107976" name="Text Box 14"/>
          <p:cNvSpPr txBox="1">
            <a:spLocks noChangeArrowheads="1"/>
          </p:cNvSpPr>
          <p:nvPr/>
        </p:nvSpPr>
        <p:spPr bwMode="auto">
          <a:xfrm>
            <a:off x="0" y="2419350"/>
            <a:ext cx="1728788" cy="1368425"/>
          </a:xfrm>
          <a:prstGeom prst="rect">
            <a:avLst/>
          </a:prstGeom>
          <a:noFill/>
          <a:ln w="9525">
            <a:noFill/>
            <a:miter lim="800000"/>
            <a:headEnd/>
            <a:tailEnd/>
          </a:ln>
        </p:spPr>
        <p:txBody>
          <a:bodyPr anchor="ctr" anchorCtr="1"/>
          <a:lstStyle/>
          <a:p>
            <a:pPr algn="ctr" eaLnBrk="0" hangingPunct="0"/>
            <a:r>
              <a:rPr lang="en-GB" sz="1400">
                <a:solidFill>
                  <a:schemeClr val="bg1"/>
                </a:solidFill>
                <a:latin typeface="Arial" pitchFamily="34" charset="0"/>
                <a:cs typeface="Arial" pitchFamily="34" charset="0"/>
              </a:rPr>
              <a:t>MHC Class 1</a:t>
            </a:r>
          </a:p>
          <a:p>
            <a:pPr algn="ctr" eaLnBrk="0" hangingPunct="0"/>
            <a:r>
              <a:rPr lang="en-GB" sz="1400">
                <a:solidFill>
                  <a:schemeClr val="bg1"/>
                </a:solidFill>
                <a:latin typeface="Arial" pitchFamily="34" charset="0"/>
                <a:cs typeface="Arial" pitchFamily="34" charset="0"/>
              </a:rPr>
              <a:t>Associated </a:t>
            </a:r>
          </a:p>
          <a:p>
            <a:pPr algn="ctr" eaLnBrk="0" hangingPunct="0"/>
            <a:r>
              <a:rPr lang="en-GB" sz="1400">
                <a:solidFill>
                  <a:schemeClr val="bg1"/>
                </a:solidFill>
                <a:latin typeface="Arial" pitchFamily="34" charset="0"/>
                <a:cs typeface="Arial" pitchFamily="34" charset="0"/>
              </a:rPr>
              <a:t>Autoimmunity</a:t>
            </a:r>
            <a:endParaRPr lang="en-US" sz="1400">
              <a:solidFill>
                <a:schemeClr val="bg1"/>
              </a:solidFill>
              <a:latin typeface="Arial" pitchFamily="34" charset="0"/>
              <a:cs typeface="Arial" pitchFamily="34" charset="0"/>
            </a:endParaRPr>
          </a:p>
        </p:txBody>
      </p:sp>
      <p:sp>
        <p:nvSpPr>
          <p:cNvPr id="1107977" name="Text Box 15"/>
          <p:cNvSpPr txBox="1">
            <a:spLocks noChangeArrowheads="1"/>
          </p:cNvSpPr>
          <p:nvPr/>
        </p:nvSpPr>
        <p:spPr bwMode="auto">
          <a:xfrm>
            <a:off x="0" y="4364038"/>
            <a:ext cx="1619250" cy="936625"/>
          </a:xfrm>
          <a:prstGeom prst="rect">
            <a:avLst/>
          </a:prstGeom>
          <a:noFill/>
          <a:ln w="9525">
            <a:noFill/>
            <a:miter lim="800000"/>
            <a:headEnd/>
            <a:tailEnd/>
          </a:ln>
        </p:spPr>
        <p:txBody>
          <a:bodyPr anchor="ctr" anchorCtr="1"/>
          <a:lstStyle/>
          <a:p>
            <a:pPr algn="ctr" eaLnBrk="0" hangingPunct="0"/>
            <a:r>
              <a:rPr lang="en-GB" sz="1400">
                <a:solidFill>
                  <a:schemeClr val="bg1"/>
                </a:solidFill>
                <a:latin typeface="Arial" pitchFamily="34" charset="0"/>
                <a:cs typeface="Arial" pitchFamily="34" charset="0"/>
              </a:rPr>
              <a:t>Polygenic Innate</a:t>
            </a:r>
          </a:p>
          <a:p>
            <a:pPr algn="ctr" eaLnBrk="0" hangingPunct="0"/>
            <a:r>
              <a:rPr lang="en-GB" sz="1400">
                <a:solidFill>
                  <a:schemeClr val="bg1"/>
                </a:solidFill>
                <a:latin typeface="Arial" pitchFamily="34" charset="0"/>
                <a:cs typeface="Arial" pitchFamily="34" charset="0"/>
              </a:rPr>
              <a:t>Immune Mediated</a:t>
            </a:r>
          </a:p>
          <a:p>
            <a:pPr algn="ctr" eaLnBrk="0" hangingPunct="0"/>
            <a:r>
              <a:rPr lang="en-GB" sz="1400">
                <a:solidFill>
                  <a:schemeClr val="bg1"/>
                </a:solidFill>
                <a:latin typeface="Arial" pitchFamily="34" charset="0"/>
                <a:cs typeface="Arial" pitchFamily="34" charset="0"/>
              </a:rPr>
              <a:t>Inflammation</a:t>
            </a:r>
            <a:endParaRPr lang="en-US" sz="1400">
              <a:solidFill>
                <a:schemeClr val="bg1"/>
              </a:solidFill>
              <a:latin typeface="Arial" pitchFamily="34" charset="0"/>
              <a:cs typeface="Arial" pitchFamily="34" charset="0"/>
            </a:endParaRPr>
          </a:p>
        </p:txBody>
      </p:sp>
      <p:sp>
        <p:nvSpPr>
          <p:cNvPr id="1107978" name="Rectangle 16"/>
          <p:cNvSpPr>
            <a:spLocks noChangeArrowheads="1"/>
          </p:cNvSpPr>
          <p:nvPr/>
        </p:nvSpPr>
        <p:spPr bwMode="auto">
          <a:xfrm>
            <a:off x="1692275" y="5915025"/>
            <a:ext cx="6840538" cy="942975"/>
          </a:xfrm>
          <a:prstGeom prst="rect">
            <a:avLst/>
          </a:prstGeom>
          <a:noFill/>
          <a:ln w="9525">
            <a:noFill/>
            <a:miter lim="800000"/>
            <a:headEnd/>
            <a:tailEnd/>
          </a:ln>
        </p:spPr>
        <p:txBody>
          <a:bodyPr>
            <a:spAutoFit/>
          </a:bodyPr>
          <a:lstStyle/>
          <a:p>
            <a:pPr algn="ctr" eaLnBrk="0" hangingPunct="0"/>
            <a:r>
              <a:rPr lang="en-GB" sz="1400" dirty="0">
                <a:solidFill>
                  <a:schemeClr val="bg1"/>
                </a:solidFill>
                <a:latin typeface="Arial" pitchFamily="34" charset="0"/>
                <a:cs typeface="Arial" pitchFamily="34" charset="0"/>
              </a:rPr>
              <a:t>Innate Immunity Boundary</a:t>
            </a:r>
          </a:p>
          <a:p>
            <a:pPr algn="ctr" eaLnBrk="0" hangingPunct="0"/>
            <a:r>
              <a:rPr lang="en-GB" sz="1400" dirty="0">
                <a:solidFill>
                  <a:schemeClr val="bg1"/>
                </a:solidFill>
                <a:latin typeface="Arial" pitchFamily="34" charset="0"/>
                <a:cs typeface="Arial" pitchFamily="34" charset="0"/>
              </a:rPr>
              <a:t>(Main Tissue Players: target tissues of immune response, e.g. skin </a:t>
            </a:r>
            <a:r>
              <a:rPr lang="en-GB" sz="1400" dirty="0" err="1">
                <a:solidFill>
                  <a:schemeClr val="bg1"/>
                </a:solidFill>
                <a:latin typeface="Arial" pitchFamily="34" charset="0"/>
                <a:cs typeface="Arial" pitchFamily="34" charset="0"/>
              </a:rPr>
              <a:t>commensals</a:t>
            </a:r>
            <a:r>
              <a:rPr lang="en-GB" sz="1400" dirty="0">
                <a:solidFill>
                  <a:schemeClr val="bg1"/>
                </a:solidFill>
                <a:latin typeface="Arial" pitchFamily="34" charset="0"/>
                <a:cs typeface="Arial" pitchFamily="34" charset="0"/>
              </a:rPr>
              <a:t>, skin injury, regulation of </a:t>
            </a:r>
            <a:r>
              <a:rPr lang="en-GB" sz="1400" dirty="0" err="1">
                <a:solidFill>
                  <a:schemeClr val="bg1"/>
                </a:solidFill>
                <a:latin typeface="Arial" pitchFamily="34" charset="0"/>
                <a:cs typeface="Arial" pitchFamily="34" charset="0"/>
              </a:rPr>
              <a:t>keratinocyte</a:t>
            </a:r>
            <a:r>
              <a:rPr lang="en-GB" sz="1400" dirty="0">
                <a:solidFill>
                  <a:schemeClr val="bg1"/>
                </a:solidFill>
                <a:latin typeface="Arial" pitchFamily="34" charset="0"/>
                <a:cs typeface="Arial" pitchFamily="34" charset="0"/>
              </a:rPr>
              <a:t> growth; Joint tissue specific factors, e.g. enthesis stressing and </a:t>
            </a:r>
            <a:r>
              <a:rPr lang="en-GB" sz="1400" dirty="0" err="1">
                <a:solidFill>
                  <a:schemeClr val="bg1"/>
                </a:solidFill>
                <a:latin typeface="Arial" pitchFamily="34" charset="0"/>
                <a:cs typeface="Arial" pitchFamily="34" charset="0"/>
              </a:rPr>
              <a:t>microdamage</a:t>
            </a:r>
            <a:r>
              <a:rPr lang="en-GB" sz="1400" dirty="0">
                <a:solidFill>
                  <a:schemeClr val="bg1"/>
                </a:solidFill>
                <a:latin typeface="Arial" pitchFamily="34" charset="0"/>
                <a:cs typeface="Arial" pitchFamily="34" charset="0"/>
              </a:rPr>
              <a:t>)</a:t>
            </a:r>
            <a:endParaRPr lang="en-US" sz="1400" dirty="0">
              <a:solidFill>
                <a:schemeClr val="bg1"/>
              </a:solidFill>
              <a:latin typeface="Arial" pitchFamily="34" charset="0"/>
              <a:cs typeface="Arial" pitchFamily="34" charset="0"/>
            </a:endParaRPr>
          </a:p>
        </p:txBody>
      </p:sp>
      <p:sp>
        <p:nvSpPr>
          <p:cNvPr id="1107979" name="Line 17"/>
          <p:cNvSpPr>
            <a:spLocks noChangeShapeType="1"/>
          </p:cNvSpPr>
          <p:nvPr/>
        </p:nvSpPr>
        <p:spPr bwMode="auto">
          <a:xfrm>
            <a:off x="684213" y="549275"/>
            <a:ext cx="7921625" cy="0"/>
          </a:xfrm>
          <a:prstGeom prst="line">
            <a:avLst/>
          </a:prstGeom>
          <a:noFill/>
          <a:ln w="38100">
            <a:solidFill>
              <a:schemeClr val="bg1"/>
            </a:solidFill>
            <a:round/>
            <a:headEnd/>
            <a:tailEnd/>
          </a:ln>
        </p:spPr>
        <p:txBody>
          <a:bodyPr/>
          <a:lstStyle/>
          <a:p>
            <a:endParaRPr lang="en-CA"/>
          </a:p>
        </p:txBody>
      </p:sp>
      <p:grpSp>
        <p:nvGrpSpPr>
          <p:cNvPr id="6" name="Group 20"/>
          <p:cNvGrpSpPr>
            <a:grpSpLocks/>
          </p:cNvGrpSpPr>
          <p:nvPr/>
        </p:nvGrpSpPr>
        <p:grpSpPr bwMode="auto">
          <a:xfrm>
            <a:off x="1619250" y="550863"/>
            <a:ext cx="6769100" cy="862012"/>
            <a:chOff x="1020" y="347"/>
            <a:chExt cx="4264" cy="543"/>
          </a:xfrm>
        </p:grpSpPr>
        <p:sp>
          <p:nvSpPr>
            <p:cNvPr id="1107984" name="Freeform 18"/>
            <p:cNvSpPr>
              <a:spLocks/>
            </p:cNvSpPr>
            <p:nvPr/>
          </p:nvSpPr>
          <p:spPr bwMode="auto">
            <a:xfrm>
              <a:off x="1020" y="347"/>
              <a:ext cx="4264" cy="543"/>
            </a:xfrm>
            <a:custGeom>
              <a:avLst/>
              <a:gdLst>
                <a:gd name="T0" fmla="*/ 0 w 4264"/>
                <a:gd name="T1" fmla="*/ 0 h 677"/>
                <a:gd name="T2" fmla="*/ 352 w 4264"/>
                <a:gd name="T3" fmla="*/ 40 h 677"/>
                <a:gd name="T4" fmla="*/ 708 w 4264"/>
                <a:gd name="T5" fmla="*/ 96 h 677"/>
                <a:gd name="T6" fmla="*/ 1081 w 4264"/>
                <a:gd name="T7" fmla="*/ 155 h 677"/>
                <a:gd name="T8" fmla="*/ 1504 w 4264"/>
                <a:gd name="T9" fmla="*/ 201 h 677"/>
                <a:gd name="T10" fmla="*/ 2114 w 4264"/>
                <a:gd name="T11" fmla="*/ 224 h 677"/>
                <a:gd name="T12" fmla="*/ 2699 w 4264"/>
                <a:gd name="T13" fmla="*/ 194 h 677"/>
                <a:gd name="T14" fmla="*/ 3105 w 4264"/>
                <a:gd name="T15" fmla="*/ 138 h 677"/>
                <a:gd name="T16" fmla="*/ 3486 w 4264"/>
                <a:gd name="T17" fmla="*/ 83 h 677"/>
                <a:gd name="T18" fmla="*/ 3876 w 4264"/>
                <a:gd name="T19" fmla="*/ 28 h 677"/>
                <a:gd name="T20" fmla="*/ 4264 w 4264"/>
                <a:gd name="T21" fmla="*/ 2 h 6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264"/>
                <a:gd name="T34" fmla="*/ 0 h 677"/>
                <a:gd name="T35" fmla="*/ 4264 w 4264"/>
                <a:gd name="T36" fmla="*/ 677 h 67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264" h="677">
                  <a:moveTo>
                    <a:pt x="0" y="0"/>
                  </a:moveTo>
                  <a:cubicBezTo>
                    <a:pt x="59" y="20"/>
                    <a:pt x="234" y="72"/>
                    <a:pt x="352" y="120"/>
                  </a:cubicBezTo>
                  <a:cubicBezTo>
                    <a:pt x="470" y="168"/>
                    <a:pt x="586" y="232"/>
                    <a:pt x="708" y="290"/>
                  </a:cubicBezTo>
                  <a:cubicBezTo>
                    <a:pt x="830" y="348"/>
                    <a:pt x="948" y="414"/>
                    <a:pt x="1081" y="467"/>
                  </a:cubicBezTo>
                  <a:cubicBezTo>
                    <a:pt x="1214" y="520"/>
                    <a:pt x="1332" y="571"/>
                    <a:pt x="1504" y="605"/>
                  </a:cubicBezTo>
                  <a:cubicBezTo>
                    <a:pt x="1676" y="639"/>
                    <a:pt x="1915" y="677"/>
                    <a:pt x="2114" y="674"/>
                  </a:cubicBezTo>
                  <a:cubicBezTo>
                    <a:pt x="2313" y="671"/>
                    <a:pt x="2534" y="629"/>
                    <a:pt x="2699" y="586"/>
                  </a:cubicBezTo>
                  <a:cubicBezTo>
                    <a:pt x="2864" y="543"/>
                    <a:pt x="2974" y="473"/>
                    <a:pt x="3105" y="417"/>
                  </a:cubicBezTo>
                  <a:cubicBezTo>
                    <a:pt x="3236" y="361"/>
                    <a:pt x="3358" y="302"/>
                    <a:pt x="3486" y="247"/>
                  </a:cubicBezTo>
                  <a:cubicBezTo>
                    <a:pt x="3614" y="192"/>
                    <a:pt x="3746" y="127"/>
                    <a:pt x="3876" y="86"/>
                  </a:cubicBezTo>
                  <a:cubicBezTo>
                    <a:pt x="4006" y="45"/>
                    <a:pt x="4183" y="19"/>
                    <a:pt x="4264" y="2"/>
                  </a:cubicBezTo>
                </a:path>
              </a:pathLst>
            </a:custGeom>
            <a:noFill/>
            <a:ln w="28575">
              <a:solidFill>
                <a:srgbClr val="FF6600"/>
              </a:solidFill>
              <a:round/>
              <a:headEnd/>
              <a:tailEnd/>
            </a:ln>
          </p:spPr>
          <p:txBody>
            <a:bodyPr/>
            <a:lstStyle/>
            <a:p>
              <a:endParaRPr lang="en-CA"/>
            </a:p>
          </p:txBody>
        </p:sp>
        <p:sp>
          <p:nvSpPr>
            <p:cNvPr id="1107985" name="Text Box 19"/>
            <p:cNvSpPr txBox="1">
              <a:spLocks noChangeArrowheads="1"/>
            </p:cNvSpPr>
            <p:nvPr/>
          </p:nvSpPr>
          <p:spPr bwMode="auto">
            <a:xfrm>
              <a:off x="2154" y="391"/>
              <a:ext cx="1950" cy="403"/>
            </a:xfrm>
            <a:prstGeom prst="rect">
              <a:avLst/>
            </a:prstGeom>
            <a:noFill/>
            <a:ln w="9525">
              <a:noFill/>
              <a:miter lim="800000"/>
              <a:headEnd/>
              <a:tailEnd/>
            </a:ln>
          </p:spPr>
          <p:txBody>
            <a:bodyPr>
              <a:spAutoFit/>
            </a:bodyPr>
            <a:lstStyle/>
            <a:p>
              <a:pPr algn="ctr" eaLnBrk="0" hangingPunct="0"/>
              <a:r>
                <a:rPr lang="en-GB" sz="1200">
                  <a:solidFill>
                    <a:srgbClr val="FF6600"/>
                  </a:solidFill>
                  <a:latin typeface="Arial" pitchFamily="34" charset="0"/>
                  <a:cs typeface="Arial" pitchFamily="34" charset="0"/>
                </a:rPr>
                <a:t>True Autoimmune skin disease e.g. pemphigus, pemphigoid, cutaneous lupus,  dermatitis herpetiformis</a:t>
              </a:r>
              <a:endParaRPr lang="en-US" sz="1200">
                <a:solidFill>
                  <a:srgbClr val="FF6600"/>
                </a:solidFill>
                <a:latin typeface="Arial" pitchFamily="34" charset="0"/>
                <a:cs typeface="Arial" pitchFamily="34" charset="0"/>
              </a:endParaRPr>
            </a:p>
          </p:txBody>
        </p:sp>
      </p:grpSp>
      <p:grpSp>
        <p:nvGrpSpPr>
          <p:cNvPr id="2" name="Group 21"/>
          <p:cNvGrpSpPr>
            <a:grpSpLocks/>
          </p:cNvGrpSpPr>
          <p:nvPr/>
        </p:nvGrpSpPr>
        <p:grpSpPr bwMode="auto">
          <a:xfrm>
            <a:off x="1620838" y="1916113"/>
            <a:ext cx="3405187" cy="3905250"/>
            <a:chOff x="1021" y="1207"/>
            <a:chExt cx="2145" cy="2460"/>
          </a:xfrm>
        </p:grpSpPr>
        <p:sp>
          <p:nvSpPr>
            <p:cNvPr id="1107982" name="Freeform 4"/>
            <p:cNvSpPr>
              <a:spLocks/>
            </p:cNvSpPr>
            <p:nvPr/>
          </p:nvSpPr>
          <p:spPr bwMode="auto">
            <a:xfrm>
              <a:off x="1021" y="1615"/>
              <a:ext cx="2145" cy="2052"/>
            </a:xfrm>
            <a:custGeom>
              <a:avLst/>
              <a:gdLst>
                <a:gd name="T0" fmla="*/ 0 w 2258"/>
                <a:gd name="T1" fmla="*/ 484 h 2945"/>
                <a:gd name="T2" fmla="*/ 141 w 2258"/>
                <a:gd name="T3" fmla="*/ 447 h 2945"/>
                <a:gd name="T4" fmla="*/ 281 w 2258"/>
                <a:gd name="T5" fmla="*/ 372 h 2945"/>
                <a:gd name="T6" fmla="*/ 386 w 2258"/>
                <a:gd name="T7" fmla="*/ 260 h 2945"/>
                <a:gd name="T8" fmla="*/ 514 w 2258"/>
                <a:gd name="T9" fmla="*/ 72 h 2945"/>
                <a:gd name="T10" fmla="*/ 810 w 2258"/>
                <a:gd name="T11" fmla="*/ 1 h 2945"/>
                <a:gd name="T12" fmla="*/ 1098 w 2258"/>
                <a:gd name="T13" fmla="*/ 68 h 2945"/>
                <a:gd name="T14" fmla="*/ 1243 w 2258"/>
                <a:gd name="T15" fmla="*/ 251 h 2945"/>
                <a:gd name="T16" fmla="*/ 1393 w 2258"/>
                <a:gd name="T17" fmla="*/ 376 h 2945"/>
                <a:gd name="T18" fmla="*/ 1602 w 2258"/>
                <a:gd name="T19" fmla="*/ 450 h 2945"/>
                <a:gd name="T20" fmla="*/ 1747 w 2258"/>
                <a:gd name="T21" fmla="*/ 482 h 29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58"/>
                <a:gd name="T34" fmla="*/ 0 h 2945"/>
                <a:gd name="T35" fmla="*/ 2258 w 2258"/>
                <a:gd name="T36" fmla="*/ 2945 h 294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58" h="2945">
                  <a:moveTo>
                    <a:pt x="0" y="2945"/>
                  </a:moveTo>
                  <a:cubicBezTo>
                    <a:pt x="61" y="2888"/>
                    <a:pt x="122" y="2832"/>
                    <a:pt x="182" y="2719"/>
                  </a:cubicBezTo>
                  <a:cubicBezTo>
                    <a:pt x="242" y="2606"/>
                    <a:pt x="310" y="2454"/>
                    <a:pt x="363" y="2265"/>
                  </a:cubicBezTo>
                  <a:cubicBezTo>
                    <a:pt x="416" y="2076"/>
                    <a:pt x="449" y="1890"/>
                    <a:pt x="499" y="1585"/>
                  </a:cubicBezTo>
                  <a:cubicBezTo>
                    <a:pt x="549" y="1280"/>
                    <a:pt x="574" y="699"/>
                    <a:pt x="665" y="436"/>
                  </a:cubicBezTo>
                  <a:cubicBezTo>
                    <a:pt x="756" y="173"/>
                    <a:pt x="921" y="8"/>
                    <a:pt x="1047" y="4"/>
                  </a:cubicBezTo>
                  <a:cubicBezTo>
                    <a:pt x="1173" y="0"/>
                    <a:pt x="1326" y="157"/>
                    <a:pt x="1419" y="411"/>
                  </a:cubicBezTo>
                  <a:cubicBezTo>
                    <a:pt x="1512" y="665"/>
                    <a:pt x="1542" y="1216"/>
                    <a:pt x="1606" y="1529"/>
                  </a:cubicBezTo>
                  <a:cubicBezTo>
                    <a:pt x="1670" y="1842"/>
                    <a:pt x="1723" y="2089"/>
                    <a:pt x="1800" y="2291"/>
                  </a:cubicBezTo>
                  <a:cubicBezTo>
                    <a:pt x="1877" y="2493"/>
                    <a:pt x="1995" y="2633"/>
                    <a:pt x="2071" y="2740"/>
                  </a:cubicBezTo>
                  <a:cubicBezTo>
                    <a:pt x="2147" y="2847"/>
                    <a:pt x="2219" y="2895"/>
                    <a:pt x="2258" y="2935"/>
                  </a:cubicBezTo>
                </a:path>
              </a:pathLst>
            </a:custGeom>
            <a:noFill/>
            <a:ln w="28575">
              <a:solidFill>
                <a:srgbClr val="FF0000"/>
              </a:solidFill>
              <a:round/>
              <a:headEnd/>
              <a:tailEnd/>
            </a:ln>
          </p:spPr>
          <p:txBody>
            <a:bodyPr/>
            <a:lstStyle/>
            <a:p>
              <a:endParaRPr lang="en-CA"/>
            </a:p>
          </p:txBody>
        </p:sp>
        <p:sp>
          <p:nvSpPr>
            <p:cNvPr id="1107983" name="Text Box 8"/>
            <p:cNvSpPr txBox="1">
              <a:spLocks noChangeArrowheads="1"/>
            </p:cNvSpPr>
            <p:nvPr/>
          </p:nvSpPr>
          <p:spPr bwMode="auto">
            <a:xfrm>
              <a:off x="1565" y="1207"/>
              <a:ext cx="907" cy="407"/>
            </a:xfrm>
            <a:prstGeom prst="rect">
              <a:avLst/>
            </a:prstGeom>
            <a:noFill/>
            <a:ln w="9525">
              <a:noFill/>
              <a:miter lim="800000"/>
              <a:headEnd/>
              <a:tailEnd/>
            </a:ln>
          </p:spPr>
          <p:txBody>
            <a:bodyPr>
              <a:spAutoFit/>
            </a:bodyPr>
            <a:lstStyle/>
            <a:p>
              <a:pPr algn="ctr" eaLnBrk="0" hangingPunct="0"/>
              <a:r>
                <a:rPr lang="en-GB" sz="1200">
                  <a:solidFill>
                    <a:srgbClr val="FFC000"/>
                  </a:solidFill>
                  <a:latin typeface="Arial" pitchFamily="34" charset="0"/>
                  <a:cs typeface="Arial" pitchFamily="34" charset="0"/>
                </a:rPr>
                <a:t>HLA-Cw6 associated</a:t>
              </a:r>
            </a:p>
            <a:p>
              <a:pPr algn="ctr" eaLnBrk="0" hangingPunct="0"/>
              <a:r>
                <a:rPr lang="en-GB" sz="1200">
                  <a:solidFill>
                    <a:srgbClr val="FFC000"/>
                  </a:solidFill>
                  <a:latin typeface="Arial" pitchFamily="34" charset="0"/>
                  <a:cs typeface="Arial" pitchFamily="34" charset="0"/>
                </a:rPr>
                <a:t>Psoriasis (Type 1)</a:t>
              </a:r>
            </a:p>
          </p:txBody>
        </p:sp>
      </p:grpSp>
    </p:spTree>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mph" presetSubtype="0" fill="hold" nodeType="clickEffect">
                                  <p:stCondLst>
                                    <p:cond delay="0"/>
                                  </p:stCondLst>
                                  <p:childTnLst>
                                    <p:animEffect transition="out" filter="fade">
                                      <p:cBhvr>
                                        <p:cTn id="23" dur="500" tmFilter="0, 0; .2, .5; .8, .5; 1, 0"/>
                                        <p:tgtEl>
                                          <p:spTgt spid="4"/>
                                        </p:tgtEl>
                                      </p:cBhvr>
                                    </p:animEffect>
                                    <p:animScale>
                                      <p:cBhvr>
                                        <p:cTn id="24" dur="250" autoRev="1" fill="hold"/>
                                        <p:tgtEl>
                                          <p:spTgt spid="4"/>
                                        </p:tgtEl>
                                      </p:cBhvr>
                                      <p:by x="105000" y="105000"/>
                                    </p:animScale>
                                  </p:childTnLst>
                                </p:cTn>
                              </p:par>
                              <p:par>
                                <p:cTn id="25" presetID="26" presetClass="emph" presetSubtype="0" fill="hold" nodeType="withEffect">
                                  <p:stCondLst>
                                    <p:cond delay="0"/>
                                  </p:stCondLst>
                                  <p:childTnLst>
                                    <p:animEffect transition="out" filter="fade">
                                      <p:cBhvr>
                                        <p:cTn id="26" dur="500" tmFilter="0, 0; .2, .5; .8, .5; 1, 0"/>
                                        <p:tgtEl>
                                          <p:spTgt spid="5"/>
                                        </p:tgtEl>
                                      </p:cBhvr>
                                    </p:animEffect>
                                    <p:animScale>
                                      <p:cBhvr>
                                        <p:cTn id="27" dur="250" autoRev="1" fill="hold"/>
                                        <p:tgtEl>
                                          <p:spTgt spid="5"/>
                                        </p:tgtEl>
                                      </p:cBhvr>
                                      <p:by x="105000" y="105000"/>
                                    </p:animScale>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left)">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26" presetClass="emph" presetSubtype="0" fill="hold" nodeType="clickEffect">
                                  <p:stCondLst>
                                    <p:cond delay="0"/>
                                  </p:stCondLst>
                                  <p:childTnLst>
                                    <p:animEffect transition="out" filter="fade">
                                      <p:cBhvr>
                                        <p:cTn id="36" dur="500" tmFilter="0, 0; .2, .5; .8, .5; 1, 0"/>
                                        <p:tgtEl>
                                          <p:spTgt spid="2"/>
                                        </p:tgtEl>
                                      </p:cBhvr>
                                    </p:animEffect>
                                    <p:animScale>
                                      <p:cBhvr>
                                        <p:cTn id="37"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0017" name="Picture 3" descr="knee psoriasis editorial fig 1aa"/>
          <p:cNvPicPr>
            <a:picLocks noChangeAspect="1" noChangeArrowheads="1"/>
          </p:cNvPicPr>
          <p:nvPr/>
        </p:nvPicPr>
        <p:blipFill>
          <a:blip r:embed="rId3" cstate="print"/>
          <a:srcRect/>
          <a:stretch>
            <a:fillRect/>
          </a:stretch>
        </p:blipFill>
        <p:spPr bwMode="auto">
          <a:xfrm>
            <a:off x="2987675" y="1628775"/>
            <a:ext cx="3448050" cy="4471988"/>
          </a:xfrm>
          <a:prstGeom prst="rect">
            <a:avLst/>
          </a:prstGeom>
          <a:noFill/>
          <a:ln w="9525">
            <a:noFill/>
            <a:miter lim="800000"/>
            <a:headEnd/>
            <a:tailEnd/>
          </a:ln>
        </p:spPr>
      </p:pic>
      <p:grpSp>
        <p:nvGrpSpPr>
          <p:cNvPr id="1110018" name="Group 4"/>
          <p:cNvGrpSpPr>
            <a:grpSpLocks/>
          </p:cNvGrpSpPr>
          <p:nvPr/>
        </p:nvGrpSpPr>
        <p:grpSpPr bwMode="auto">
          <a:xfrm>
            <a:off x="2627313" y="4752975"/>
            <a:ext cx="1082675" cy="788988"/>
            <a:chOff x="1655" y="2994"/>
            <a:chExt cx="682" cy="497"/>
          </a:xfrm>
        </p:grpSpPr>
        <p:sp>
          <p:nvSpPr>
            <p:cNvPr id="1110021" name="Text Box 5"/>
            <p:cNvSpPr txBox="1">
              <a:spLocks noChangeArrowheads="1"/>
            </p:cNvSpPr>
            <p:nvPr/>
          </p:nvSpPr>
          <p:spPr bwMode="auto">
            <a:xfrm>
              <a:off x="1655" y="3203"/>
              <a:ext cx="682" cy="288"/>
            </a:xfrm>
            <a:prstGeom prst="rect">
              <a:avLst/>
            </a:prstGeom>
            <a:noFill/>
            <a:ln w="9525">
              <a:noFill/>
              <a:miter lim="800000"/>
              <a:headEnd/>
              <a:tailEnd/>
            </a:ln>
          </p:spPr>
          <p:txBody>
            <a:bodyPr wrap="none">
              <a:spAutoFit/>
            </a:bodyPr>
            <a:lstStyle/>
            <a:p>
              <a:pPr eaLnBrk="0" hangingPunct="0"/>
              <a:r>
                <a:rPr lang="en-US">
                  <a:solidFill>
                    <a:srgbClr val="00CC00"/>
                  </a:solidFill>
                  <a:latin typeface="Arial" pitchFamily="34" charset="0"/>
                  <a:ea typeface="ＭＳ Ｐゴシック" pitchFamily="34" charset="-128"/>
                  <a:cs typeface="Arial" pitchFamily="34" charset="0"/>
                </a:rPr>
                <a:t>T-cells</a:t>
              </a:r>
            </a:p>
          </p:txBody>
        </p:sp>
        <p:sp>
          <p:nvSpPr>
            <p:cNvPr id="1110022" name="Line 6"/>
            <p:cNvSpPr>
              <a:spLocks noChangeShapeType="1"/>
            </p:cNvSpPr>
            <p:nvPr/>
          </p:nvSpPr>
          <p:spPr bwMode="auto">
            <a:xfrm flipV="1">
              <a:off x="1978" y="3090"/>
              <a:ext cx="0" cy="192"/>
            </a:xfrm>
            <a:prstGeom prst="line">
              <a:avLst/>
            </a:prstGeom>
            <a:noFill/>
            <a:ln w="9525">
              <a:solidFill>
                <a:srgbClr val="00CC00"/>
              </a:solidFill>
              <a:round/>
              <a:headEnd/>
              <a:tailEnd/>
            </a:ln>
          </p:spPr>
          <p:txBody>
            <a:bodyPr wrap="none" anchor="ctr"/>
            <a:lstStyle/>
            <a:p>
              <a:endParaRPr lang="en-CA"/>
            </a:p>
          </p:txBody>
        </p:sp>
        <p:sp>
          <p:nvSpPr>
            <p:cNvPr id="1110023" name="Line 7"/>
            <p:cNvSpPr>
              <a:spLocks noChangeShapeType="1"/>
            </p:cNvSpPr>
            <p:nvPr/>
          </p:nvSpPr>
          <p:spPr bwMode="auto">
            <a:xfrm flipV="1">
              <a:off x="1978" y="2994"/>
              <a:ext cx="96" cy="288"/>
            </a:xfrm>
            <a:prstGeom prst="line">
              <a:avLst/>
            </a:prstGeom>
            <a:noFill/>
            <a:ln w="9525">
              <a:solidFill>
                <a:srgbClr val="00CC00"/>
              </a:solidFill>
              <a:round/>
              <a:headEnd/>
              <a:tailEnd/>
            </a:ln>
          </p:spPr>
          <p:txBody>
            <a:bodyPr wrap="none" anchor="ctr"/>
            <a:lstStyle/>
            <a:p>
              <a:endParaRPr lang="en-CA"/>
            </a:p>
          </p:txBody>
        </p:sp>
      </p:grpSp>
      <p:sp>
        <p:nvSpPr>
          <p:cNvPr id="1110019" name="Rectangle 8"/>
          <p:cNvSpPr>
            <a:spLocks noGrp="1" noChangeArrowheads="1"/>
          </p:cNvSpPr>
          <p:nvPr>
            <p:ph type="title" idx="4294967295"/>
          </p:nvPr>
        </p:nvSpPr>
        <p:spPr/>
        <p:txBody>
          <a:bodyPr lIns="0" tIns="0" rIns="0" bIns="0"/>
          <a:lstStyle/>
          <a:p>
            <a:pPr eaLnBrk="1" hangingPunct="1"/>
            <a:r>
              <a:rPr lang="en-GB" sz="4800" dirty="0" smtClean="0">
                <a:solidFill>
                  <a:srgbClr val="00FF00"/>
                </a:solidFill>
              </a:rPr>
              <a:t>Traditional</a:t>
            </a:r>
            <a:r>
              <a:rPr lang="en-GB" sz="4800" dirty="0" smtClean="0"/>
              <a:t> model of pathogenesis of psoriasis &amp; PsA</a:t>
            </a:r>
            <a:endParaRPr lang="en-US" sz="4800" dirty="0" smtClean="0"/>
          </a:p>
        </p:txBody>
      </p:sp>
      <p:sp>
        <p:nvSpPr>
          <p:cNvPr id="1110020" name="Text Box 9"/>
          <p:cNvSpPr txBox="1">
            <a:spLocks noChangeArrowheads="1"/>
          </p:cNvSpPr>
          <p:nvPr/>
        </p:nvSpPr>
        <p:spPr bwMode="auto">
          <a:xfrm>
            <a:off x="4140200" y="6072188"/>
            <a:ext cx="5003800" cy="304800"/>
          </a:xfrm>
          <a:prstGeom prst="rect">
            <a:avLst/>
          </a:prstGeom>
          <a:noFill/>
          <a:ln w="9525">
            <a:noFill/>
            <a:miter lim="800000"/>
            <a:headEnd/>
            <a:tailEnd/>
          </a:ln>
        </p:spPr>
        <p:txBody>
          <a:bodyPr>
            <a:spAutoFit/>
          </a:bodyPr>
          <a:lstStyle/>
          <a:p>
            <a:pPr eaLnBrk="0" hangingPunct="0">
              <a:spcBef>
                <a:spcPct val="50000"/>
              </a:spcBef>
            </a:pPr>
            <a:r>
              <a:rPr lang="en-GB" sz="1400">
                <a:solidFill>
                  <a:schemeClr val="bg1"/>
                </a:solidFill>
                <a:latin typeface="Arial" pitchFamily="34" charset="0"/>
                <a:cs typeface="Arial" pitchFamily="34" charset="0"/>
              </a:rPr>
              <a:t>McGonagle, Tan, Benjamin. Ann Rheum Dis. 2008;67(1):1-4</a:t>
            </a:r>
            <a:endParaRPr lang="en-US" sz="1400">
              <a:solidFill>
                <a:schemeClr val="bg1"/>
              </a:solidFill>
              <a:latin typeface="Arial" pitchFamily="34" charset="0"/>
              <a:cs typeface="Arial" pitchFamily="34" charset="0"/>
            </a:endParaRPr>
          </a:p>
        </p:txBody>
      </p:sp>
    </p:spTree>
  </p:cSld>
  <p:clrMapOvr>
    <a:masterClrMapping/>
  </p:clrMapOvr>
  <p:transition>
    <p:pull dir="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2065" name="Rectangle 2"/>
          <p:cNvSpPr>
            <a:spLocks noGrp="1" noChangeArrowheads="1"/>
          </p:cNvSpPr>
          <p:nvPr>
            <p:ph type="title" idx="4294967295"/>
          </p:nvPr>
        </p:nvSpPr>
        <p:spPr/>
        <p:txBody>
          <a:bodyPr lIns="0" tIns="0" rIns="0" bIns="0"/>
          <a:lstStyle/>
          <a:p>
            <a:pPr eaLnBrk="1" hangingPunct="1"/>
            <a:r>
              <a:rPr lang="en-GB" sz="4800" dirty="0" smtClean="0">
                <a:solidFill>
                  <a:srgbClr val="00FF00"/>
                </a:solidFill>
              </a:rPr>
              <a:t>Alternative </a:t>
            </a:r>
            <a:r>
              <a:rPr lang="en-GB" sz="4800" dirty="0" smtClean="0"/>
              <a:t>model of pathogenesis of psoriasis &amp; PsA</a:t>
            </a:r>
            <a:endParaRPr lang="en-US" sz="4800" dirty="0" smtClean="0"/>
          </a:p>
        </p:txBody>
      </p:sp>
      <p:pic>
        <p:nvPicPr>
          <p:cNvPr id="1112066" name="Picture 4" descr="knee psoriasis editorial fig 1bb"/>
          <p:cNvPicPr>
            <a:picLocks noChangeAspect="1" noChangeArrowheads="1"/>
          </p:cNvPicPr>
          <p:nvPr/>
        </p:nvPicPr>
        <p:blipFill>
          <a:blip r:embed="rId3" cstate="print"/>
          <a:srcRect/>
          <a:stretch>
            <a:fillRect/>
          </a:stretch>
        </p:blipFill>
        <p:spPr bwMode="auto">
          <a:xfrm>
            <a:off x="2989263" y="1622425"/>
            <a:ext cx="3444875" cy="4471988"/>
          </a:xfrm>
          <a:prstGeom prst="rect">
            <a:avLst/>
          </a:prstGeom>
          <a:noFill/>
          <a:ln w="9525">
            <a:noFill/>
            <a:miter lim="800000"/>
            <a:headEnd/>
            <a:tailEnd/>
          </a:ln>
        </p:spPr>
      </p:pic>
      <p:sp>
        <p:nvSpPr>
          <p:cNvPr id="44037" name="Text Box 5"/>
          <p:cNvSpPr txBox="1">
            <a:spLocks noChangeArrowheads="1"/>
          </p:cNvSpPr>
          <p:nvPr/>
        </p:nvSpPr>
        <p:spPr bwMode="auto">
          <a:xfrm>
            <a:off x="2124075" y="2349500"/>
            <a:ext cx="1152525" cy="307975"/>
          </a:xfrm>
          <a:prstGeom prst="rect">
            <a:avLst/>
          </a:prstGeom>
          <a:noFill/>
          <a:ln w="28575">
            <a:solidFill>
              <a:srgbClr val="00FF00"/>
            </a:solidFill>
            <a:prstDash val="dash"/>
            <a:miter lim="800000"/>
            <a:headEnd/>
            <a:tailEnd/>
          </a:ln>
        </p:spPr>
        <p:txBody>
          <a:bodyPr>
            <a:spAutoFit/>
          </a:bodyPr>
          <a:lstStyle/>
          <a:p>
            <a:pPr eaLnBrk="0" hangingPunct="0"/>
            <a:r>
              <a:rPr lang="en-US" sz="1400">
                <a:solidFill>
                  <a:srgbClr val="361B00"/>
                </a:solidFill>
                <a:latin typeface="Arial" pitchFamily="34" charset="0"/>
                <a:ea typeface="ＭＳ Ｐゴシック" pitchFamily="34" charset="-128"/>
                <a:cs typeface="Arial" pitchFamily="34" charset="0"/>
              </a:rPr>
              <a:t>Enthesis</a:t>
            </a:r>
          </a:p>
        </p:txBody>
      </p:sp>
      <p:sp>
        <p:nvSpPr>
          <p:cNvPr id="1112068" name="Line 6"/>
          <p:cNvSpPr>
            <a:spLocks noChangeShapeType="1"/>
          </p:cNvSpPr>
          <p:nvPr/>
        </p:nvSpPr>
        <p:spPr bwMode="auto">
          <a:xfrm>
            <a:off x="2836863" y="2689225"/>
            <a:ext cx="533400" cy="304800"/>
          </a:xfrm>
          <a:prstGeom prst="line">
            <a:avLst/>
          </a:prstGeom>
          <a:noFill/>
          <a:ln w="9525">
            <a:solidFill>
              <a:schemeClr val="tx1"/>
            </a:solidFill>
            <a:round/>
            <a:headEnd/>
            <a:tailEnd/>
          </a:ln>
        </p:spPr>
        <p:txBody>
          <a:bodyPr wrap="none" anchor="ctr"/>
          <a:lstStyle/>
          <a:p>
            <a:endParaRPr lang="en-CA"/>
          </a:p>
        </p:txBody>
      </p:sp>
      <p:sp>
        <p:nvSpPr>
          <p:cNvPr id="1112069" name="Line 7"/>
          <p:cNvSpPr>
            <a:spLocks noChangeShapeType="1"/>
          </p:cNvSpPr>
          <p:nvPr/>
        </p:nvSpPr>
        <p:spPr bwMode="auto">
          <a:xfrm>
            <a:off x="2836863" y="2689225"/>
            <a:ext cx="685800" cy="990600"/>
          </a:xfrm>
          <a:prstGeom prst="line">
            <a:avLst/>
          </a:prstGeom>
          <a:noFill/>
          <a:ln w="9525">
            <a:solidFill>
              <a:srgbClr val="361B00"/>
            </a:solidFill>
            <a:round/>
            <a:headEnd/>
            <a:tailEnd/>
          </a:ln>
        </p:spPr>
        <p:txBody>
          <a:bodyPr wrap="none" anchor="ctr"/>
          <a:lstStyle/>
          <a:p>
            <a:endParaRPr lang="en-CA"/>
          </a:p>
        </p:txBody>
      </p:sp>
      <p:grpSp>
        <p:nvGrpSpPr>
          <p:cNvPr id="2" name="Group 8"/>
          <p:cNvGrpSpPr>
            <a:grpSpLocks/>
          </p:cNvGrpSpPr>
          <p:nvPr/>
        </p:nvGrpSpPr>
        <p:grpSpPr bwMode="auto">
          <a:xfrm>
            <a:off x="2843213" y="2708275"/>
            <a:ext cx="1728787" cy="2233613"/>
            <a:chOff x="1791" y="1706"/>
            <a:chExt cx="1089" cy="1407"/>
          </a:xfrm>
        </p:grpSpPr>
        <p:sp>
          <p:nvSpPr>
            <p:cNvPr id="1112082" name="Line 9"/>
            <p:cNvSpPr>
              <a:spLocks noChangeShapeType="1"/>
            </p:cNvSpPr>
            <p:nvPr/>
          </p:nvSpPr>
          <p:spPr bwMode="auto">
            <a:xfrm>
              <a:off x="1791" y="1706"/>
              <a:ext cx="1089" cy="409"/>
            </a:xfrm>
            <a:prstGeom prst="line">
              <a:avLst/>
            </a:prstGeom>
            <a:noFill/>
            <a:ln w="9525">
              <a:solidFill>
                <a:srgbClr val="361B00"/>
              </a:solidFill>
              <a:round/>
              <a:headEnd/>
              <a:tailEnd/>
            </a:ln>
          </p:spPr>
          <p:txBody>
            <a:bodyPr/>
            <a:lstStyle/>
            <a:p>
              <a:endParaRPr lang="en-CA"/>
            </a:p>
          </p:txBody>
        </p:sp>
        <p:sp>
          <p:nvSpPr>
            <p:cNvPr id="1112083" name="Line 10"/>
            <p:cNvSpPr>
              <a:spLocks noChangeShapeType="1"/>
            </p:cNvSpPr>
            <p:nvPr/>
          </p:nvSpPr>
          <p:spPr bwMode="auto">
            <a:xfrm>
              <a:off x="1791" y="1706"/>
              <a:ext cx="635" cy="1407"/>
            </a:xfrm>
            <a:prstGeom prst="line">
              <a:avLst/>
            </a:prstGeom>
            <a:noFill/>
            <a:ln w="9525">
              <a:solidFill>
                <a:srgbClr val="361B00"/>
              </a:solidFill>
              <a:round/>
              <a:headEnd/>
              <a:tailEnd/>
            </a:ln>
          </p:spPr>
          <p:txBody>
            <a:bodyPr/>
            <a:lstStyle/>
            <a:p>
              <a:endParaRPr lang="en-CA"/>
            </a:p>
          </p:txBody>
        </p:sp>
        <p:sp>
          <p:nvSpPr>
            <p:cNvPr id="1112084" name="Line 11"/>
            <p:cNvSpPr>
              <a:spLocks noChangeShapeType="1"/>
            </p:cNvSpPr>
            <p:nvPr/>
          </p:nvSpPr>
          <p:spPr bwMode="auto">
            <a:xfrm>
              <a:off x="1791" y="1706"/>
              <a:ext cx="771" cy="817"/>
            </a:xfrm>
            <a:prstGeom prst="line">
              <a:avLst/>
            </a:prstGeom>
            <a:noFill/>
            <a:ln w="9525">
              <a:solidFill>
                <a:srgbClr val="361B00"/>
              </a:solidFill>
              <a:round/>
              <a:headEnd/>
              <a:tailEnd/>
            </a:ln>
          </p:spPr>
          <p:txBody>
            <a:bodyPr/>
            <a:lstStyle/>
            <a:p>
              <a:endParaRPr lang="en-CA"/>
            </a:p>
          </p:txBody>
        </p:sp>
      </p:grpSp>
      <p:sp>
        <p:nvSpPr>
          <p:cNvPr id="44044" name="Text Box 12"/>
          <p:cNvSpPr txBox="1">
            <a:spLocks noChangeArrowheads="1"/>
          </p:cNvSpPr>
          <p:nvPr/>
        </p:nvSpPr>
        <p:spPr bwMode="auto">
          <a:xfrm>
            <a:off x="6588125" y="1628775"/>
            <a:ext cx="2376488" cy="942975"/>
          </a:xfrm>
          <a:prstGeom prst="rect">
            <a:avLst/>
          </a:prstGeom>
          <a:noFill/>
          <a:ln w="9525">
            <a:noFill/>
            <a:miter lim="800000"/>
            <a:headEnd/>
            <a:tailEnd/>
          </a:ln>
        </p:spPr>
        <p:txBody>
          <a:bodyPr>
            <a:spAutoFit/>
          </a:bodyPr>
          <a:lstStyle/>
          <a:p>
            <a:pPr algn="ctr" eaLnBrk="0" hangingPunct="0">
              <a:spcBef>
                <a:spcPct val="50000"/>
              </a:spcBef>
            </a:pPr>
            <a:r>
              <a:rPr lang="en-GB" sz="1400" dirty="0">
                <a:solidFill>
                  <a:schemeClr val="bg1"/>
                </a:solidFill>
                <a:latin typeface="Arial" pitchFamily="34" charset="0"/>
                <a:cs typeface="Arial" pitchFamily="34" charset="0"/>
              </a:rPr>
              <a:t>Enthesis</a:t>
            </a:r>
          </a:p>
          <a:p>
            <a:pPr algn="ctr" eaLnBrk="0" hangingPunct="0">
              <a:spcBef>
                <a:spcPct val="50000"/>
              </a:spcBef>
            </a:pPr>
            <a:r>
              <a:rPr lang="en-GB" sz="1400" dirty="0">
                <a:solidFill>
                  <a:schemeClr val="bg1"/>
                </a:solidFill>
                <a:latin typeface="Arial" pitchFamily="34" charset="0"/>
                <a:cs typeface="Arial" pitchFamily="34" charset="0"/>
              </a:rPr>
              <a:t>Associated bone</a:t>
            </a:r>
          </a:p>
          <a:p>
            <a:pPr algn="ctr" eaLnBrk="0" hangingPunct="0">
              <a:spcBef>
                <a:spcPct val="50000"/>
              </a:spcBef>
            </a:pPr>
            <a:r>
              <a:rPr lang="en-GB" sz="1400" dirty="0">
                <a:solidFill>
                  <a:schemeClr val="bg1"/>
                </a:solidFill>
                <a:latin typeface="Arial" pitchFamily="34" charset="0"/>
                <a:cs typeface="Arial" pitchFamily="34" charset="0"/>
              </a:rPr>
              <a:t>Adjacent soft tissue</a:t>
            </a:r>
            <a:endParaRPr lang="en-US" sz="1400" dirty="0">
              <a:solidFill>
                <a:schemeClr val="bg1"/>
              </a:solidFill>
              <a:latin typeface="Arial" pitchFamily="34" charset="0"/>
              <a:cs typeface="Arial" pitchFamily="34" charset="0"/>
            </a:endParaRPr>
          </a:p>
        </p:txBody>
      </p:sp>
      <p:grpSp>
        <p:nvGrpSpPr>
          <p:cNvPr id="3" name="Group 13"/>
          <p:cNvGrpSpPr>
            <a:grpSpLocks/>
          </p:cNvGrpSpPr>
          <p:nvPr/>
        </p:nvGrpSpPr>
        <p:grpSpPr bwMode="auto">
          <a:xfrm>
            <a:off x="6732588" y="2852738"/>
            <a:ext cx="2232025" cy="1073150"/>
            <a:chOff x="4241" y="1797"/>
            <a:chExt cx="1406" cy="676"/>
          </a:xfrm>
        </p:grpSpPr>
        <p:sp>
          <p:nvSpPr>
            <p:cNvPr id="1112080" name="AutoShape 14"/>
            <p:cNvSpPr>
              <a:spLocks/>
            </p:cNvSpPr>
            <p:nvPr/>
          </p:nvSpPr>
          <p:spPr bwMode="auto">
            <a:xfrm rot="5400000">
              <a:off x="4831" y="1207"/>
              <a:ext cx="182" cy="1361"/>
            </a:xfrm>
            <a:prstGeom prst="rightBrace">
              <a:avLst>
                <a:gd name="adj1" fmla="val 62317"/>
                <a:gd name="adj2" fmla="val 50000"/>
              </a:avLst>
            </a:prstGeom>
            <a:noFill/>
            <a:ln w="38100">
              <a:solidFill>
                <a:srgbClr val="00FF00"/>
              </a:solidFill>
              <a:round/>
              <a:headEnd/>
              <a:tailEnd/>
            </a:ln>
          </p:spPr>
          <p:txBody>
            <a:bodyPr rot="10800000" vert="eaVert" wrap="none" anchor="ctr"/>
            <a:lstStyle/>
            <a:p>
              <a:pPr algn="ctr" eaLnBrk="0" hangingPunct="0"/>
              <a:endParaRPr lang="en-US" sz="1400">
                <a:solidFill>
                  <a:srgbClr val="00FF00"/>
                </a:solidFill>
                <a:latin typeface="Arial" pitchFamily="34" charset="0"/>
                <a:cs typeface="Arial" pitchFamily="34" charset="0"/>
              </a:endParaRPr>
            </a:p>
          </p:txBody>
        </p:sp>
        <p:sp>
          <p:nvSpPr>
            <p:cNvPr id="1112081" name="Text Box 15"/>
            <p:cNvSpPr txBox="1">
              <a:spLocks noChangeArrowheads="1"/>
            </p:cNvSpPr>
            <p:nvPr/>
          </p:nvSpPr>
          <p:spPr bwMode="auto">
            <a:xfrm>
              <a:off x="4263" y="2069"/>
              <a:ext cx="1384" cy="404"/>
            </a:xfrm>
            <a:prstGeom prst="rect">
              <a:avLst/>
            </a:prstGeom>
            <a:noFill/>
            <a:ln w="9525">
              <a:noFill/>
              <a:miter lim="800000"/>
              <a:headEnd/>
              <a:tailEnd/>
            </a:ln>
          </p:spPr>
          <p:txBody>
            <a:bodyPr>
              <a:spAutoFit/>
            </a:bodyPr>
            <a:lstStyle/>
            <a:p>
              <a:pPr algn="ctr" eaLnBrk="0" hangingPunct="0">
                <a:spcBef>
                  <a:spcPct val="50000"/>
                </a:spcBef>
              </a:pPr>
              <a:r>
                <a:rPr lang="en-GB" sz="1400">
                  <a:solidFill>
                    <a:schemeClr val="bg1"/>
                  </a:solidFill>
                  <a:latin typeface="Arial" pitchFamily="34" charset="0"/>
                  <a:cs typeface="Arial" pitchFamily="34" charset="0"/>
                </a:rPr>
                <a:t>High mechanical stress</a:t>
              </a:r>
              <a:endParaRPr lang="en-US" sz="1400">
                <a:solidFill>
                  <a:schemeClr val="bg1"/>
                </a:solidFill>
                <a:latin typeface="Arial" pitchFamily="34" charset="0"/>
                <a:cs typeface="Arial" pitchFamily="34" charset="0"/>
              </a:endParaRPr>
            </a:p>
          </p:txBody>
        </p:sp>
      </p:grpSp>
      <p:grpSp>
        <p:nvGrpSpPr>
          <p:cNvPr id="4" name="Group 16"/>
          <p:cNvGrpSpPr>
            <a:grpSpLocks/>
          </p:cNvGrpSpPr>
          <p:nvPr/>
        </p:nvGrpSpPr>
        <p:grpSpPr bwMode="auto">
          <a:xfrm>
            <a:off x="6877050" y="4005263"/>
            <a:ext cx="1871663" cy="665162"/>
            <a:chOff x="4332" y="2523"/>
            <a:chExt cx="1179" cy="419"/>
          </a:xfrm>
        </p:grpSpPr>
        <p:sp>
          <p:nvSpPr>
            <p:cNvPr id="1112078" name="Line 17"/>
            <p:cNvSpPr>
              <a:spLocks noChangeShapeType="1"/>
            </p:cNvSpPr>
            <p:nvPr/>
          </p:nvSpPr>
          <p:spPr bwMode="auto">
            <a:xfrm>
              <a:off x="4921" y="2523"/>
              <a:ext cx="0" cy="226"/>
            </a:xfrm>
            <a:prstGeom prst="line">
              <a:avLst/>
            </a:prstGeom>
            <a:noFill/>
            <a:ln w="38100">
              <a:solidFill>
                <a:srgbClr val="00FF00"/>
              </a:solidFill>
              <a:round/>
              <a:headEnd/>
              <a:tailEnd type="stealth" w="med" len="lg"/>
            </a:ln>
          </p:spPr>
          <p:txBody>
            <a:bodyPr/>
            <a:lstStyle/>
            <a:p>
              <a:endParaRPr lang="en-CA"/>
            </a:p>
          </p:txBody>
        </p:sp>
        <p:sp>
          <p:nvSpPr>
            <p:cNvPr id="1112079" name="Text Box 18"/>
            <p:cNvSpPr txBox="1">
              <a:spLocks noChangeArrowheads="1"/>
            </p:cNvSpPr>
            <p:nvPr/>
          </p:nvSpPr>
          <p:spPr bwMode="auto">
            <a:xfrm>
              <a:off x="4332" y="2750"/>
              <a:ext cx="1179" cy="192"/>
            </a:xfrm>
            <a:prstGeom prst="rect">
              <a:avLst/>
            </a:prstGeom>
            <a:noFill/>
            <a:ln w="9525">
              <a:noFill/>
              <a:miter lim="800000"/>
              <a:headEnd/>
              <a:tailEnd/>
            </a:ln>
          </p:spPr>
          <p:txBody>
            <a:bodyPr>
              <a:spAutoFit/>
            </a:bodyPr>
            <a:lstStyle/>
            <a:p>
              <a:pPr algn="ctr" eaLnBrk="0" hangingPunct="0">
                <a:spcBef>
                  <a:spcPct val="50000"/>
                </a:spcBef>
              </a:pPr>
              <a:r>
                <a:rPr lang="en-GB" sz="1400">
                  <a:solidFill>
                    <a:schemeClr val="bg1"/>
                  </a:solidFill>
                  <a:latin typeface="Arial" pitchFamily="34" charset="0"/>
                  <a:cs typeface="Arial" pitchFamily="34" charset="0"/>
                </a:rPr>
                <a:t>Microdamage</a:t>
              </a:r>
              <a:endParaRPr lang="en-US" sz="1400">
                <a:solidFill>
                  <a:schemeClr val="bg1"/>
                </a:solidFill>
                <a:latin typeface="Arial" pitchFamily="34" charset="0"/>
                <a:cs typeface="Arial" pitchFamily="34" charset="0"/>
              </a:endParaRPr>
            </a:p>
          </p:txBody>
        </p:sp>
      </p:grpSp>
      <p:grpSp>
        <p:nvGrpSpPr>
          <p:cNvPr id="5" name="Group 19"/>
          <p:cNvGrpSpPr>
            <a:grpSpLocks/>
          </p:cNvGrpSpPr>
          <p:nvPr/>
        </p:nvGrpSpPr>
        <p:grpSpPr bwMode="auto">
          <a:xfrm>
            <a:off x="6877050" y="4868863"/>
            <a:ext cx="1871663" cy="798512"/>
            <a:chOff x="4332" y="3067"/>
            <a:chExt cx="1179" cy="503"/>
          </a:xfrm>
        </p:grpSpPr>
        <p:sp>
          <p:nvSpPr>
            <p:cNvPr id="1112076" name="Line 20"/>
            <p:cNvSpPr>
              <a:spLocks noChangeShapeType="1"/>
            </p:cNvSpPr>
            <p:nvPr/>
          </p:nvSpPr>
          <p:spPr bwMode="auto">
            <a:xfrm>
              <a:off x="4921" y="3067"/>
              <a:ext cx="0" cy="226"/>
            </a:xfrm>
            <a:prstGeom prst="line">
              <a:avLst/>
            </a:prstGeom>
            <a:noFill/>
            <a:ln w="38100">
              <a:solidFill>
                <a:srgbClr val="00FF00"/>
              </a:solidFill>
              <a:round/>
              <a:headEnd/>
              <a:tailEnd type="stealth" w="med" len="lg"/>
            </a:ln>
          </p:spPr>
          <p:txBody>
            <a:bodyPr/>
            <a:lstStyle/>
            <a:p>
              <a:endParaRPr lang="en-CA"/>
            </a:p>
          </p:txBody>
        </p:sp>
        <p:sp>
          <p:nvSpPr>
            <p:cNvPr id="1112077" name="Text Box 21"/>
            <p:cNvSpPr txBox="1">
              <a:spLocks noChangeArrowheads="1"/>
            </p:cNvSpPr>
            <p:nvPr/>
          </p:nvSpPr>
          <p:spPr bwMode="auto">
            <a:xfrm>
              <a:off x="4332" y="3339"/>
              <a:ext cx="1179" cy="231"/>
            </a:xfrm>
            <a:prstGeom prst="rect">
              <a:avLst/>
            </a:prstGeom>
            <a:noFill/>
            <a:ln w="9525">
              <a:noFill/>
              <a:miter lim="800000"/>
              <a:headEnd/>
              <a:tailEnd/>
            </a:ln>
          </p:spPr>
          <p:txBody>
            <a:bodyPr>
              <a:spAutoFit/>
            </a:bodyPr>
            <a:lstStyle/>
            <a:p>
              <a:pPr algn="ctr" eaLnBrk="0" hangingPunct="0">
                <a:spcBef>
                  <a:spcPct val="50000"/>
                </a:spcBef>
              </a:pPr>
              <a:r>
                <a:rPr lang="en-GB" sz="1400">
                  <a:solidFill>
                    <a:schemeClr val="bg1"/>
                  </a:solidFill>
                  <a:latin typeface="Arial" pitchFamily="34" charset="0"/>
                  <a:cs typeface="Arial" pitchFamily="34" charset="0"/>
                </a:rPr>
                <a:t>Inflammation</a:t>
              </a:r>
              <a:endParaRPr lang="en-US" sz="1400">
                <a:solidFill>
                  <a:schemeClr val="bg1"/>
                </a:solidFill>
                <a:latin typeface="Arial" pitchFamily="34" charset="0"/>
                <a:cs typeface="Arial" pitchFamily="34" charset="0"/>
              </a:endParaRPr>
            </a:p>
          </p:txBody>
        </p:sp>
      </p:grpSp>
      <p:sp>
        <p:nvSpPr>
          <p:cNvPr id="1112075" name="Text Box 9"/>
          <p:cNvSpPr txBox="1">
            <a:spLocks noChangeArrowheads="1"/>
          </p:cNvSpPr>
          <p:nvPr/>
        </p:nvSpPr>
        <p:spPr bwMode="auto">
          <a:xfrm>
            <a:off x="4140200" y="6072188"/>
            <a:ext cx="5003800" cy="304800"/>
          </a:xfrm>
          <a:prstGeom prst="rect">
            <a:avLst/>
          </a:prstGeom>
          <a:noFill/>
          <a:ln w="9525">
            <a:noFill/>
            <a:miter lim="800000"/>
            <a:headEnd/>
            <a:tailEnd/>
          </a:ln>
        </p:spPr>
        <p:txBody>
          <a:bodyPr>
            <a:spAutoFit/>
          </a:bodyPr>
          <a:lstStyle/>
          <a:p>
            <a:pPr eaLnBrk="0" hangingPunct="0">
              <a:spcBef>
                <a:spcPct val="50000"/>
              </a:spcBef>
            </a:pPr>
            <a:r>
              <a:rPr lang="en-GB" sz="1400">
                <a:solidFill>
                  <a:schemeClr val="bg1"/>
                </a:solidFill>
                <a:latin typeface="Arial" pitchFamily="34" charset="0"/>
                <a:cs typeface="Arial" pitchFamily="34" charset="0"/>
              </a:rPr>
              <a:t>McGonagle, Tan, Benjamin. Ann Rheum Dis. 2008;67(1):1-4</a:t>
            </a:r>
            <a:endParaRPr lang="en-US" sz="1400">
              <a:solidFill>
                <a:schemeClr val="bg1"/>
              </a:solidFill>
              <a:latin typeface="Arial" pitchFamily="34" charset="0"/>
              <a:cs typeface="Arial" pitchFamily="34"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4037"/>
                                        </p:tgtEl>
                                        <p:attrNameLst>
                                          <p:attrName>style.visibility</p:attrName>
                                        </p:attrNameLst>
                                      </p:cBhvr>
                                      <p:to>
                                        <p:strVal val="visible"/>
                                      </p:to>
                                    </p:set>
                                    <p:animEffect transition="in" filter="fade">
                                      <p:cBhvr>
                                        <p:cTn id="7" dur="500"/>
                                        <p:tgtEl>
                                          <p:spTgt spid="44037"/>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44044"/>
                                        </p:tgtEl>
                                        <p:attrNameLst>
                                          <p:attrName>style.visibility</p:attrName>
                                        </p:attrNameLst>
                                      </p:cBhvr>
                                      <p:to>
                                        <p:strVal val="visible"/>
                                      </p:to>
                                    </p:set>
                                    <p:animEffect transition="in" filter="wipe(up)">
                                      <p:cBhvr>
                                        <p:cTn id="15" dur="500"/>
                                        <p:tgtEl>
                                          <p:spTgt spid="4404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up)">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up)">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up)">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7" grpId="0" animBg="1"/>
      <p:bldP spid="44044"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4113" name="Picture 2"/>
          <p:cNvPicPr>
            <a:picLocks noChangeAspect="1" noChangeArrowheads="1"/>
          </p:cNvPicPr>
          <p:nvPr/>
        </p:nvPicPr>
        <p:blipFill>
          <a:blip r:embed="rId2" cstate="print"/>
          <a:srcRect/>
          <a:stretch>
            <a:fillRect/>
          </a:stretch>
        </p:blipFill>
        <p:spPr bwMode="auto">
          <a:xfrm>
            <a:off x="838200" y="0"/>
            <a:ext cx="7585075" cy="6858000"/>
          </a:xfrm>
          <a:prstGeom prst="rect">
            <a:avLst/>
          </a:prstGeom>
          <a:noFill/>
          <a:ln w="9525">
            <a:noFill/>
            <a:miter lim="800000"/>
            <a:headEnd/>
            <a:tailEnd/>
          </a:ln>
        </p:spPr>
      </p:pic>
      <p:sp>
        <p:nvSpPr>
          <p:cNvPr id="1114114" name="Text Box 4"/>
          <p:cNvSpPr txBox="1">
            <a:spLocks noChangeArrowheads="1"/>
          </p:cNvSpPr>
          <p:nvPr/>
        </p:nvSpPr>
        <p:spPr bwMode="auto">
          <a:xfrm>
            <a:off x="5895975" y="6553200"/>
            <a:ext cx="3248025" cy="304800"/>
          </a:xfrm>
          <a:prstGeom prst="rect">
            <a:avLst/>
          </a:prstGeom>
          <a:noFill/>
          <a:ln w="9525">
            <a:noFill/>
            <a:miter lim="800000"/>
            <a:headEnd/>
            <a:tailEnd/>
          </a:ln>
        </p:spPr>
        <p:txBody>
          <a:bodyPr wrap="none">
            <a:spAutoFit/>
          </a:bodyPr>
          <a:lstStyle/>
          <a:p>
            <a:r>
              <a:rPr lang="en-GB" sz="1400">
                <a:cs typeface="Arial" pitchFamily="34" charset="0"/>
              </a:rPr>
              <a:t>McGonagle &amp;McDermott PLoS Med 2006</a:t>
            </a:r>
          </a:p>
        </p:txBody>
      </p:sp>
      <p:sp>
        <p:nvSpPr>
          <p:cNvPr id="545797" name="Oval 5"/>
          <p:cNvSpPr>
            <a:spLocks noChangeArrowheads="1"/>
          </p:cNvSpPr>
          <p:nvPr/>
        </p:nvSpPr>
        <p:spPr bwMode="auto">
          <a:xfrm>
            <a:off x="1476375" y="765175"/>
            <a:ext cx="7129463" cy="3311525"/>
          </a:xfrm>
          <a:prstGeom prst="ellipse">
            <a:avLst/>
          </a:prstGeom>
          <a:noFill/>
          <a:ln w="41275">
            <a:solidFill>
              <a:srgbClr val="FF0000"/>
            </a:solidFill>
            <a:round/>
            <a:headEnd/>
            <a:tailEnd/>
          </a:ln>
        </p:spPr>
        <p:txBody>
          <a:bodyPr wrap="none" anchor="ctr"/>
          <a:lstStyle/>
          <a:p>
            <a:endParaRPr lang="en-US">
              <a:cs typeface="Arial" pitchFamily="34" charset="0"/>
            </a:endParaRPr>
          </a:p>
        </p:txBody>
      </p:sp>
      <p:sp>
        <p:nvSpPr>
          <p:cNvPr id="232453" name="Rectangle 5"/>
          <p:cNvSpPr>
            <a:spLocks noChangeArrowheads="1"/>
          </p:cNvSpPr>
          <p:nvPr/>
        </p:nvSpPr>
        <p:spPr bwMode="auto">
          <a:xfrm>
            <a:off x="2339975" y="4365625"/>
            <a:ext cx="6804025" cy="1887538"/>
          </a:xfrm>
          <a:prstGeom prst="rect">
            <a:avLst/>
          </a:prstGeom>
          <a:solidFill>
            <a:srgbClr val="99CCFF"/>
          </a:solidFill>
          <a:ln w="57150">
            <a:solidFill>
              <a:schemeClr val="tx1"/>
            </a:solidFill>
            <a:miter lim="800000"/>
            <a:headEnd/>
            <a:tailEnd/>
          </a:ln>
        </p:spPr>
        <p:txBody>
          <a:bodyPr>
            <a:spAutoFit/>
          </a:bodyPr>
          <a:lstStyle/>
          <a:p>
            <a:pPr algn="ctr"/>
            <a:r>
              <a:rPr lang="en-GB" sz="1800" b="1">
                <a:cs typeface="Arial" pitchFamily="34" charset="0"/>
              </a:rPr>
              <a:t>Autoinflammation-Generic Definition.</a:t>
            </a:r>
          </a:p>
          <a:p>
            <a:pPr algn="ctr"/>
            <a:r>
              <a:rPr lang="en-GB" sz="1800">
                <a:cs typeface="Arial" pitchFamily="34" charset="0"/>
              </a:rPr>
              <a:t>Self directed inflammation, whereby </a:t>
            </a:r>
            <a:r>
              <a:rPr lang="en-GB" sz="1800" b="1">
                <a:solidFill>
                  <a:srgbClr val="FF3300"/>
                </a:solidFill>
                <a:cs typeface="Arial" pitchFamily="34" charset="0"/>
              </a:rPr>
              <a:t>local tissue factors</a:t>
            </a:r>
            <a:r>
              <a:rPr lang="en-GB" sz="1800">
                <a:cs typeface="Arial" pitchFamily="34" charset="0"/>
              </a:rPr>
              <a:t> lead to </a:t>
            </a:r>
            <a:r>
              <a:rPr lang="en-GB" sz="1800" b="1">
                <a:solidFill>
                  <a:srgbClr val="CC3300"/>
                </a:solidFill>
                <a:cs typeface="Arial" pitchFamily="34" charset="0"/>
              </a:rPr>
              <a:t>activation of innate immune responses</a:t>
            </a:r>
            <a:r>
              <a:rPr lang="en-GB" sz="1800">
                <a:cs typeface="Arial" pitchFamily="34" charset="0"/>
              </a:rPr>
              <a:t>.   These responses play the dominant role, with disturbed homeostasis of canonical cytokine cascades or related molecules, defective bacterial sensing and other local factors leading to disease expression.</a:t>
            </a:r>
            <a:r>
              <a:rPr lang="en-GB">
                <a:cs typeface="Arial" pitchFamily="34" charset="0"/>
              </a:rPr>
              <a:t> </a:t>
            </a:r>
            <a:endParaRPr lang="en-GB" sz="1800" b="1">
              <a:solidFill>
                <a:schemeClr val="tx2"/>
              </a:solidFill>
              <a:latin typeface="Arial" pitchFamily="34" charset="0"/>
              <a:cs typeface="Arial" pitchFamily="34" charset="0"/>
            </a:endParaRPr>
          </a:p>
        </p:txBody>
      </p:sp>
      <p:pic>
        <p:nvPicPr>
          <p:cNvPr id="232454" name="Picture 6"/>
          <p:cNvPicPr>
            <a:picLocks noChangeAspect="1" noChangeArrowheads="1"/>
          </p:cNvPicPr>
          <p:nvPr/>
        </p:nvPicPr>
        <p:blipFill>
          <a:blip r:embed="rId3" cstate="print"/>
          <a:srcRect l="815" t="3528" r="69865" b="44695"/>
          <a:stretch>
            <a:fillRect/>
          </a:stretch>
        </p:blipFill>
        <p:spPr bwMode="auto">
          <a:xfrm>
            <a:off x="0" y="4005263"/>
            <a:ext cx="2063750" cy="2160587"/>
          </a:xfrm>
          <a:prstGeom prst="rect">
            <a:avLst/>
          </a:prstGeom>
          <a:noFill/>
          <a:ln w="9525">
            <a:noFill/>
            <a:miter lim="800000"/>
            <a:headEnd/>
            <a:tailEnd/>
          </a:ln>
        </p:spPr>
      </p:pic>
      <p:pic>
        <p:nvPicPr>
          <p:cNvPr id="232455" name="Picture 7"/>
          <p:cNvPicPr>
            <a:picLocks noChangeAspect="1" noChangeArrowheads="1"/>
          </p:cNvPicPr>
          <p:nvPr/>
        </p:nvPicPr>
        <p:blipFill>
          <a:blip r:embed="rId4" cstate="print"/>
          <a:srcRect l="70821" t="37042" r="8260" b="48820"/>
          <a:stretch>
            <a:fillRect/>
          </a:stretch>
        </p:blipFill>
        <p:spPr bwMode="auto">
          <a:xfrm>
            <a:off x="0" y="549275"/>
            <a:ext cx="2159000" cy="865188"/>
          </a:xfrm>
          <a:prstGeom prst="rect">
            <a:avLst/>
          </a:prstGeom>
          <a:noFill/>
          <a:ln w="9525">
            <a:noFill/>
            <a:miter lim="800000"/>
            <a:headEnd/>
            <a:tailEnd/>
          </a:ln>
        </p:spPr>
      </p:pic>
    </p:spTree>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24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24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24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457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5797" grpId="0" animBg="1"/>
      <p:bldP spid="232453"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61" name="Rectangle 2"/>
          <p:cNvSpPr>
            <a:spLocks noChangeArrowheads="1"/>
          </p:cNvSpPr>
          <p:nvPr/>
        </p:nvSpPr>
        <p:spPr bwMode="auto">
          <a:xfrm>
            <a:off x="323850" y="1700213"/>
            <a:ext cx="8640763" cy="4606925"/>
          </a:xfrm>
          <a:prstGeom prst="rect">
            <a:avLst/>
          </a:prstGeom>
          <a:solidFill>
            <a:schemeClr val="bg1"/>
          </a:solidFill>
          <a:ln w="9525">
            <a:noFill/>
            <a:miter lim="800000"/>
            <a:headEnd/>
            <a:tailEnd/>
          </a:ln>
        </p:spPr>
        <p:txBody>
          <a:bodyPr wrap="none" anchor="ctr"/>
          <a:lstStyle/>
          <a:p>
            <a:endParaRPr lang="en-US"/>
          </a:p>
        </p:txBody>
      </p:sp>
      <p:pic>
        <p:nvPicPr>
          <p:cNvPr id="1116162" name="Picture 3" descr="skin and enthesis"/>
          <p:cNvPicPr>
            <a:picLocks noChangeAspect="1" noChangeArrowheads="1"/>
          </p:cNvPicPr>
          <p:nvPr/>
        </p:nvPicPr>
        <p:blipFill>
          <a:blip r:embed="rId4" cstate="print"/>
          <a:srcRect/>
          <a:stretch>
            <a:fillRect/>
          </a:stretch>
        </p:blipFill>
        <p:spPr bwMode="auto">
          <a:xfrm>
            <a:off x="1403350" y="2219325"/>
            <a:ext cx="6735763" cy="3671888"/>
          </a:xfrm>
          <a:prstGeom prst="rect">
            <a:avLst/>
          </a:prstGeom>
          <a:noFill/>
          <a:ln w="9525">
            <a:noFill/>
            <a:miter lim="800000"/>
            <a:headEnd/>
            <a:tailEnd/>
          </a:ln>
        </p:spPr>
      </p:pic>
      <p:sp>
        <p:nvSpPr>
          <p:cNvPr id="1116163" name="Text Box 4"/>
          <p:cNvSpPr txBox="1">
            <a:spLocks noChangeArrowheads="1"/>
          </p:cNvSpPr>
          <p:nvPr/>
        </p:nvSpPr>
        <p:spPr bwMode="auto">
          <a:xfrm>
            <a:off x="2166938" y="5946775"/>
            <a:ext cx="915987" cy="396875"/>
          </a:xfrm>
          <a:prstGeom prst="rect">
            <a:avLst/>
          </a:prstGeom>
          <a:noFill/>
          <a:ln w="9525">
            <a:noFill/>
            <a:miter lim="800000"/>
            <a:headEnd/>
            <a:tailEnd/>
          </a:ln>
        </p:spPr>
        <p:txBody>
          <a:bodyPr>
            <a:spAutoFit/>
          </a:bodyPr>
          <a:lstStyle/>
          <a:p>
            <a:pPr algn="ctr">
              <a:spcBef>
                <a:spcPct val="50000"/>
              </a:spcBef>
            </a:pPr>
            <a:r>
              <a:rPr lang="en-GB" sz="2000" b="1">
                <a:latin typeface="Arial" pitchFamily="34" charset="0"/>
              </a:rPr>
              <a:t>Skin</a:t>
            </a:r>
            <a:endParaRPr lang="en-US" sz="2000" b="1">
              <a:latin typeface="Arial" pitchFamily="34" charset="0"/>
            </a:endParaRPr>
          </a:p>
        </p:txBody>
      </p:sp>
      <p:sp>
        <p:nvSpPr>
          <p:cNvPr id="1116164" name="Text Box 5"/>
          <p:cNvSpPr txBox="1">
            <a:spLocks noChangeArrowheads="1"/>
          </p:cNvSpPr>
          <p:nvPr/>
        </p:nvSpPr>
        <p:spPr bwMode="auto">
          <a:xfrm>
            <a:off x="5178425" y="5946775"/>
            <a:ext cx="1371600" cy="398463"/>
          </a:xfrm>
          <a:prstGeom prst="rect">
            <a:avLst/>
          </a:prstGeom>
          <a:noFill/>
          <a:ln w="9525">
            <a:noFill/>
            <a:miter lim="800000"/>
            <a:headEnd/>
            <a:tailEnd/>
          </a:ln>
        </p:spPr>
        <p:txBody>
          <a:bodyPr>
            <a:spAutoFit/>
          </a:bodyPr>
          <a:lstStyle/>
          <a:p>
            <a:pPr algn="ctr">
              <a:spcBef>
                <a:spcPct val="50000"/>
              </a:spcBef>
            </a:pPr>
            <a:r>
              <a:rPr lang="en-GB" sz="2000" b="1" dirty="0">
                <a:latin typeface="Arial" pitchFamily="34" charset="0"/>
              </a:rPr>
              <a:t>Enthesis</a:t>
            </a:r>
            <a:endParaRPr lang="en-US" sz="2000" b="1" dirty="0">
              <a:latin typeface="Arial" pitchFamily="34" charset="0"/>
            </a:endParaRPr>
          </a:p>
        </p:txBody>
      </p:sp>
      <p:sp>
        <p:nvSpPr>
          <p:cNvPr id="1116165" name="AutoShape 6"/>
          <p:cNvSpPr>
            <a:spLocks/>
          </p:cNvSpPr>
          <p:nvPr/>
        </p:nvSpPr>
        <p:spPr bwMode="auto">
          <a:xfrm>
            <a:off x="1252538" y="2573338"/>
            <a:ext cx="130175" cy="712787"/>
          </a:xfrm>
          <a:prstGeom prst="leftBrace">
            <a:avLst>
              <a:gd name="adj1" fmla="val 45630"/>
              <a:gd name="adj2" fmla="val 50000"/>
            </a:avLst>
          </a:prstGeom>
          <a:noFill/>
          <a:ln w="28575">
            <a:solidFill>
              <a:srgbClr val="008000"/>
            </a:solidFill>
            <a:round/>
            <a:headEnd/>
            <a:tailEnd/>
          </a:ln>
        </p:spPr>
        <p:txBody>
          <a:bodyPr wrap="none" anchor="ctr"/>
          <a:lstStyle/>
          <a:p>
            <a:endParaRPr lang="en-US"/>
          </a:p>
        </p:txBody>
      </p:sp>
      <p:sp>
        <p:nvSpPr>
          <p:cNvPr id="1116166" name="AutoShape 7"/>
          <p:cNvSpPr>
            <a:spLocks/>
          </p:cNvSpPr>
          <p:nvPr/>
        </p:nvSpPr>
        <p:spPr bwMode="auto">
          <a:xfrm>
            <a:off x="1250950" y="3352800"/>
            <a:ext cx="131763" cy="1296988"/>
          </a:xfrm>
          <a:prstGeom prst="leftBrace">
            <a:avLst>
              <a:gd name="adj1" fmla="val 82028"/>
              <a:gd name="adj2" fmla="val 50000"/>
            </a:avLst>
          </a:prstGeom>
          <a:noFill/>
          <a:ln w="28575">
            <a:solidFill>
              <a:schemeClr val="tx1"/>
            </a:solidFill>
            <a:round/>
            <a:headEnd/>
            <a:tailEnd/>
          </a:ln>
        </p:spPr>
        <p:txBody>
          <a:bodyPr wrap="none" anchor="ctr"/>
          <a:lstStyle/>
          <a:p>
            <a:endParaRPr lang="en-US"/>
          </a:p>
        </p:txBody>
      </p:sp>
      <p:sp>
        <p:nvSpPr>
          <p:cNvPr id="1116167" name="Text Box 8"/>
          <p:cNvSpPr txBox="1">
            <a:spLocks noChangeArrowheads="1"/>
          </p:cNvSpPr>
          <p:nvPr/>
        </p:nvSpPr>
        <p:spPr bwMode="auto">
          <a:xfrm>
            <a:off x="395288" y="2205038"/>
            <a:ext cx="1357312" cy="336550"/>
          </a:xfrm>
          <a:prstGeom prst="rect">
            <a:avLst/>
          </a:prstGeom>
          <a:noFill/>
          <a:ln w="9525">
            <a:noFill/>
            <a:miter lim="800000"/>
            <a:headEnd/>
            <a:tailEnd/>
          </a:ln>
        </p:spPr>
        <p:txBody>
          <a:bodyPr>
            <a:spAutoFit/>
          </a:bodyPr>
          <a:lstStyle/>
          <a:p>
            <a:pPr>
              <a:spcBef>
                <a:spcPct val="50000"/>
              </a:spcBef>
            </a:pPr>
            <a:r>
              <a:rPr lang="en-GB" sz="1600">
                <a:solidFill>
                  <a:srgbClr val="008000"/>
                </a:solidFill>
                <a:latin typeface="Arial" pitchFamily="34" charset="0"/>
              </a:rPr>
              <a:t>Epidermis</a:t>
            </a:r>
            <a:endParaRPr lang="en-US" sz="1600">
              <a:solidFill>
                <a:srgbClr val="008000"/>
              </a:solidFill>
              <a:latin typeface="Arial" pitchFamily="34" charset="0"/>
            </a:endParaRPr>
          </a:p>
        </p:txBody>
      </p:sp>
      <p:sp>
        <p:nvSpPr>
          <p:cNvPr id="1116168" name="Text Box 9"/>
          <p:cNvSpPr txBox="1">
            <a:spLocks noChangeArrowheads="1"/>
          </p:cNvSpPr>
          <p:nvPr/>
        </p:nvSpPr>
        <p:spPr bwMode="auto">
          <a:xfrm>
            <a:off x="539750" y="4797425"/>
            <a:ext cx="1079500" cy="336550"/>
          </a:xfrm>
          <a:prstGeom prst="rect">
            <a:avLst/>
          </a:prstGeom>
          <a:noFill/>
          <a:ln w="9525">
            <a:noFill/>
            <a:miter lim="800000"/>
            <a:headEnd/>
            <a:tailEnd/>
          </a:ln>
        </p:spPr>
        <p:txBody>
          <a:bodyPr>
            <a:spAutoFit/>
          </a:bodyPr>
          <a:lstStyle/>
          <a:p>
            <a:pPr>
              <a:spcBef>
                <a:spcPct val="50000"/>
              </a:spcBef>
            </a:pPr>
            <a:r>
              <a:rPr lang="en-GB" sz="1600">
                <a:latin typeface="Arial" pitchFamily="34" charset="0"/>
              </a:rPr>
              <a:t>Dermis</a:t>
            </a:r>
            <a:endParaRPr lang="en-US" sz="1600">
              <a:latin typeface="Arial" pitchFamily="34" charset="0"/>
            </a:endParaRPr>
          </a:p>
        </p:txBody>
      </p:sp>
      <p:sp>
        <p:nvSpPr>
          <p:cNvPr id="1116169" name="AutoShape 10"/>
          <p:cNvSpPr>
            <a:spLocks/>
          </p:cNvSpPr>
          <p:nvPr/>
        </p:nvSpPr>
        <p:spPr bwMode="auto">
          <a:xfrm flipH="1">
            <a:off x="7204075" y="2376488"/>
            <a:ext cx="163513" cy="1819275"/>
          </a:xfrm>
          <a:prstGeom prst="leftBrace">
            <a:avLst>
              <a:gd name="adj1" fmla="val 92718"/>
              <a:gd name="adj2" fmla="val 50000"/>
            </a:avLst>
          </a:prstGeom>
          <a:noFill/>
          <a:ln w="28575">
            <a:solidFill>
              <a:srgbClr val="008000"/>
            </a:solidFill>
            <a:round/>
            <a:headEnd/>
            <a:tailEnd/>
          </a:ln>
        </p:spPr>
        <p:txBody>
          <a:bodyPr wrap="none" anchor="ctr"/>
          <a:lstStyle/>
          <a:p>
            <a:endParaRPr lang="en-US"/>
          </a:p>
        </p:txBody>
      </p:sp>
      <p:sp>
        <p:nvSpPr>
          <p:cNvPr id="1116170" name="AutoShape 11"/>
          <p:cNvSpPr>
            <a:spLocks/>
          </p:cNvSpPr>
          <p:nvPr/>
        </p:nvSpPr>
        <p:spPr bwMode="auto">
          <a:xfrm flipH="1">
            <a:off x="7204075" y="4325938"/>
            <a:ext cx="163513" cy="1362075"/>
          </a:xfrm>
          <a:prstGeom prst="leftBrace">
            <a:avLst>
              <a:gd name="adj1" fmla="val 69417"/>
              <a:gd name="adj2" fmla="val 50000"/>
            </a:avLst>
          </a:prstGeom>
          <a:noFill/>
          <a:ln w="28575">
            <a:solidFill>
              <a:schemeClr val="tx1"/>
            </a:solidFill>
            <a:round/>
            <a:headEnd/>
            <a:tailEnd/>
          </a:ln>
        </p:spPr>
        <p:txBody>
          <a:bodyPr wrap="none" anchor="ctr"/>
          <a:lstStyle/>
          <a:p>
            <a:endParaRPr lang="en-US"/>
          </a:p>
        </p:txBody>
      </p:sp>
      <p:sp>
        <p:nvSpPr>
          <p:cNvPr id="1116171" name="Text Box 12"/>
          <p:cNvSpPr txBox="1">
            <a:spLocks noChangeArrowheads="1"/>
          </p:cNvSpPr>
          <p:nvPr/>
        </p:nvSpPr>
        <p:spPr bwMode="auto">
          <a:xfrm>
            <a:off x="7335838" y="4845050"/>
            <a:ext cx="908050" cy="336550"/>
          </a:xfrm>
          <a:prstGeom prst="rect">
            <a:avLst/>
          </a:prstGeom>
          <a:noFill/>
          <a:ln w="9525">
            <a:noFill/>
            <a:miter lim="800000"/>
            <a:headEnd/>
            <a:tailEnd/>
          </a:ln>
        </p:spPr>
        <p:txBody>
          <a:bodyPr>
            <a:spAutoFit/>
          </a:bodyPr>
          <a:lstStyle/>
          <a:p>
            <a:pPr>
              <a:spcBef>
                <a:spcPct val="50000"/>
              </a:spcBef>
            </a:pPr>
            <a:r>
              <a:rPr lang="en-GB" sz="1600">
                <a:latin typeface="Arial" pitchFamily="34" charset="0"/>
              </a:rPr>
              <a:t>Bone</a:t>
            </a:r>
            <a:endParaRPr lang="en-US" sz="1600">
              <a:latin typeface="Arial" pitchFamily="34" charset="0"/>
            </a:endParaRPr>
          </a:p>
        </p:txBody>
      </p:sp>
      <p:grpSp>
        <p:nvGrpSpPr>
          <p:cNvPr id="1116172" name="Group 13"/>
          <p:cNvGrpSpPr>
            <a:grpSpLocks/>
          </p:cNvGrpSpPr>
          <p:nvPr/>
        </p:nvGrpSpPr>
        <p:grpSpPr bwMode="auto">
          <a:xfrm>
            <a:off x="3708400" y="3284538"/>
            <a:ext cx="785813" cy="2138362"/>
            <a:chOff x="2426" y="1888"/>
            <a:chExt cx="545" cy="1494"/>
          </a:xfrm>
        </p:grpSpPr>
        <p:sp>
          <p:nvSpPr>
            <p:cNvPr id="1116176" name="Text Box 14"/>
            <p:cNvSpPr txBox="1">
              <a:spLocks noChangeArrowheads="1"/>
            </p:cNvSpPr>
            <p:nvPr/>
          </p:nvSpPr>
          <p:spPr bwMode="auto">
            <a:xfrm>
              <a:off x="2426" y="2976"/>
              <a:ext cx="544" cy="406"/>
            </a:xfrm>
            <a:prstGeom prst="rect">
              <a:avLst/>
            </a:prstGeom>
            <a:noFill/>
            <a:ln w="9525">
              <a:noFill/>
              <a:miter lim="800000"/>
              <a:headEnd/>
              <a:tailEnd/>
            </a:ln>
          </p:spPr>
          <p:txBody>
            <a:bodyPr>
              <a:spAutoFit/>
            </a:bodyPr>
            <a:lstStyle/>
            <a:p>
              <a:pPr algn="ctr">
                <a:spcBef>
                  <a:spcPct val="50000"/>
                </a:spcBef>
              </a:pPr>
              <a:r>
                <a:rPr lang="en-GB" sz="1600">
                  <a:solidFill>
                    <a:srgbClr val="FF0000"/>
                  </a:solidFill>
                  <a:latin typeface="Arial" pitchFamily="34" charset="0"/>
                </a:rPr>
                <a:t>Blood vessel</a:t>
              </a:r>
              <a:endParaRPr lang="en-US" sz="1600">
                <a:solidFill>
                  <a:srgbClr val="FF0000"/>
                </a:solidFill>
                <a:latin typeface="Arial" pitchFamily="34" charset="0"/>
              </a:endParaRPr>
            </a:p>
          </p:txBody>
        </p:sp>
        <p:sp>
          <p:nvSpPr>
            <p:cNvPr id="1116177" name="Line 15"/>
            <p:cNvSpPr>
              <a:spLocks noChangeShapeType="1"/>
            </p:cNvSpPr>
            <p:nvPr/>
          </p:nvSpPr>
          <p:spPr bwMode="auto">
            <a:xfrm flipH="1" flipV="1">
              <a:off x="2517" y="1888"/>
              <a:ext cx="182" cy="1088"/>
            </a:xfrm>
            <a:prstGeom prst="line">
              <a:avLst/>
            </a:prstGeom>
            <a:noFill/>
            <a:ln w="28575">
              <a:solidFill>
                <a:srgbClr val="FF0000"/>
              </a:solidFill>
              <a:round/>
              <a:headEnd/>
              <a:tailEnd type="stealth" w="med" len="lg"/>
            </a:ln>
          </p:spPr>
          <p:txBody>
            <a:bodyPr/>
            <a:lstStyle/>
            <a:p>
              <a:endParaRPr lang="en-CA"/>
            </a:p>
          </p:txBody>
        </p:sp>
        <p:sp>
          <p:nvSpPr>
            <p:cNvPr id="1116178" name="Line 16"/>
            <p:cNvSpPr>
              <a:spLocks noChangeShapeType="1"/>
            </p:cNvSpPr>
            <p:nvPr/>
          </p:nvSpPr>
          <p:spPr bwMode="auto">
            <a:xfrm flipV="1">
              <a:off x="2699" y="2659"/>
              <a:ext cx="272" cy="317"/>
            </a:xfrm>
            <a:prstGeom prst="line">
              <a:avLst/>
            </a:prstGeom>
            <a:noFill/>
            <a:ln w="28575">
              <a:solidFill>
                <a:srgbClr val="FF0000"/>
              </a:solidFill>
              <a:round/>
              <a:headEnd/>
              <a:tailEnd type="stealth" w="med" len="lg"/>
            </a:ln>
          </p:spPr>
          <p:txBody>
            <a:bodyPr/>
            <a:lstStyle/>
            <a:p>
              <a:endParaRPr lang="en-CA"/>
            </a:p>
          </p:txBody>
        </p:sp>
      </p:grpSp>
      <p:sp>
        <p:nvSpPr>
          <p:cNvPr id="1116173" name="Rectangle 17"/>
          <p:cNvSpPr>
            <a:spLocks noGrp="1" noChangeArrowheads="1"/>
          </p:cNvSpPr>
          <p:nvPr>
            <p:ph type="title"/>
          </p:nvPr>
        </p:nvSpPr>
        <p:spPr>
          <a:xfrm>
            <a:off x="250825" y="188913"/>
            <a:ext cx="8713788" cy="1143000"/>
          </a:xfrm>
        </p:spPr>
        <p:txBody>
          <a:bodyPr/>
          <a:lstStyle/>
          <a:p>
            <a:pPr eaLnBrk="1" hangingPunct="1"/>
            <a:r>
              <a:rPr lang="en-US" sz="4000" smtClean="0"/>
              <a:t>Shared Microanatomical similarities between Skin &amp; Enthesis</a:t>
            </a:r>
          </a:p>
        </p:txBody>
      </p:sp>
      <p:sp>
        <p:nvSpPr>
          <p:cNvPr id="1116174" name="Text Box 18"/>
          <p:cNvSpPr txBox="1">
            <a:spLocks noChangeArrowheads="1"/>
          </p:cNvSpPr>
          <p:nvPr/>
        </p:nvSpPr>
        <p:spPr bwMode="auto">
          <a:xfrm>
            <a:off x="3995738" y="6553200"/>
            <a:ext cx="5003800" cy="304800"/>
          </a:xfrm>
          <a:prstGeom prst="rect">
            <a:avLst/>
          </a:prstGeom>
          <a:noFill/>
          <a:ln w="9525">
            <a:noFill/>
            <a:miter lim="800000"/>
            <a:headEnd/>
            <a:tailEnd/>
          </a:ln>
        </p:spPr>
        <p:txBody>
          <a:bodyPr>
            <a:spAutoFit/>
          </a:bodyPr>
          <a:lstStyle/>
          <a:p>
            <a:pPr>
              <a:spcBef>
                <a:spcPct val="50000"/>
              </a:spcBef>
            </a:pPr>
            <a:r>
              <a:rPr lang="en-GB" sz="1400">
                <a:solidFill>
                  <a:schemeClr val="bg1"/>
                </a:solidFill>
                <a:latin typeface="Arial" pitchFamily="34" charset="0"/>
              </a:rPr>
              <a:t>McGonagle, Tan, Benjamin. Ann Rheum Dis. 2008;67(1):1-4</a:t>
            </a:r>
            <a:endParaRPr lang="en-US" sz="1400">
              <a:solidFill>
                <a:schemeClr val="bg1"/>
              </a:solidFill>
              <a:latin typeface="Arial" pitchFamily="34" charset="0"/>
            </a:endParaRPr>
          </a:p>
        </p:txBody>
      </p:sp>
      <p:sp>
        <p:nvSpPr>
          <p:cNvPr id="1015827" name="Text Box 19"/>
          <p:cNvSpPr txBox="1">
            <a:spLocks noChangeArrowheads="1"/>
          </p:cNvSpPr>
          <p:nvPr/>
        </p:nvSpPr>
        <p:spPr bwMode="auto">
          <a:xfrm>
            <a:off x="7380288" y="2708275"/>
            <a:ext cx="1619250" cy="336550"/>
          </a:xfrm>
          <a:prstGeom prst="rect">
            <a:avLst/>
          </a:prstGeom>
          <a:noFill/>
          <a:ln w="9525">
            <a:noFill/>
            <a:miter lim="800000"/>
            <a:headEnd/>
            <a:tailEnd/>
          </a:ln>
        </p:spPr>
        <p:txBody>
          <a:bodyPr>
            <a:spAutoFit/>
          </a:bodyPr>
          <a:lstStyle/>
          <a:p>
            <a:pPr>
              <a:spcBef>
                <a:spcPct val="50000"/>
              </a:spcBef>
            </a:pPr>
            <a:r>
              <a:rPr lang="en-GB" sz="1600">
                <a:solidFill>
                  <a:srgbClr val="008000"/>
                </a:solidFill>
                <a:latin typeface="Arial" pitchFamily="34" charset="0"/>
              </a:rPr>
              <a:t>Fibrocartilage</a:t>
            </a:r>
            <a:endParaRPr lang="en-US" sz="1600">
              <a:solidFill>
                <a:srgbClr val="008000"/>
              </a:solidFill>
              <a:latin typeface="Arial" pitchFamily="34" charset="0"/>
            </a:endParaRPr>
          </a:p>
        </p:txBody>
      </p:sp>
    </p:spTree>
    <p:custDataLst>
      <p:tags r:id="rId1"/>
    </p:custDataLst>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15827"/>
                                        </p:tgtEl>
                                        <p:attrNameLst>
                                          <p:attrName>style.visibility</p:attrName>
                                        </p:attrNameLst>
                                      </p:cBhvr>
                                      <p:to>
                                        <p:strVal val="visible"/>
                                      </p:to>
                                    </p:set>
                                    <p:animEffect transition="in" filter="wipe(left)">
                                      <p:cBhvr>
                                        <p:cTn id="7" dur="500"/>
                                        <p:tgtEl>
                                          <p:spTgt spid="1015827"/>
                                        </p:tgtEl>
                                      </p:cBhvr>
                                    </p:animEffect>
                                  </p:childTnLst>
                                </p:cTn>
                              </p:par>
                              <p:par>
                                <p:cTn id="8" presetID="26" presetClass="emph" presetSubtype="0" fill="hold" grpId="1" nodeType="withEffect">
                                  <p:stCondLst>
                                    <p:cond delay="0"/>
                                  </p:stCondLst>
                                  <p:childTnLst>
                                    <p:animEffect transition="out" filter="fade">
                                      <p:cBhvr>
                                        <p:cTn id="9" dur="500" tmFilter="0, 0; .2, .5; .8, .5; 1, 0"/>
                                        <p:tgtEl>
                                          <p:spTgt spid="1015827"/>
                                        </p:tgtEl>
                                      </p:cBhvr>
                                    </p:animEffect>
                                    <p:animScale>
                                      <p:cBhvr>
                                        <p:cTn id="10" dur="250" autoRev="1" fill="hold"/>
                                        <p:tgtEl>
                                          <p:spTgt spid="101582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5827" grpId="0"/>
      <p:bldP spid="1015827" grpId="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3329" name="Picture 2"/>
          <p:cNvPicPr>
            <a:picLocks noChangeAspect="1" noChangeArrowheads="1"/>
          </p:cNvPicPr>
          <p:nvPr/>
        </p:nvPicPr>
        <p:blipFill>
          <a:blip r:embed="rId2" cstate="print"/>
          <a:srcRect/>
          <a:stretch>
            <a:fillRect/>
          </a:stretch>
        </p:blipFill>
        <p:spPr bwMode="auto">
          <a:xfrm>
            <a:off x="900113" y="1576388"/>
            <a:ext cx="7437437" cy="5281612"/>
          </a:xfrm>
          <a:prstGeom prst="rect">
            <a:avLst/>
          </a:prstGeom>
          <a:noFill/>
          <a:ln w="9525">
            <a:noFill/>
            <a:miter lim="800000"/>
            <a:headEnd/>
            <a:tailEnd/>
          </a:ln>
        </p:spPr>
      </p:pic>
      <p:sp>
        <p:nvSpPr>
          <p:cNvPr id="1123330" name="Title 2"/>
          <p:cNvSpPr>
            <a:spLocks noGrp="1"/>
          </p:cNvSpPr>
          <p:nvPr>
            <p:ph type="title"/>
          </p:nvPr>
        </p:nvSpPr>
        <p:spPr>
          <a:xfrm>
            <a:off x="179388" y="0"/>
            <a:ext cx="8713787" cy="1143000"/>
          </a:xfrm>
        </p:spPr>
        <p:txBody>
          <a:bodyPr/>
          <a:lstStyle/>
          <a:p>
            <a:pPr eaLnBrk="1" hangingPunct="1"/>
            <a:r>
              <a:rPr lang="en-GB" smtClean="0"/>
              <a:t>Dissecting Disease Mechanisms</a:t>
            </a:r>
          </a:p>
        </p:txBody>
      </p:sp>
    </p:spTree>
  </p:cSld>
  <p:clrMapOvr>
    <a:masterClrMapping/>
  </p:clrMapOvr>
  <p:transition>
    <p:pull dir="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4353" name="Picture 2"/>
          <p:cNvPicPr>
            <a:picLocks noChangeAspect="1" noChangeArrowheads="1"/>
          </p:cNvPicPr>
          <p:nvPr/>
        </p:nvPicPr>
        <p:blipFill>
          <a:blip r:embed="rId2" cstate="print"/>
          <a:srcRect l="16785" t="4675" r="21802"/>
          <a:stretch>
            <a:fillRect/>
          </a:stretch>
        </p:blipFill>
        <p:spPr bwMode="auto">
          <a:xfrm>
            <a:off x="2627313" y="1660525"/>
            <a:ext cx="4465637" cy="5197475"/>
          </a:xfrm>
          <a:prstGeom prst="rect">
            <a:avLst/>
          </a:prstGeom>
          <a:noFill/>
          <a:ln w="9525">
            <a:noFill/>
            <a:miter lim="800000"/>
            <a:headEnd/>
            <a:tailEnd/>
          </a:ln>
        </p:spPr>
      </p:pic>
      <p:sp>
        <p:nvSpPr>
          <p:cNvPr id="1124354" name="Title 2"/>
          <p:cNvSpPr>
            <a:spLocks noGrp="1"/>
          </p:cNvSpPr>
          <p:nvPr>
            <p:ph type="title"/>
          </p:nvPr>
        </p:nvSpPr>
        <p:spPr>
          <a:xfrm>
            <a:off x="179388" y="333375"/>
            <a:ext cx="8713787" cy="1143000"/>
          </a:xfrm>
        </p:spPr>
        <p:txBody>
          <a:bodyPr/>
          <a:lstStyle/>
          <a:p>
            <a:pPr eaLnBrk="1" hangingPunct="1"/>
            <a:r>
              <a:rPr lang="en-GB" smtClean="0"/>
              <a:t>Good MRI clearance of Enthesitis associated pathology</a:t>
            </a:r>
          </a:p>
        </p:txBody>
      </p:sp>
    </p:spTree>
  </p:cSld>
  <p:clrMapOvr>
    <a:masterClrMapping/>
  </p:clrMapOvr>
  <p:transition>
    <p:pull dir="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9.2"/>
</p:tagLst>
</file>

<file path=ppt/tags/tag10.xml><?xml version="1.0" encoding="utf-8"?>
<p:tagLst xmlns:a="http://schemas.openxmlformats.org/drawingml/2006/main" xmlns:r="http://schemas.openxmlformats.org/officeDocument/2006/relationships" xmlns:p="http://schemas.openxmlformats.org/presentationml/2006/main">
  <p:tag name="TIMING" val="|10.6"/>
</p:tagLst>
</file>

<file path=ppt/tags/tag11.xml><?xml version="1.0" encoding="utf-8"?>
<p:tagLst xmlns:a="http://schemas.openxmlformats.org/drawingml/2006/main" xmlns:r="http://schemas.openxmlformats.org/officeDocument/2006/relationships" xmlns:p="http://schemas.openxmlformats.org/presentationml/2006/main">
  <p:tag name="TIMING" val="|17.1|11.3|5.7|6.4"/>
</p:tagLst>
</file>

<file path=ppt/tags/tag12.xml><?xml version="1.0" encoding="utf-8"?>
<p:tagLst xmlns:a="http://schemas.openxmlformats.org/drawingml/2006/main" xmlns:r="http://schemas.openxmlformats.org/officeDocument/2006/relationships" xmlns:p="http://schemas.openxmlformats.org/presentationml/2006/main">
  <p:tag name="TIMING" val="|20.8|3.4"/>
</p:tagLst>
</file>

<file path=ppt/tags/tag13.xml><?xml version="1.0" encoding="utf-8"?>
<p:tagLst xmlns:a="http://schemas.openxmlformats.org/drawingml/2006/main" xmlns:r="http://schemas.openxmlformats.org/officeDocument/2006/relationships" xmlns:p="http://schemas.openxmlformats.org/presentationml/2006/main">
  <p:tag name="TIMING" val="|10.1|2.1|9|2.7"/>
</p:tagLst>
</file>

<file path=ppt/tags/tag14.xml><?xml version="1.0" encoding="utf-8"?>
<p:tagLst xmlns:a="http://schemas.openxmlformats.org/drawingml/2006/main" xmlns:r="http://schemas.openxmlformats.org/officeDocument/2006/relationships" xmlns:p="http://schemas.openxmlformats.org/presentationml/2006/main">
  <p:tag name="PXID" val="4"/>
  <p:tag name="SID" val="850"/>
</p:tagLst>
</file>

<file path=ppt/tags/tag2.xml><?xml version="1.0" encoding="utf-8"?>
<p:tagLst xmlns:a="http://schemas.openxmlformats.org/drawingml/2006/main" xmlns:r="http://schemas.openxmlformats.org/officeDocument/2006/relationships" xmlns:p="http://schemas.openxmlformats.org/presentationml/2006/main">
  <p:tag name="TIMING" val="|8.6"/>
</p:tagLst>
</file>

<file path=ppt/tags/tag3.xml><?xml version="1.0" encoding="utf-8"?>
<p:tagLst xmlns:a="http://schemas.openxmlformats.org/drawingml/2006/main" xmlns:r="http://schemas.openxmlformats.org/officeDocument/2006/relationships" xmlns:p="http://schemas.openxmlformats.org/presentationml/2006/main">
  <p:tag name="TIMING" val="|10.7|14.5"/>
</p:tagLst>
</file>

<file path=ppt/tags/tag4.xml><?xml version="1.0" encoding="utf-8"?>
<p:tagLst xmlns:a="http://schemas.openxmlformats.org/drawingml/2006/main" xmlns:r="http://schemas.openxmlformats.org/officeDocument/2006/relationships" xmlns:p="http://schemas.openxmlformats.org/presentationml/2006/main">
  <p:tag name="TIMING" val="|19.1|4.7"/>
</p:tagLst>
</file>

<file path=ppt/tags/tag5.xml><?xml version="1.0" encoding="utf-8"?>
<p:tagLst xmlns:a="http://schemas.openxmlformats.org/drawingml/2006/main" xmlns:r="http://schemas.openxmlformats.org/officeDocument/2006/relationships" xmlns:p="http://schemas.openxmlformats.org/presentationml/2006/main">
  <p:tag name="TIMING" val="|11"/>
</p:tagLst>
</file>

<file path=ppt/tags/tag6.xml><?xml version="1.0" encoding="utf-8"?>
<p:tagLst xmlns:a="http://schemas.openxmlformats.org/drawingml/2006/main" xmlns:r="http://schemas.openxmlformats.org/officeDocument/2006/relationships" xmlns:p="http://schemas.openxmlformats.org/presentationml/2006/main">
  <p:tag name="TIMING" val="|2.8|5.9"/>
</p:tagLst>
</file>

<file path=ppt/tags/tag7.xml><?xml version="1.0" encoding="utf-8"?>
<p:tagLst xmlns:a="http://schemas.openxmlformats.org/drawingml/2006/main" xmlns:r="http://schemas.openxmlformats.org/officeDocument/2006/relationships" xmlns:p="http://schemas.openxmlformats.org/presentationml/2006/main">
  <p:tag name="TIMING" val="|10.5|5.8"/>
</p:tagLst>
</file>

<file path=ppt/tags/tag8.xml><?xml version="1.0" encoding="utf-8"?>
<p:tagLst xmlns:a="http://schemas.openxmlformats.org/drawingml/2006/main" xmlns:r="http://schemas.openxmlformats.org/officeDocument/2006/relationships" xmlns:p="http://schemas.openxmlformats.org/presentationml/2006/main">
  <p:tag name="TIMING" val="|7.2"/>
</p:tagLst>
</file>

<file path=ppt/tags/tag9.xml><?xml version="1.0" encoding="utf-8"?>
<p:tagLst xmlns:a="http://schemas.openxmlformats.org/drawingml/2006/main" xmlns:r="http://schemas.openxmlformats.org/officeDocument/2006/relationships" xmlns:p="http://schemas.openxmlformats.org/presentationml/2006/main">
  <p:tag name="TIMING" val="|8.2"/>
</p:tagLst>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8_Leeds Uni 2008 (foot)">
  <a:themeElements>
    <a:clrScheme name="">
      <a:dk1>
        <a:srgbClr val="808080"/>
      </a:dk1>
      <a:lt1>
        <a:srgbClr val="FFFFFF"/>
      </a:lt1>
      <a:dk2>
        <a:srgbClr val="000066"/>
      </a:dk2>
      <a:lt2>
        <a:srgbClr val="FFCC00"/>
      </a:lt2>
      <a:accent1>
        <a:srgbClr val="FFD100"/>
      </a:accent1>
      <a:accent2>
        <a:srgbClr val="96004B"/>
      </a:accent2>
      <a:accent3>
        <a:srgbClr val="AAAAB8"/>
      </a:accent3>
      <a:accent4>
        <a:srgbClr val="DADADA"/>
      </a:accent4>
      <a:accent5>
        <a:srgbClr val="FFE5AA"/>
      </a:accent5>
      <a:accent6>
        <a:srgbClr val="870043"/>
      </a:accent6>
      <a:hlink>
        <a:srgbClr val="887D75"/>
      </a:hlink>
      <a:folHlink>
        <a:srgbClr val="008000"/>
      </a:folHlink>
    </a:clrScheme>
    <a:fontScheme name="8_Leeds Uni 2008 (foot)">
      <a:majorFont>
        <a:latin typeface="Calibri"/>
        <a:ea typeface=""/>
        <a:cs typeface="Arial"/>
      </a:majorFont>
      <a:minorFont>
        <a:latin typeface="Calibri"/>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Leeds Uni 2008 (fo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8_Leeds Uni 2008 (fo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8_Leeds Uni 2008 (fo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8_Leeds Uni 2008 (fo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8_Leeds Uni 2008 (fo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8_Leeds Uni 2008 (fo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8_Leeds Uni 2008 (fo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8_Leeds Uni 2008 (foot) 8">
        <a:dk1>
          <a:srgbClr val="808080"/>
        </a:dk1>
        <a:lt1>
          <a:srgbClr val="FFF917"/>
        </a:lt1>
        <a:dk2>
          <a:srgbClr val="000066"/>
        </a:dk2>
        <a:lt2>
          <a:srgbClr val="FFCC00"/>
        </a:lt2>
        <a:accent1>
          <a:srgbClr val="969696"/>
        </a:accent1>
        <a:accent2>
          <a:srgbClr val="FF9933"/>
        </a:accent2>
        <a:accent3>
          <a:srgbClr val="AAAAB8"/>
        </a:accent3>
        <a:accent4>
          <a:srgbClr val="DAD512"/>
        </a:accent4>
        <a:accent5>
          <a:srgbClr val="C9C9C9"/>
        </a:accent5>
        <a:accent6>
          <a:srgbClr val="E78A2D"/>
        </a:accent6>
        <a:hlink>
          <a:srgbClr val="E40077"/>
        </a:hlink>
        <a:folHlink>
          <a:srgbClr val="0099FF"/>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Leeds Uni 2008 (foot)">
  <a:themeElements>
    <a:clrScheme name="">
      <a:dk1>
        <a:srgbClr val="808080"/>
      </a:dk1>
      <a:lt1>
        <a:srgbClr val="FFFFFF"/>
      </a:lt1>
      <a:dk2>
        <a:srgbClr val="000066"/>
      </a:dk2>
      <a:lt2>
        <a:srgbClr val="FFCC00"/>
      </a:lt2>
      <a:accent1>
        <a:srgbClr val="FFD100"/>
      </a:accent1>
      <a:accent2>
        <a:srgbClr val="96004B"/>
      </a:accent2>
      <a:accent3>
        <a:srgbClr val="AAAAB8"/>
      </a:accent3>
      <a:accent4>
        <a:srgbClr val="DADADA"/>
      </a:accent4>
      <a:accent5>
        <a:srgbClr val="FFE5AA"/>
      </a:accent5>
      <a:accent6>
        <a:srgbClr val="870043"/>
      </a:accent6>
      <a:hlink>
        <a:srgbClr val="887D75"/>
      </a:hlink>
      <a:folHlink>
        <a:srgbClr val="008000"/>
      </a:folHlink>
    </a:clrScheme>
    <a:fontScheme name="2_Leeds Uni 2008 (foot)">
      <a:majorFont>
        <a:latin typeface="Calibri"/>
        <a:ea typeface=""/>
        <a:cs typeface="Arial"/>
      </a:majorFont>
      <a:minorFont>
        <a:latin typeface="Calibri"/>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Leeds Uni 2008 (fo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Leeds Uni 2008 (fo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Leeds Uni 2008 (fo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Leeds Uni 2008 (fo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Leeds Uni 2008 (fo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Leeds Uni 2008 (fo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Leeds Uni 2008 (fo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2_Leeds Uni 2008 (foot) 8">
        <a:dk1>
          <a:srgbClr val="808080"/>
        </a:dk1>
        <a:lt1>
          <a:srgbClr val="FFF917"/>
        </a:lt1>
        <a:dk2>
          <a:srgbClr val="000066"/>
        </a:dk2>
        <a:lt2>
          <a:srgbClr val="FFCC00"/>
        </a:lt2>
        <a:accent1>
          <a:srgbClr val="969696"/>
        </a:accent1>
        <a:accent2>
          <a:srgbClr val="FF9933"/>
        </a:accent2>
        <a:accent3>
          <a:srgbClr val="AAAAB8"/>
        </a:accent3>
        <a:accent4>
          <a:srgbClr val="DAD512"/>
        </a:accent4>
        <a:accent5>
          <a:srgbClr val="C9C9C9"/>
        </a:accent5>
        <a:accent6>
          <a:srgbClr val="E78A2D"/>
        </a:accent6>
        <a:hlink>
          <a:srgbClr val="E40077"/>
        </a:hlink>
        <a:folHlink>
          <a:srgbClr val="0099FF"/>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2899</TotalTime>
  <Words>4687</Words>
  <Application>Microsoft Office PowerPoint</Application>
  <PresentationFormat>On-screen Show (4:3)</PresentationFormat>
  <Paragraphs>667</Paragraphs>
  <Slides>108</Slides>
  <Notes>46</Notes>
  <HiddenSlides>1</HiddenSlides>
  <MMClips>0</MMClips>
  <ScaleCrop>false</ScaleCrop>
  <HeadingPairs>
    <vt:vector size="8" baseType="variant">
      <vt:variant>
        <vt:lpstr>Fonts Used</vt:lpstr>
      </vt:variant>
      <vt:variant>
        <vt:i4>13</vt:i4>
      </vt:variant>
      <vt:variant>
        <vt:lpstr>Theme</vt:lpstr>
      </vt:variant>
      <vt:variant>
        <vt:i4>5</vt:i4>
      </vt:variant>
      <vt:variant>
        <vt:lpstr>Embedded OLE Servers</vt:lpstr>
      </vt:variant>
      <vt:variant>
        <vt:i4>4</vt:i4>
      </vt:variant>
      <vt:variant>
        <vt:lpstr>Slide Titles</vt:lpstr>
      </vt:variant>
      <vt:variant>
        <vt:i4>108</vt:i4>
      </vt:variant>
    </vt:vector>
  </HeadingPairs>
  <TitlesOfParts>
    <vt:vector size="130" baseType="lpstr">
      <vt:lpstr>Times New Roman</vt:lpstr>
      <vt:lpstr>Arial</vt:lpstr>
      <vt:lpstr>Tahoma</vt:lpstr>
      <vt:lpstr>Wingdings 2</vt:lpstr>
      <vt:lpstr>Calibri</vt:lpstr>
      <vt:lpstr>Wingdings</vt:lpstr>
      <vt:lpstr>ＭＳ Ｐゴシック</vt:lpstr>
      <vt:lpstr>Verdana</vt:lpstr>
      <vt:lpstr>Arial Narrow</vt:lpstr>
      <vt:lpstr>SimSun</vt:lpstr>
      <vt:lpstr>Times</vt:lpstr>
      <vt:lpstr>Symbol</vt:lpstr>
      <vt:lpstr>TimesNewRoman</vt:lpstr>
      <vt:lpstr>Default Design</vt:lpstr>
      <vt:lpstr>8_Leeds Uni 2008 (foot)</vt:lpstr>
      <vt:lpstr>1_Default Design</vt:lpstr>
      <vt:lpstr>2_Leeds Uni 2008 (foot)</vt:lpstr>
      <vt:lpstr>Office Theme</vt:lpstr>
      <vt:lpstr>Photo Editor Photo</vt:lpstr>
      <vt:lpstr>Bitmap Image</vt:lpstr>
      <vt:lpstr>Worksheet</vt:lpstr>
      <vt:lpstr>Microsoft Excel Worksheet</vt:lpstr>
      <vt:lpstr>Nailing Down the Immunophathogenesis of Psoriatic Disease</vt:lpstr>
      <vt:lpstr>Learning Objectives</vt:lpstr>
      <vt:lpstr>Spondylarthritis-The Common Thread</vt:lpstr>
      <vt:lpstr>The Celts And Spondylarthritis</vt:lpstr>
      <vt:lpstr>Psoriatic Arthritis Described in Leeds</vt:lpstr>
      <vt:lpstr>Psoriatic Disease Concept</vt:lpstr>
      <vt:lpstr>Clinical Subgroups of PsA</vt:lpstr>
      <vt:lpstr>Slide 8</vt:lpstr>
      <vt:lpstr>Psoriasis Pathogenesis</vt:lpstr>
      <vt:lpstr>Plan of Talk</vt:lpstr>
      <vt:lpstr>Plan of Talk</vt:lpstr>
      <vt:lpstr>Traditional model of pathogenesis of PsA &amp; psoriasis</vt:lpstr>
      <vt:lpstr>But many of the manifestations of PsA hard to explain in terms of synovial inflammation</vt:lpstr>
      <vt:lpstr>Osteolysis of toes</vt:lpstr>
      <vt:lpstr>Entheseal new bone</vt:lpstr>
      <vt:lpstr>Syndesmophytes or new bone at spinal entheses</vt:lpstr>
      <vt:lpstr>X-Rays usually normal in Early Psoriatic Arthritis</vt:lpstr>
      <vt:lpstr>Slide 18</vt:lpstr>
      <vt:lpstr>Knee Synovitis- PsA vs RA</vt:lpstr>
      <vt:lpstr>Anatomical Basis for the Seronegative Arthropathies-Fat Sat MRI Scans</vt:lpstr>
      <vt:lpstr>Slide 21</vt:lpstr>
      <vt:lpstr>Slide 22</vt:lpstr>
      <vt:lpstr>Why Enthesitis is Associated with Diffuse Synovitis</vt:lpstr>
      <vt:lpstr>Synovitis in Psoriatic Arthritis</vt:lpstr>
      <vt:lpstr>Early PsA features on Imaging</vt:lpstr>
      <vt:lpstr> 40% of Psoriatic Arthritis Cases get Spinal Inflammation: MRI confirms primary Enthesitis and Osteitis </vt:lpstr>
      <vt:lpstr> Enthesitis is evident on high resolution MRI in Dactyliits</vt:lpstr>
      <vt:lpstr>SAPHO Syndrome- A Rare PsA Variant</vt:lpstr>
      <vt:lpstr>The Enthesis and the Bone</vt:lpstr>
      <vt:lpstr> Why is Enthesitis linked to Osteitis- No Bone Cortex at Attachments</vt:lpstr>
      <vt:lpstr>Normal Entheses have bone microdamage at attachments (This is where MRI Osteitis may start)</vt:lpstr>
      <vt:lpstr>Plan of Talk</vt:lpstr>
      <vt:lpstr>Slide 33</vt:lpstr>
      <vt:lpstr>Nail Disease and Arthritis</vt:lpstr>
      <vt:lpstr>Nail Disease strongly linked with PsA</vt:lpstr>
      <vt:lpstr>High-resolution MRI, 1.5 Tesla</vt:lpstr>
      <vt:lpstr>8 month history symptomatic PsA Distal Interphalangeal joint</vt:lpstr>
      <vt:lpstr>5 month DIP joint symptoms</vt:lpstr>
      <vt:lpstr>Slide 39</vt:lpstr>
      <vt:lpstr>High-resolution MRI</vt:lpstr>
      <vt:lpstr>hrMRI – PsA DIPJ 29 year-old female, 3 year PsA</vt:lpstr>
      <vt:lpstr>Sagittal section of DIPJ, Masson’s trichrome </vt:lpstr>
      <vt:lpstr>Slide 43</vt:lpstr>
      <vt:lpstr>Collateral Ligament and the Nail</vt:lpstr>
      <vt:lpstr>Nail Anchorage to Bone Directly via Dermal Ligaments</vt:lpstr>
      <vt:lpstr>Enthesis Nail Interdigitation- Relevant for linear Pitting? </vt:lpstr>
      <vt:lpstr>Optical Coherence Tomography of the Nails</vt:lpstr>
      <vt:lpstr>So the Nail is anchored by entheses at multiple points</vt:lpstr>
      <vt:lpstr>Why is Nail so well Anchored?</vt:lpstr>
      <vt:lpstr>Can we use High Resolution MRI to differentiate between PsA and Osteoarthritis?</vt:lpstr>
      <vt:lpstr>Slide 51</vt:lpstr>
      <vt:lpstr>Inflammatory Hand OA-Whole Organ Involvement at Onset</vt:lpstr>
      <vt:lpstr>Corresponding HR MRI of PIP</vt:lpstr>
      <vt:lpstr>Ligament microdamage to explain inflammation in Hand OA</vt:lpstr>
      <vt:lpstr>Slide 55</vt:lpstr>
      <vt:lpstr>OA Classification by Location of Earliest Anatomical Changes</vt:lpstr>
      <vt:lpstr>Anatomical Classification for OA</vt:lpstr>
      <vt:lpstr>Plan of Talk</vt:lpstr>
      <vt:lpstr>Psoriasis without arthritis is associated with subclinical Enthesopathy</vt:lpstr>
      <vt:lpstr>Slide 60</vt:lpstr>
      <vt:lpstr>Slide 61</vt:lpstr>
      <vt:lpstr>Clinically asymptomatic polyarticular PsA</vt:lpstr>
      <vt:lpstr>Asymptomatic Joint or Entheseal Involvement in Psoriasis Patients</vt:lpstr>
      <vt:lpstr>Ongoing Studies on 3T MRI and US</vt:lpstr>
      <vt:lpstr>High Resolution 3T MRI Visualisation of Extensor Tendon Slip   PsA</vt:lpstr>
      <vt:lpstr>DIP Osteitis seen in psoriasis Nail Disease</vt:lpstr>
      <vt:lpstr>Healthy Subject Ultrasound of Nail</vt:lpstr>
      <vt:lpstr>Psoriasis Nail Disease linked to Enthesopathy</vt:lpstr>
      <vt:lpstr>PsA Ultrasound DIP-Enthesopathy linked to clinical Nail Disease </vt:lpstr>
      <vt:lpstr>Given that Nail Disease is strongly linked to PsA – could nail disease indicate a systemic undiagnosed enthesopathy?</vt:lpstr>
      <vt:lpstr>Slide 71</vt:lpstr>
      <vt:lpstr>A Unifying Concept for Psoriatic Disease and a New Classification scheme by a synthesis of Microanatomical Knowledge and Human Genetics</vt:lpstr>
      <vt:lpstr>Introducing Genetic Limits on Immune Concepts</vt:lpstr>
      <vt:lpstr>Slide 74</vt:lpstr>
      <vt:lpstr>Deficency of Interleukin-1 Receptor Antagonist (DIRA)-An Innate Immune Disease</vt:lpstr>
      <vt:lpstr>Slide 76</vt:lpstr>
      <vt:lpstr> So Monogenic Forms/Mimics of PsA have a widespread expression of disease associated variants  A Focus on Tissue Specific Factors in Disease Localisation in Psoriatic Disease</vt:lpstr>
      <vt:lpstr>Koebner Response Common in Psoriasis and in Nail Disease in Psoriasis</vt:lpstr>
      <vt:lpstr>Trauma in PsA</vt:lpstr>
      <vt:lpstr>Synovio-Entheseal Complexes- Sites of Microdamage in Normals</vt:lpstr>
      <vt:lpstr>Microdamage adjacent to synovium related to the Normal Enthesis is Common</vt:lpstr>
      <vt:lpstr>Enthesis Fibrocartilage Damage in Normal Young Adults</vt:lpstr>
      <vt:lpstr>Microscopic Inflammation at normal attachments Rheumatology Koebner Response?</vt:lpstr>
      <vt:lpstr>The Concept of Differential Immunopathology Between Skin and Joint Disease in Psoriasis and PsA</vt:lpstr>
      <vt:lpstr>The HLA-Cw0602 MHC psoriasis association does not hold for Psoriatic Arthritis</vt:lpstr>
      <vt:lpstr>Nail Disease not linked to HLA-Cw0602</vt:lpstr>
      <vt:lpstr>Replication of Negative HLA-Cw0602 Nail Disease Association</vt:lpstr>
      <vt:lpstr>Clinical Predictors of PsA</vt:lpstr>
      <vt:lpstr>What Tissue Factors Predict PsA?</vt:lpstr>
      <vt:lpstr>Slide 90</vt:lpstr>
      <vt:lpstr>MHC class 1 associated Diseases-True Intermediates Between Adaptive and Innate Immune Mediated Disease</vt:lpstr>
      <vt:lpstr>Genotype-Phenotype Correlations for Acute Plantar Fascitis- The Class I gene is a modifier of extent of disease</vt:lpstr>
      <vt:lpstr>Slide 93</vt:lpstr>
      <vt:lpstr>Traditional model of pathogenesis of psoriasis &amp; PsA</vt:lpstr>
      <vt:lpstr>Alternative model of pathogenesis of psoriasis &amp; PsA</vt:lpstr>
      <vt:lpstr>Slide 96</vt:lpstr>
      <vt:lpstr>Shared Microanatomical similarities between Skin &amp; Enthesis</vt:lpstr>
      <vt:lpstr>Dissecting Disease Mechanisms</vt:lpstr>
      <vt:lpstr>Good MRI clearance of Enthesitis associated pathology</vt:lpstr>
      <vt:lpstr>Golimumab in PsA</vt:lpstr>
      <vt:lpstr>Additional Analyses, Week 24 Improvement in Nails, Enthesitis and Dactylitis</vt:lpstr>
      <vt:lpstr>Improvement in Target Nail PGA  at Week 24</vt:lpstr>
      <vt:lpstr>Nail Psoriasis Severity Index (NAPSI)</vt:lpstr>
      <vt:lpstr>Psoriatic Disease Classification-Differential Immunopathology between skin and Joint</vt:lpstr>
      <vt:lpstr>Conclusions</vt:lpstr>
      <vt:lpstr>Psoriatic Disease</vt:lpstr>
      <vt:lpstr>Acknowledgements</vt:lpstr>
      <vt:lpstr>Thank You</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Imaging Enthesitis</dc:title>
  <dc:creator>P J O'Connor</dc:creator>
  <cp:lastModifiedBy>Westin2</cp:lastModifiedBy>
  <cp:revision>211</cp:revision>
  <dcterms:created xsi:type="dcterms:W3CDTF">2002-03-09T16:26:11Z</dcterms:created>
  <dcterms:modified xsi:type="dcterms:W3CDTF">2011-10-31T11:10:44Z</dcterms:modified>
</cp:coreProperties>
</file>