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1"/>
  </p:notesMasterIdLst>
  <p:sldIdLst>
    <p:sldId id="256" r:id="rId2"/>
    <p:sldId id="264" r:id="rId3"/>
    <p:sldId id="265" r:id="rId4"/>
    <p:sldId id="259" r:id="rId5"/>
    <p:sldId id="261" r:id="rId6"/>
    <p:sldId id="257" r:id="rId7"/>
    <p:sldId id="263" r:id="rId8"/>
    <p:sldId id="262" r:id="rId9"/>
    <p:sldId id="266"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5" d="100"/>
          <a:sy n="85" d="100"/>
        </p:scale>
        <p:origin x="-1378"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B8A482-10C0-4F44-A15F-E3C9F63579EA}" type="datetimeFigureOut">
              <a:rPr lang="en-US" smtClean="0"/>
              <a:pPr/>
              <a:t>10/23/2009</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E5640BB-1D2D-4B9D-9503-6626A4F090C8}" type="slidenum">
              <a:rPr lang="en-CA" smtClean="0"/>
              <a:pPr/>
              <a:t>‹#›</a:t>
            </a:fld>
            <a:endParaRPr lang="en-C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DE5640BB-1D2D-4B9D-9503-6626A4F090C8}" type="slidenum">
              <a:rPr lang="en-CA" smtClean="0"/>
              <a:pPr/>
              <a:t>1</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DE5640BB-1D2D-4B9D-9503-6626A4F090C8}" type="slidenum">
              <a:rPr lang="en-CA" smtClean="0"/>
              <a:pPr/>
              <a:t>2</a:t>
            </a:fld>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DE5640BB-1D2D-4B9D-9503-6626A4F090C8}" type="slidenum">
              <a:rPr lang="en-CA" smtClean="0"/>
              <a:pPr/>
              <a:t>3</a:t>
            </a:fld>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DE5640BB-1D2D-4B9D-9503-6626A4F090C8}" type="slidenum">
              <a:rPr lang="en-CA" smtClean="0"/>
              <a:pPr/>
              <a:t>4</a:t>
            </a:fld>
            <a:endParaRPr lang="en-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DE5640BB-1D2D-4B9D-9503-6626A4F090C8}" type="slidenum">
              <a:rPr lang="en-CA" smtClean="0"/>
              <a:pPr/>
              <a:t>5</a:t>
            </a:fld>
            <a:endParaRPr lang="en-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DE5640BB-1D2D-4B9D-9503-6626A4F090C8}" type="slidenum">
              <a:rPr lang="en-CA" smtClean="0"/>
              <a:pPr/>
              <a:t>6</a:t>
            </a:fld>
            <a:endParaRPr lang="en-C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DE5640BB-1D2D-4B9D-9503-6626A4F090C8}" type="slidenum">
              <a:rPr lang="en-CA" smtClean="0"/>
              <a:pPr/>
              <a:t>7</a:t>
            </a:fld>
            <a:endParaRPr lang="en-C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DE5640BB-1D2D-4B9D-9503-6626A4F090C8}" type="slidenum">
              <a:rPr lang="en-CA" smtClean="0"/>
              <a:pPr/>
              <a:t>8</a:t>
            </a:fld>
            <a:endParaRPr lang="en-C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DE5640BB-1D2D-4B9D-9503-6626A4F090C8}" type="slidenum">
              <a:rPr lang="en-CA" smtClean="0"/>
              <a:pPr/>
              <a:t>9</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3A431ACF-9DBA-4FC0-B35F-BB071FBD87A8}" type="datetimeFigureOut">
              <a:rPr lang="en-US" smtClean="0"/>
              <a:pPr/>
              <a:t>10/23/2009</a:t>
            </a:fld>
            <a:endParaRPr lang="en-CA"/>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CA"/>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5E76C3E5-CDA9-4879-B232-CDF5ABA7225C}" type="slidenum">
              <a:rPr lang="en-CA" smtClean="0"/>
              <a:pPr/>
              <a:t>‹#›</a:t>
            </a:fld>
            <a:endParaRPr lang="en-CA"/>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A431ACF-9DBA-4FC0-B35F-BB071FBD87A8}" type="datetimeFigureOut">
              <a:rPr lang="en-US" smtClean="0"/>
              <a:pPr/>
              <a:t>10/23/2009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E76C3E5-CDA9-4879-B232-CDF5ABA7225C}"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A431ACF-9DBA-4FC0-B35F-BB071FBD87A8}" type="datetimeFigureOut">
              <a:rPr lang="en-US" smtClean="0"/>
              <a:pPr/>
              <a:t>10/23/2009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E76C3E5-CDA9-4879-B232-CDF5ABA7225C}"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3A431ACF-9DBA-4FC0-B35F-BB071FBD87A8}" type="datetimeFigureOut">
              <a:rPr lang="en-US" smtClean="0"/>
              <a:pPr/>
              <a:t>10/23/2009</a:t>
            </a:fld>
            <a:endParaRPr lang="en-CA"/>
          </a:p>
        </p:txBody>
      </p:sp>
      <p:sp>
        <p:nvSpPr>
          <p:cNvPr id="9" name="Slide Number Placeholder 8"/>
          <p:cNvSpPr>
            <a:spLocks noGrp="1"/>
          </p:cNvSpPr>
          <p:nvPr>
            <p:ph type="sldNum" sz="quarter" idx="15"/>
          </p:nvPr>
        </p:nvSpPr>
        <p:spPr/>
        <p:txBody>
          <a:bodyPr rtlCol="0"/>
          <a:lstStyle/>
          <a:p>
            <a:fld id="{5E76C3E5-CDA9-4879-B232-CDF5ABA7225C}" type="slidenum">
              <a:rPr lang="en-CA" smtClean="0"/>
              <a:pPr/>
              <a:t>‹#›</a:t>
            </a:fld>
            <a:endParaRPr lang="en-CA"/>
          </a:p>
        </p:txBody>
      </p:sp>
      <p:sp>
        <p:nvSpPr>
          <p:cNvPr id="10" name="Footer Placeholder 9"/>
          <p:cNvSpPr>
            <a:spLocks noGrp="1"/>
          </p:cNvSpPr>
          <p:nvPr>
            <p:ph type="ftr" sz="quarter" idx="16"/>
          </p:nvPr>
        </p:nvSpPr>
        <p:spPr/>
        <p:txBody>
          <a:bodyPr rtlCol="0"/>
          <a:lstStyle/>
          <a:p>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3A431ACF-9DBA-4FC0-B35F-BB071FBD87A8}" type="datetimeFigureOut">
              <a:rPr lang="en-US" smtClean="0"/>
              <a:pPr/>
              <a:t>10/23/2009</a:t>
            </a:fld>
            <a:endParaRPr lang="en-CA"/>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CA"/>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5E76C3E5-CDA9-4879-B232-CDF5ABA7225C}" type="slidenum">
              <a:rPr lang="en-CA" smtClean="0"/>
              <a:pPr/>
              <a:t>‹#›</a:t>
            </a:fld>
            <a:endParaRPr lang="en-C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A431ACF-9DBA-4FC0-B35F-BB071FBD87A8}" type="datetimeFigureOut">
              <a:rPr lang="en-US" smtClean="0"/>
              <a:pPr/>
              <a:t>10/23/2009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E76C3E5-CDA9-4879-B232-CDF5ABA7225C}" type="slidenum">
              <a:rPr lang="en-CA" smtClean="0"/>
              <a:pPr/>
              <a:t>‹#›</a:t>
            </a:fld>
            <a:endParaRPr lang="en-CA"/>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3A431ACF-9DBA-4FC0-B35F-BB071FBD87A8}" type="datetimeFigureOut">
              <a:rPr lang="en-US" smtClean="0"/>
              <a:pPr/>
              <a:t>10/23/2009</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5E76C3E5-CDA9-4879-B232-CDF5ABA7225C}" type="slidenum">
              <a:rPr lang="en-CA" smtClean="0"/>
              <a:pPr/>
              <a:t>‹#›</a:t>
            </a:fld>
            <a:endParaRPr lang="en-CA"/>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3A431ACF-9DBA-4FC0-B35F-BB071FBD87A8}" type="datetimeFigureOut">
              <a:rPr lang="en-US" smtClean="0"/>
              <a:pPr/>
              <a:t>10/23/2009</a:t>
            </a:fld>
            <a:endParaRPr lang="en-CA"/>
          </a:p>
        </p:txBody>
      </p:sp>
      <p:sp>
        <p:nvSpPr>
          <p:cNvPr id="7" name="Slide Number Placeholder 6"/>
          <p:cNvSpPr>
            <a:spLocks noGrp="1"/>
          </p:cNvSpPr>
          <p:nvPr>
            <p:ph type="sldNum" sz="quarter" idx="11"/>
          </p:nvPr>
        </p:nvSpPr>
        <p:spPr/>
        <p:txBody>
          <a:bodyPr rtlCol="0"/>
          <a:lstStyle/>
          <a:p>
            <a:fld id="{5E76C3E5-CDA9-4879-B232-CDF5ABA7225C}" type="slidenum">
              <a:rPr lang="en-CA" smtClean="0"/>
              <a:pPr/>
              <a:t>‹#›</a:t>
            </a:fld>
            <a:endParaRPr lang="en-CA"/>
          </a:p>
        </p:txBody>
      </p:sp>
      <p:sp>
        <p:nvSpPr>
          <p:cNvPr id="8" name="Footer Placeholder 7"/>
          <p:cNvSpPr>
            <a:spLocks noGrp="1"/>
          </p:cNvSpPr>
          <p:nvPr>
            <p:ph type="ftr" sz="quarter" idx="12"/>
          </p:nvPr>
        </p:nvSpPr>
        <p:spPr/>
        <p:txBody>
          <a:bodyPr rtlCol="0"/>
          <a:lstStyle/>
          <a:p>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431ACF-9DBA-4FC0-B35F-BB071FBD87A8}" type="datetimeFigureOut">
              <a:rPr lang="en-US" smtClean="0"/>
              <a:pPr/>
              <a:t>10/23/2009</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5E76C3E5-CDA9-4879-B232-CDF5ABA7225C}"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3A431ACF-9DBA-4FC0-B35F-BB071FBD87A8}" type="datetimeFigureOut">
              <a:rPr lang="en-US" smtClean="0"/>
              <a:pPr/>
              <a:t>10/23/2009</a:t>
            </a:fld>
            <a:endParaRPr lang="en-CA"/>
          </a:p>
        </p:txBody>
      </p:sp>
      <p:sp>
        <p:nvSpPr>
          <p:cNvPr id="22" name="Slide Number Placeholder 21"/>
          <p:cNvSpPr>
            <a:spLocks noGrp="1"/>
          </p:cNvSpPr>
          <p:nvPr>
            <p:ph type="sldNum" sz="quarter" idx="15"/>
          </p:nvPr>
        </p:nvSpPr>
        <p:spPr/>
        <p:txBody>
          <a:bodyPr rtlCol="0"/>
          <a:lstStyle/>
          <a:p>
            <a:fld id="{5E76C3E5-CDA9-4879-B232-CDF5ABA7225C}" type="slidenum">
              <a:rPr lang="en-CA" smtClean="0"/>
              <a:pPr/>
              <a:t>‹#›</a:t>
            </a:fld>
            <a:endParaRPr lang="en-CA"/>
          </a:p>
        </p:txBody>
      </p:sp>
      <p:sp>
        <p:nvSpPr>
          <p:cNvPr id="23" name="Footer Placeholder 22"/>
          <p:cNvSpPr>
            <a:spLocks noGrp="1"/>
          </p:cNvSpPr>
          <p:nvPr>
            <p:ph type="ftr" sz="quarter" idx="16"/>
          </p:nvPr>
        </p:nvSpPr>
        <p:spPr/>
        <p:txBody>
          <a:bodyPr rtlCol="0"/>
          <a:lstStyle/>
          <a:p>
            <a:endParaRPr lang="en-C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3A431ACF-9DBA-4FC0-B35F-BB071FBD87A8}" type="datetimeFigureOut">
              <a:rPr lang="en-US" smtClean="0"/>
              <a:pPr/>
              <a:t>10/23/2009</a:t>
            </a:fld>
            <a:endParaRPr lang="en-CA"/>
          </a:p>
        </p:txBody>
      </p:sp>
      <p:sp>
        <p:nvSpPr>
          <p:cNvPr id="18" name="Slide Number Placeholder 17"/>
          <p:cNvSpPr>
            <a:spLocks noGrp="1"/>
          </p:cNvSpPr>
          <p:nvPr>
            <p:ph type="sldNum" sz="quarter" idx="11"/>
          </p:nvPr>
        </p:nvSpPr>
        <p:spPr/>
        <p:txBody>
          <a:bodyPr rtlCol="0"/>
          <a:lstStyle/>
          <a:p>
            <a:fld id="{5E76C3E5-CDA9-4879-B232-CDF5ABA7225C}" type="slidenum">
              <a:rPr lang="en-CA" smtClean="0"/>
              <a:pPr/>
              <a:t>‹#›</a:t>
            </a:fld>
            <a:endParaRPr lang="en-CA"/>
          </a:p>
        </p:txBody>
      </p:sp>
      <p:sp>
        <p:nvSpPr>
          <p:cNvPr id="21" name="Footer Placeholder 20"/>
          <p:cNvSpPr>
            <a:spLocks noGrp="1"/>
          </p:cNvSpPr>
          <p:nvPr>
            <p:ph type="ftr" sz="quarter" idx="12"/>
          </p:nvPr>
        </p:nvSpPr>
        <p:spPr/>
        <p:txBody>
          <a:bodyPr rtlCol="0"/>
          <a:lstStyle/>
          <a:p>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3A431ACF-9DBA-4FC0-B35F-BB071FBD87A8}" type="datetimeFigureOut">
              <a:rPr lang="en-US" smtClean="0"/>
              <a:pPr/>
              <a:t>10/23/2009</a:t>
            </a:fld>
            <a:endParaRPr lang="en-CA"/>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CA"/>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5E76C3E5-CDA9-4879-B232-CDF5ABA7225C}"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8" Type="http://schemas.openxmlformats.org/officeDocument/2006/relationships/hyperlink" Target="http://www.carleton.ca/" TargetMode="External"/><Relationship Id="rId13" Type="http://schemas.openxmlformats.org/officeDocument/2006/relationships/hyperlink" Target="http://www.afn.ca/" TargetMode="External"/><Relationship Id="rId18" Type="http://schemas.openxmlformats.org/officeDocument/2006/relationships/image" Target="../media/image12.jpeg"/><Relationship Id="rId3" Type="http://schemas.openxmlformats.org/officeDocument/2006/relationships/image" Target="../media/image3.jpeg"/><Relationship Id="rId21" Type="http://schemas.openxmlformats.org/officeDocument/2006/relationships/image" Target="../media/image14.png"/><Relationship Id="rId7" Type="http://schemas.openxmlformats.org/officeDocument/2006/relationships/image" Target="../media/image5.jpeg"/><Relationship Id="rId12" Type="http://schemas.openxmlformats.org/officeDocument/2006/relationships/image" Target="../media/image8.jpeg"/><Relationship Id="rId17" Type="http://schemas.openxmlformats.org/officeDocument/2006/relationships/image" Target="../media/image11.gif"/><Relationship Id="rId2" Type="http://schemas.openxmlformats.org/officeDocument/2006/relationships/notesSlide" Target="../notesSlides/notesSlide3.xml"/><Relationship Id="rId16" Type="http://schemas.openxmlformats.org/officeDocument/2006/relationships/image" Target="../media/image10.gif"/><Relationship Id="rId20" Type="http://schemas.openxmlformats.org/officeDocument/2006/relationships/image" Target="../media/image13.jpeg"/><Relationship Id="rId1" Type="http://schemas.openxmlformats.org/officeDocument/2006/relationships/slideLayout" Target="../slideLayouts/slideLayout2.xml"/><Relationship Id="rId6" Type="http://schemas.openxmlformats.org/officeDocument/2006/relationships/hyperlink" Target="http://www.cmhc-schl.gc.ca/" TargetMode="External"/><Relationship Id="rId11" Type="http://schemas.openxmlformats.org/officeDocument/2006/relationships/hyperlink" Target="http://www.edc.ca/" TargetMode="External"/><Relationship Id="rId5" Type="http://schemas.openxmlformats.org/officeDocument/2006/relationships/image" Target="../media/image4.jpeg"/><Relationship Id="rId15" Type="http://schemas.openxmlformats.org/officeDocument/2006/relationships/hyperlink" Target="http://www.ic.gc.ca/ic_wp-pa.htm" TargetMode="External"/><Relationship Id="rId10" Type="http://schemas.openxmlformats.org/officeDocument/2006/relationships/image" Target="../media/image7.gif"/><Relationship Id="rId19" Type="http://schemas.openxmlformats.org/officeDocument/2006/relationships/hyperlink" Target="http://www.phac-aspc.gc.ca/" TargetMode="External"/><Relationship Id="rId4" Type="http://schemas.openxmlformats.org/officeDocument/2006/relationships/hyperlink" Target="http://www.ottawa.ca/" TargetMode="External"/><Relationship Id="rId9" Type="http://schemas.openxmlformats.org/officeDocument/2006/relationships/image" Target="../media/image6.jpeg"/><Relationship Id="rId14" Type="http://schemas.openxmlformats.org/officeDocument/2006/relationships/image" Target="../media/image9.jpeg"/><Relationship Id="rId22" Type="http://schemas.openxmlformats.org/officeDocument/2006/relationships/image" Target="../media/image15.png"/></Relationships>
</file>

<file path=ppt/slides/_rels/slide4.xml.rels><?xml version="1.0" encoding="UTF-8" standalone="yes"?>
<Relationships xmlns="http://schemas.openxmlformats.org/package/2006/relationships"><Relationship Id="rId3" Type="http://schemas.openxmlformats.org/officeDocument/2006/relationships/hyperlink" Target="http://en.wikipedia.org/wiki/Streaming_media"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6.jpe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7.jpe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9.jpeg"/><Relationship Id="rId4" Type="http://schemas.openxmlformats.org/officeDocument/2006/relationships/image" Target="../media/image18.jpeg"/></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0.gif"/></Relationships>
</file>

<file path=ppt/slides/_rels/slide9.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3124200"/>
            <a:ext cx="6172200" cy="1376370"/>
          </a:xfrm>
        </p:spPr>
        <p:txBody>
          <a:bodyPr/>
          <a:lstStyle/>
          <a:p>
            <a:r>
              <a:rPr lang="en-CA" dirty="0" smtClean="0"/>
              <a:t>Webcasting in the </a:t>
            </a:r>
            <a:br>
              <a:rPr lang="en-CA" dirty="0" smtClean="0"/>
            </a:br>
            <a:r>
              <a:rPr lang="en-CA" dirty="0" smtClean="0"/>
              <a:t>Municipal Government</a:t>
            </a:r>
            <a:endParaRPr lang="en-CA" dirty="0"/>
          </a:p>
        </p:txBody>
      </p:sp>
      <p:sp>
        <p:nvSpPr>
          <p:cNvPr id="3" name="Subtitle 2"/>
          <p:cNvSpPr>
            <a:spLocks noGrp="1"/>
          </p:cNvSpPr>
          <p:nvPr>
            <p:ph type="subTitle" idx="1"/>
          </p:nvPr>
        </p:nvSpPr>
        <p:spPr/>
        <p:txBody>
          <a:bodyPr/>
          <a:lstStyle/>
          <a:p>
            <a:r>
              <a:rPr lang="en-CA" dirty="0" smtClean="0"/>
              <a:t>Turnkey broadcasting </a:t>
            </a:r>
            <a:r>
              <a:rPr lang="en-CA" dirty="0" smtClean="0"/>
              <a:t>– offering transparency to your constituents</a:t>
            </a:r>
            <a:endParaRPr lang="en-CA" dirty="0"/>
          </a:p>
        </p:txBody>
      </p:sp>
      <p:pic>
        <p:nvPicPr>
          <p:cNvPr id="1027" name="Picture 3" descr="C:\Documents and Settings\Brad Alford\Desktop\Images\we;re ready.JPG"/>
          <p:cNvPicPr>
            <a:picLocks noChangeAspect="1" noChangeArrowheads="1"/>
          </p:cNvPicPr>
          <p:nvPr/>
        </p:nvPicPr>
        <p:blipFill>
          <a:blip r:embed="rId3"/>
          <a:srcRect/>
          <a:stretch>
            <a:fillRect/>
          </a:stretch>
        </p:blipFill>
        <p:spPr bwMode="auto">
          <a:xfrm>
            <a:off x="1428728" y="0"/>
            <a:ext cx="7143800" cy="2967276"/>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82594"/>
          </a:xfrm>
        </p:spPr>
        <p:txBody>
          <a:bodyPr/>
          <a:lstStyle/>
          <a:p>
            <a:r>
              <a:rPr lang="en-CA" dirty="0" smtClean="0"/>
              <a:t>ISI Global - Background</a:t>
            </a:r>
            <a:endParaRPr lang="en-CA" dirty="0"/>
          </a:p>
        </p:txBody>
      </p:sp>
      <p:sp>
        <p:nvSpPr>
          <p:cNvPr id="3" name="Content Placeholder 2"/>
          <p:cNvSpPr>
            <a:spLocks noGrp="1"/>
          </p:cNvSpPr>
          <p:nvPr>
            <p:ph sz="quarter" idx="1"/>
          </p:nvPr>
        </p:nvSpPr>
        <p:spPr>
          <a:xfrm>
            <a:off x="457200" y="1285860"/>
            <a:ext cx="7467600" cy="5188092"/>
          </a:xfrm>
        </p:spPr>
        <p:txBody>
          <a:bodyPr/>
          <a:lstStyle/>
          <a:p>
            <a:r>
              <a:rPr lang="en-CA" sz="2000" dirty="0" smtClean="0"/>
              <a:t>14 Years providing the best in webcasting services</a:t>
            </a:r>
          </a:p>
          <a:p>
            <a:r>
              <a:rPr lang="en-CA" sz="2000" dirty="0" smtClean="0"/>
              <a:t>Headquartered in Ottawa with </a:t>
            </a:r>
            <a:r>
              <a:rPr lang="en-CA" sz="2000" dirty="0" smtClean="0"/>
              <a:t>representatives </a:t>
            </a:r>
            <a:r>
              <a:rPr lang="en-CA" sz="2000" dirty="0" smtClean="0"/>
              <a:t>in Toronto and a large network of Staging and A/V companies across North America</a:t>
            </a:r>
          </a:p>
          <a:p>
            <a:r>
              <a:rPr lang="en-CA" sz="2000" dirty="0" smtClean="0"/>
              <a:t>Primary focus on government broadcasting</a:t>
            </a:r>
          </a:p>
          <a:p>
            <a:r>
              <a:rPr lang="en-CA" sz="2000" dirty="0" smtClean="0"/>
              <a:t>ISI is a privately held Canadian corporation and carries all E&amp;O Insurances required by the Government of Canada</a:t>
            </a:r>
          </a:p>
          <a:p>
            <a:endParaRPr lang="en-CA" dirty="0"/>
          </a:p>
        </p:txBody>
      </p:sp>
      <p:pic>
        <p:nvPicPr>
          <p:cNvPr id="4" name="Picture 2" descr="http://www.isiglobal.ca.php5-3.dfw1-1.websitetestlink.com/sites/default/files/image/view.jpg"/>
          <p:cNvPicPr>
            <a:picLocks noChangeAspect="1" noChangeArrowheads="1"/>
          </p:cNvPicPr>
          <p:nvPr/>
        </p:nvPicPr>
        <p:blipFill>
          <a:blip r:embed="rId3"/>
          <a:srcRect/>
          <a:stretch>
            <a:fillRect/>
          </a:stretch>
        </p:blipFill>
        <p:spPr bwMode="auto">
          <a:xfrm>
            <a:off x="7215206" y="142852"/>
            <a:ext cx="1466359" cy="714380"/>
          </a:xfrm>
          <a:prstGeom prst="rect">
            <a:avLst/>
          </a:prstGeom>
          <a:noFill/>
          <a:ln w="9525">
            <a:noFill/>
            <a:miter lim="800000"/>
            <a:headEnd/>
            <a:tailEnd/>
          </a:ln>
        </p:spPr>
      </p:pic>
      <p:pic>
        <p:nvPicPr>
          <p:cNvPr id="6" name="Picture 3" descr="C:\Documents and Settings\Brad Alford\Desktop\Images\we;re ready.JPG"/>
          <p:cNvPicPr>
            <a:picLocks noChangeAspect="1" noChangeArrowheads="1"/>
          </p:cNvPicPr>
          <p:nvPr/>
        </p:nvPicPr>
        <p:blipFill>
          <a:blip r:embed="rId4"/>
          <a:srcRect/>
          <a:stretch>
            <a:fillRect/>
          </a:stretch>
        </p:blipFill>
        <p:spPr bwMode="auto">
          <a:xfrm>
            <a:off x="1214414" y="3929066"/>
            <a:ext cx="6357982" cy="2640876"/>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11156"/>
          </a:xfrm>
        </p:spPr>
        <p:txBody>
          <a:bodyPr>
            <a:normAutofit fontScale="90000"/>
          </a:bodyPr>
          <a:lstStyle/>
          <a:p>
            <a:r>
              <a:rPr lang="en-CA" dirty="0" smtClean="0"/>
              <a:t>Clients</a:t>
            </a:r>
            <a:endParaRPr lang="en-CA" dirty="0"/>
          </a:p>
        </p:txBody>
      </p:sp>
      <p:sp>
        <p:nvSpPr>
          <p:cNvPr id="3" name="Content Placeholder 2"/>
          <p:cNvSpPr>
            <a:spLocks noGrp="1"/>
          </p:cNvSpPr>
          <p:nvPr>
            <p:ph sz="quarter" idx="1"/>
          </p:nvPr>
        </p:nvSpPr>
        <p:spPr>
          <a:xfrm>
            <a:off x="457200" y="1214422"/>
            <a:ext cx="7467600" cy="5259530"/>
          </a:xfrm>
        </p:spPr>
        <p:txBody>
          <a:bodyPr>
            <a:normAutofit/>
          </a:bodyPr>
          <a:lstStyle/>
          <a:p>
            <a:r>
              <a:rPr lang="en-CA" sz="2000" dirty="0" smtClean="0"/>
              <a:t>ISI has a wide range of satisfied clients: government, education, sports, corporate, etc., It is our ability to adapt media production and delivery services to the most challenging situations which sets us apart.  We can customize an end to end solution to meet your specific needs. </a:t>
            </a:r>
            <a:endParaRPr lang="en-CA" sz="2000" dirty="0"/>
          </a:p>
        </p:txBody>
      </p:sp>
      <p:pic>
        <p:nvPicPr>
          <p:cNvPr id="4" name="Picture 2" descr="http://www.isiglobal.ca.php5-3.dfw1-1.websitetestlink.com/sites/default/files/image/view.jpg"/>
          <p:cNvPicPr>
            <a:picLocks noChangeAspect="1" noChangeArrowheads="1"/>
          </p:cNvPicPr>
          <p:nvPr/>
        </p:nvPicPr>
        <p:blipFill>
          <a:blip r:embed="rId3"/>
          <a:srcRect/>
          <a:stretch>
            <a:fillRect/>
          </a:stretch>
        </p:blipFill>
        <p:spPr bwMode="auto">
          <a:xfrm>
            <a:off x="7215206" y="142852"/>
            <a:ext cx="1466359" cy="714380"/>
          </a:xfrm>
          <a:prstGeom prst="rect">
            <a:avLst/>
          </a:prstGeom>
          <a:noFill/>
          <a:ln w="9525">
            <a:noFill/>
            <a:miter lim="800000"/>
            <a:headEnd/>
            <a:tailEnd/>
          </a:ln>
        </p:spPr>
      </p:pic>
      <p:pic>
        <p:nvPicPr>
          <p:cNvPr id="3074" name="Picture 2" descr="http://images.ctv.ca/archives/CTVNews/img2/20080303/160_cityofottawa_logo_080229.jpg">
            <a:hlinkClick r:id="rId4"/>
          </p:cNvPr>
          <p:cNvPicPr>
            <a:picLocks noChangeAspect="1" noChangeArrowheads="1"/>
          </p:cNvPicPr>
          <p:nvPr/>
        </p:nvPicPr>
        <p:blipFill>
          <a:blip r:embed="rId5"/>
          <a:srcRect/>
          <a:stretch>
            <a:fillRect/>
          </a:stretch>
        </p:blipFill>
        <p:spPr bwMode="auto">
          <a:xfrm>
            <a:off x="357158" y="3286124"/>
            <a:ext cx="1428760" cy="1071571"/>
          </a:xfrm>
          <a:prstGeom prst="rect">
            <a:avLst/>
          </a:prstGeom>
          <a:noFill/>
        </p:spPr>
      </p:pic>
      <p:pic>
        <p:nvPicPr>
          <p:cNvPr id="3076" name="Picture 4" descr="http://www.creditvalleycons.com/sustainability/strategic/development/images/cmhc-logo.jpg">
            <a:hlinkClick r:id="rId6"/>
          </p:cNvPr>
          <p:cNvPicPr>
            <a:picLocks noChangeAspect="1" noChangeArrowheads="1"/>
          </p:cNvPicPr>
          <p:nvPr/>
        </p:nvPicPr>
        <p:blipFill>
          <a:blip r:embed="rId7"/>
          <a:srcRect/>
          <a:stretch>
            <a:fillRect/>
          </a:stretch>
        </p:blipFill>
        <p:spPr bwMode="auto">
          <a:xfrm>
            <a:off x="285720" y="4429132"/>
            <a:ext cx="1491625" cy="857256"/>
          </a:xfrm>
          <a:prstGeom prst="rect">
            <a:avLst/>
          </a:prstGeom>
          <a:noFill/>
        </p:spPr>
      </p:pic>
      <p:pic>
        <p:nvPicPr>
          <p:cNvPr id="3078" name="Picture 6" descr="http://www.davidmatheson.net/Images/Logo_CarletonUniversity.jpg">
            <a:hlinkClick r:id="rId8"/>
          </p:cNvPr>
          <p:cNvPicPr>
            <a:picLocks noChangeAspect="1" noChangeArrowheads="1"/>
          </p:cNvPicPr>
          <p:nvPr/>
        </p:nvPicPr>
        <p:blipFill>
          <a:blip r:embed="rId9"/>
          <a:srcRect/>
          <a:stretch>
            <a:fillRect/>
          </a:stretch>
        </p:blipFill>
        <p:spPr bwMode="auto">
          <a:xfrm>
            <a:off x="357158" y="5643579"/>
            <a:ext cx="1524008" cy="428628"/>
          </a:xfrm>
          <a:prstGeom prst="rect">
            <a:avLst/>
          </a:prstGeom>
          <a:noFill/>
        </p:spPr>
      </p:pic>
      <p:pic>
        <p:nvPicPr>
          <p:cNvPr id="3080" name="Picture 8" descr="http://www.chrisd.ca/blog/wp-content/uploads/2009/02/chum-radio.gif"/>
          <p:cNvPicPr>
            <a:picLocks noChangeAspect="1" noChangeArrowheads="1"/>
          </p:cNvPicPr>
          <p:nvPr/>
        </p:nvPicPr>
        <p:blipFill>
          <a:blip r:embed="rId10"/>
          <a:srcRect/>
          <a:stretch>
            <a:fillRect/>
          </a:stretch>
        </p:blipFill>
        <p:spPr bwMode="auto">
          <a:xfrm>
            <a:off x="6429388" y="3786190"/>
            <a:ext cx="1362075" cy="352426"/>
          </a:xfrm>
          <a:prstGeom prst="rect">
            <a:avLst/>
          </a:prstGeom>
          <a:noFill/>
        </p:spPr>
      </p:pic>
      <p:pic>
        <p:nvPicPr>
          <p:cNvPr id="3082" name="Picture 10" descr="http://www.live-conference.ca/wp-content/uploads/2008/10/edc_logo.jpg">
            <a:hlinkClick r:id="rId11"/>
          </p:cNvPr>
          <p:cNvPicPr>
            <a:picLocks noChangeAspect="1" noChangeArrowheads="1"/>
          </p:cNvPicPr>
          <p:nvPr/>
        </p:nvPicPr>
        <p:blipFill>
          <a:blip r:embed="rId12"/>
          <a:srcRect/>
          <a:stretch>
            <a:fillRect/>
          </a:stretch>
        </p:blipFill>
        <p:spPr bwMode="auto">
          <a:xfrm>
            <a:off x="6429388" y="4500570"/>
            <a:ext cx="1333500" cy="685800"/>
          </a:xfrm>
          <a:prstGeom prst="rect">
            <a:avLst/>
          </a:prstGeom>
          <a:noFill/>
        </p:spPr>
      </p:pic>
      <p:pic>
        <p:nvPicPr>
          <p:cNvPr id="3086" name="Picture 14" descr="http://fnpublichealth.ca/wp-content/themes/afn/images/AFN-logo.jpg">
            <a:hlinkClick r:id="rId13"/>
          </p:cNvPr>
          <p:cNvPicPr>
            <a:picLocks noChangeAspect="1" noChangeArrowheads="1"/>
          </p:cNvPicPr>
          <p:nvPr/>
        </p:nvPicPr>
        <p:blipFill>
          <a:blip r:embed="rId14"/>
          <a:srcRect/>
          <a:stretch>
            <a:fillRect/>
          </a:stretch>
        </p:blipFill>
        <p:spPr bwMode="auto">
          <a:xfrm>
            <a:off x="4572000" y="5355896"/>
            <a:ext cx="1357322" cy="1502104"/>
          </a:xfrm>
          <a:prstGeom prst="rect">
            <a:avLst/>
          </a:prstGeom>
          <a:noFill/>
        </p:spPr>
      </p:pic>
      <p:pic>
        <p:nvPicPr>
          <p:cNvPr id="3088" name="Picture 16" descr="http://www.gelsing.ca/blog/images/iclogo.gif">
            <a:hlinkClick r:id="rId15"/>
          </p:cNvPr>
          <p:cNvPicPr>
            <a:picLocks noChangeAspect="1" noChangeArrowheads="1"/>
          </p:cNvPicPr>
          <p:nvPr/>
        </p:nvPicPr>
        <p:blipFill>
          <a:blip r:embed="rId16"/>
          <a:srcRect/>
          <a:stretch>
            <a:fillRect/>
          </a:stretch>
        </p:blipFill>
        <p:spPr bwMode="auto">
          <a:xfrm>
            <a:off x="4429124" y="4572008"/>
            <a:ext cx="1714512" cy="615467"/>
          </a:xfrm>
          <a:prstGeom prst="rect">
            <a:avLst/>
          </a:prstGeom>
          <a:noFill/>
        </p:spPr>
      </p:pic>
      <p:pic>
        <p:nvPicPr>
          <p:cNvPr id="3090" name="Picture 18" descr="https://utoronto.taleo.net/careersection/theme/581/61095491736672/en/theme/images/logo.gif"/>
          <p:cNvPicPr>
            <a:picLocks noChangeAspect="1" noChangeArrowheads="1"/>
          </p:cNvPicPr>
          <p:nvPr/>
        </p:nvPicPr>
        <p:blipFill>
          <a:blip r:embed="rId17"/>
          <a:srcRect/>
          <a:stretch>
            <a:fillRect/>
          </a:stretch>
        </p:blipFill>
        <p:spPr bwMode="auto">
          <a:xfrm>
            <a:off x="2357422" y="5429264"/>
            <a:ext cx="1971438" cy="785818"/>
          </a:xfrm>
          <a:prstGeom prst="rect">
            <a:avLst/>
          </a:prstGeom>
          <a:noFill/>
        </p:spPr>
      </p:pic>
      <p:pic>
        <p:nvPicPr>
          <p:cNvPr id="3092" name="Picture 20" descr="http://schools.hcdsb.org/olpo/Web%20Pictures/Halton_Logo.jpg"/>
          <p:cNvPicPr>
            <a:picLocks noChangeAspect="1" noChangeArrowheads="1"/>
          </p:cNvPicPr>
          <p:nvPr/>
        </p:nvPicPr>
        <p:blipFill>
          <a:blip r:embed="rId18"/>
          <a:srcRect/>
          <a:stretch>
            <a:fillRect/>
          </a:stretch>
        </p:blipFill>
        <p:spPr bwMode="auto">
          <a:xfrm>
            <a:off x="2214546" y="3429000"/>
            <a:ext cx="1655727" cy="928693"/>
          </a:xfrm>
          <a:prstGeom prst="rect">
            <a:avLst/>
          </a:prstGeom>
          <a:noFill/>
        </p:spPr>
      </p:pic>
      <p:pic>
        <p:nvPicPr>
          <p:cNvPr id="3094" name="Picture 22" descr="http://www.gapsante.uottawa.ca/English/images/Partners/PHAC_logo_large.jpg">
            <a:hlinkClick r:id="rId19"/>
          </p:cNvPr>
          <p:cNvPicPr>
            <a:picLocks noChangeAspect="1" noChangeArrowheads="1"/>
          </p:cNvPicPr>
          <p:nvPr/>
        </p:nvPicPr>
        <p:blipFill>
          <a:blip r:embed="rId20"/>
          <a:srcRect/>
          <a:stretch>
            <a:fillRect/>
          </a:stretch>
        </p:blipFill>
        <p:spPr bwMode="auto">
          <a:xfrm>
            <a:off x="2428860" y="4357694"/>
            <a:ext cx="1602174" cy="928694"/>
          </a:xfrm>
          <a:prstGeom prst="rect">
            <a:avLst/>
          </a:prstGeom>
          <a:noFill/>
        </p:spPr>
      </p:pic>
      <p:pic>
        <p:nvPicPr>
          <p:cNvPr id="3096" name="Picture 24" descr="http://upload.wikimedia.org/wikipedia/fi/thumb/1/1f/OttawaSenatorsLogo2007.png/150px-OttawaSenatorsLogo2007.png"/>
          <p:cNvPicPr>
            <a:picLocks noChangeAspect="1" noChangeArrowheads="1"/>
          </p:cNvPicPr>
          <p:nvPr/>
        </p:nvPicPr>
        <p:blipFill>
          <a:blip r:embed="rId21"/>
          <a:srcRect/>
          <a:stretch>
            <a:fillRect/>
          </a:stretch>
        </p:blipFill>
        <p:spPr bwMode="auto">
          <a:xfrm>
            <a:off x="6500826" y="5429264"/>
            <a:ext cx="1079476" cy="1079476"/>
          </a:xfrm>
          <a:prstGeom prst="rect">
            <a:avLst/>
          </a:prstGeom>
          <a:noFill/>
        </p:spPr>
      </p:pic>
      <p:pic>
        <p:nvPicPr>
          <p:cNvPr id="3097" name="Picture 25"/>
          <p:cNvPicPr>
            <a:picLocks noChangeAspect="1" noChangeArrowheads="1"/>
          </p:cNvPicPr>
          <p:nvPr/>
        </p:nvPicPr>
        <p:blipFill>
          <a:blip r:embed="rId22"/>
          <a:srcRect/>
          <a:stretch>
            <a:fillRect/>
          </a:stretch>
        </p:blipFill>
        <p:spPr bwMode="auto">
          <a:xfrm>
            <a:off x="4572000" y="3214686"/>
            <a:ext cx="1181100" cy="12096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11156"/>
          </a:xfrm>
        </p:spPr>
        <p:txBody>
          <a:bodyPr>
            <a:normAutofit/>
          </a:bodyPr>
          <a:lstStyle/>
          <a:p>
            <a:r>
              <a:rPr lang="en-CA" sz="2400" dirty="0" smtClean="0"/>
              <a:t>Webcasting 101</a:t>
            </a:r>
            <a:endParaRPr lang="en-CA" sz="2400" dirty="0"/>
          </a:p>
        </p:txBody>
      </p:sp>
      <p:sp>
        <p:nvSpPr>
          <p:cNvPr id="3" name="Content Placeholder 2"/>
          <p:cNvSpPr>
            <a:spLocks noGrp="1"/>
          </p:cNvSpPr>
          <p:nvPr>
            <p:ph sz="quarter" idx="1"/>
          </p:nvPr>
        </p:nvSpPr>
        <p:spPr>
          <a:xfrm>
            <a:off x="457200" y="1285860"/>
            <a:ext cx="7467600" cy="5188092"/>
          </a:xfrm>
        </p:spPr>
        <p:txBody>
          <a:bodyPr>
            <a:normAutofit/>
          </a:bodyPr>
          <a:lstStyle/>
          <a:p>
            <a:r>
              <a:rPr lang="en-CA" sz="2000" dirty="0"/>
              <a:t>W</a:t>
            </a:r>
            <a:r>
              <a:rPr lang="en-CA" sz="2000" dirty="0" smtClean="0"/>
              <a:t>ebcast is a media file distributed over the Internet using </a:t>
            </a:r>
            <a:r>
              <a:rPr lang="en-CA" sz="2000" dirty="0" smtClean="0">
                <a:hlinkClick r:id="rId3"/>
              </a:rPr>
              <a:t>streaming media</a:t>
            </a:r>
            <a:r>
              <a:rPr lang="en-CA" sz="2000" dirty="0" smtClean="0"/>
              <a:t> technology. A webcast may either be distributed live or on demand. Essentially, webcasting is “broadcasting” over the Internet. </a:t>
            </a:r>
          </a:p>
          <a:p>
            <a:pPr>
              <a:buNone/>
            </a:pPr>
            <a:endParaRPr lang="en-CA" sz="2000" dirty="0" smtClean="0"/>
          </a:p>
          <a:p>
            <a:r>
              <a:rPr lang="en-CA" sz="2000" dirty="0" smtClean="0"/>
              <a:t>Think of it as TV on the Internet, the similarity being that one message is broadcast to many viewers</a:t>
            </a:r>
            <a:r>
              <a:rPr lang="en-CA" sz="2000" dirty="0" smtClean="0"/>
              <a:t>.  The internet server would act like a television tower.  </a:t>
            </a:r>
            <a:r>
              <a:rPr lang="en-CA" sz="2000" dirty="0" smtClean="0"/>
              <a:t>It is different however, in that each viewer has a connection back to the point of delivery, or the </a:t>
            </a:r>
            <a:r>
              <a:rPr lang="en-CA" sz="2000" b="1" dirty="0" smtClean="0"/>
              <a:t>server</a:t>
            </a:r>
            <a:r>
              <a:rPr lang="en-CA" sz="2000" dirty="0" smtClean="0"/>
              <a:t>. There are two scenarios: Live and Archive (sometimes referred to as Video on Demand, or VOD). </a:t>
            </a:r>
          </a:p>
          <a:p>
            <a:endParaRPr lang="en-CA" dirty="0">
              <a:latin typeface="Verdana" pitchFamily="34" charset="0"/>
            </a:endParaRPr>
          </a:p>
        </p:txBody>
      </p:sp>
      <p:pic>
        <p:nvPicPr>
          <p:cNvPr id="5" name="Picture 2" descr="http://www.isiglobal.ca.php5-3.dfw1-1.websitetestlink.com/sites/default/files/image/view.jpg"/>
          <p:cNvPicPr>
            <a:picLocks noChangeAspect="1" noChangeArrowheads="1"/>
          </p:cNvPicPr>
          <p:nvPr/>
        </p:nvPicPr>
        <p:blipFill>
          <a:blip r:embed="rId4"/>
          <a:srcRect/>
          <a:stretch>
            <a:fillRect/>
          </a:stretch>
        </p:blipFill>
        <p:spPr bwMode="auto">
          <a:xfrm>
            <a:off x="7143768" y="214290"/>
            <a:ext cx="1466359" cy="71438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68346"/>
          </a:xfrm>
        </p:spPr>
        <p:txBody>
          <a:bodyPr>
            <a:normAutofit/>
          </a:bodyPr>
          <a:lstStyle/>
          <a:p>
            <a:r>
              <a:rPr lang="en-CA" sz="2400" dirty="0" smtClean="0"/>
              <a:t>Why webcasting works for Cities and Municipalities</a:t>
            </a:r>
            <a:endParaRPr lang="en-CA" sz="2400" dirty="0"/>
          </a:p>
        </p:txBody>
      </p:sp>
      <p:sp>
        <p:nvSpPr>
          <p:cNvPr id="3" name="Content Placeholder 2"/>
          <p:cNvSpPr>
            <a:spLocks noGrp="1"/>
          </p:cNvSpPr>
          <p:nvPr>
            <p:ph sz="quarter" idx="1"/>
          </p:nvPr>
        </p:nvSpPr>
        <p:spPr>
          <a:xfrm>
            <a:off x="457200" y="1928802"/>
            <a:ext cx="8229600" cy="3929090"/>
          </a:xfrm>
        </p:spPr>
        <p:txBody>
          <a:bodyPr>
            <a:normAutofit/>
          </a:bodyPr>
          <a:lstStyle/>
          <a:p>
            <a:r>
              <a:rPr lang="en-CA" sz="2000" dirty="0" smtClean="0"/>
              <a:t>This generation is web savvy and has an expectation to online access to: </a:t>
            </a:r>
          </a:p>
          <a:p>
            <a:pPr lvl="1"/>
            <a:r>
              <a:rPr lang="en-CA" sz="2000" dirty="0" smtClean="0"/>
              <a:t>Council and Committee Meetings</a:t>
            </a:r>
          </a:p>
          <a:p>
            <a:pPr lvl="1"/>
            <a:r>
              <a:rPr lang="en-CA" sz="2000" dirty="0" smtClean="0"/>
              <a:t>Media Releases</a:t>
            </a:r>
          </a:p>
          <a:p>
            <a:pPr lvl="1"/>
            <a:r>
              <a:rPr lang="en-CA" sz="2000" dirty="0" smtClean="0"/>
              <a:t>Public Service Announcements</a:t>
            </a:r>
          </a:p>
          <a:p>
            <a:pPr lvl="1"/>
            <a:r>
              <a:rPr lang="en-CA" sz="2000" dirty="0" smtClean="0"/>
              <a:t>Health and Safety </a:t>
            </a:r>
            <a:r>
              <a:rPr lang="en-CA" sz="2000" dirty="0" smtClean="0"/>
              <a:t>Messages</a:t>
            </a:r>
            <a:endParaRPr lang="en-CA" sz="2000" dirty="0" smtClean="0"/>
          </a:p>
          <a:p>
            <a:pPr lvl="1"/>
            <a:r>
              <a:rPr lang="en-CA" sz="2000" dirty="0" smtClean="0"/>
              <a:t>Budget </a:t>
            </a:r>
            <a:r>
              <a:rPr lang="en-CA" sz="2000" dirty="0" smtClean="0"/>
              <a:t>Meetings</a:t>
            </a:r>
            <a:endParaRPr lang="en-CA" sz="2000" dirty="0" smtClean="0"/>
          </a:p>
          <a:p>
            <a:pPr lvl="1"/>
            <a:r>
              <a:rPr lang="en-CA" sz="2000" dirty="0" smtClean="0"/>
              <a:t>Election Coverage</a:t>
            </a:r>
          </a:p>
          <a:p>
            <a:pPr lvl="1"/>
            <a:r>
              <a:rPr lang="en-CA" sz="2000" dirty="0" smtClean="0"/>
              <a:t>Contextual messages explaining policy</a:t>
            </a:r>
            <a:endParaRPr lang="en-CA" sz="2000" dirty="0"/>
          </a:p>
        </p:txBody>
      </p:sp>
      <p:pic>
        <p:nvPicPr>
          <p:cNvPr id="4" name="Picture 2" descr="http://www.isiglobal.ca.php5-3.dfw1-1.websitetestlink.com/sites/default/files/image/view.jpg"/>
          <p:cNvPicPr>
            <a:picLocks noChangeAspect="1" noChangeArrowheads="1"/>
          </p:cNvPicPr>
          <p:nvPr/>
        </p:nvPicPr>
        <p:blipFill>
          <a:blip r:embed="rId3"/>
          <a:srcRect/>
          <a:stretch>
            <a:fillRect/>
          </a:stretch>
        </p:blipFill>
        <p:spPr bwMode="auto">
          <a:xfrm>
            <a:off x="7215206" y="142852"/>
            <a:ext cx="1466359" cy="714380"/>
          </a:xfrm>
          <a:prstGeom prst="rect">
            <a:avLst/>
          </a:prstGeom>
          <a:noFill/>
          <a:ln w="9525">
            <a:noFill/>
            <a:miter lim="800000"/>
            <a:headEnd/>
            <a:tailEnd/>
          </a:ln>
        </p:spPr>
      </p:pic>
      <p:pic>
        <p:nvPicPr>
          <p:cNvPr id="1028" name="Picture 4" descr="http://www.annarbor.com/Tom_Crawford.jpg"/>
          <p:cNvPicPr>
            <a:picLocks noChangeAspect="1" noChangeArrowheads="1"/>
          </p:cNvPicPr>
          <p:nvPr/>
        </p:nvPicPr>
        <p:blipFill>
          <a:blip r:embed="rId4"/>
          <a:srcRect/>
          <a:stretch>
            <a:fillRect/>
          </a:stretch>
        </p:blipFill>
        <p:spPr bwMode="auto">
          <a:xfrm>
            <a:off x="5500694" y="3000372"/>
            <a:ext cx="2566215" cy="1708137"/>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68346"/>
          </a:xfrm>
        </p:spPr>
        <p:txBody>
          <a:bodyPr>
            <a:normAutofit/>
          </a:bodyPr>
          <a:lstStyle/>
          <a:p>
            <a:r>
              <a:rPr lang="en-CA" sz="2400" dirty="0" smtClean="0"/>
              <a:t>Why webcasting works for Cities and Municipalities (continued)</a:t>
            </a:r>
            <a:endParaRPr lang="en-CA" sz="2400" dirty="0"/>
          </a:p>
        </p:txBody>
      </p:sp>
      <p:sp>
        <p:nvSpPr>
          <p:cNvPr id="3" name="Content Placeholder 2"/>
          <p:cNvSpPr>
            <a:spLocks noGrp="1"/>
          </p:cNvSpPr>
          <p:nvPr>
            <p:ph sz="quarter" idx="1"/>
          </p:nvPr>
        </p:nvSpPr>
        <p:spPr>
          <a:xfrm>
            <a:off x="457200" y="1643050"/>
            <a:ext cx="7972452" cy="2857520"/>
          </a:xfrm>
        </p:spPr>
        <p:txBody>
          <a:bodyPr/>
          <a:lstStyle/>
          <a:p>
            <a:r>
              <a:rPr lang="en-CA" sz="2000" dirty="0" smtClean="0"/>
              <a:t>This generation is web savvy and has an expectation to for: </a:t>
            </a:r>
          </a:p>
          <a:p>
            <a:pPr lvl="1"/>
            <a:r>
              <a:rPr lang="en-CA" sz="2000" dirty="0" smtClean="0"/>
              <a:t>Convenient access to live and archived material</a:t>
            </a:r>
          </a:p>
          <a:p>
            <a:pPr lvl="1"/>
            <a:r>
              <a:rPr lang="en-CA" sz="2000" dirty="0" smtClean="0"/>
              <a:t>Transparency </a:t>
            </a:r>
            <a:r>
              <a:rPr lang="en-CA" sz="2000" dirty="0" smtClean="0"/>
              <a:t>to municipal </a:t>
            </a:r>
            <a:r>
              <a:rPr lang="en-CA" sz="2000" dirty="0" smtClean="0"/>
              <a:t>government</a:t>
            </a:r>
          </a:p>
          <a:p>
            <a:pPr lvl="2"/>
            <a:r>
              <a:rPr lang="en-CA" dirty="0" smtClean="0"/>
              <a:t>Webcasting provides  “true” representation.  There is no room for spin or any messages to come out of context.  </a:t>
            </a:r>
          </a:p>
          <a:p>
            <a:pPr lvl="2"/>
            <a:r>
              <a:rPr lang="en-CA" dirty="0" smtClean="0"/>
              <a:t>The audience will see and hear the content as it happened </a:t>
            </a:r>
            <a:endParaRPr lang="en-CA" dirty="0"/>
          </a:p>
        </p:txBody>
      </p:sp>
      <p:pic>
        <p:nvPicPr>
          <p:cNvPr id="4" name="Picture 2" descr="http://www.isiglobal.ca.php5-3.dfw1-1.websitetestlink.com/sites/default/files/image/view.jpg"/>
          <p:cNvPicPr>
            <a:picLocks noChangeAspect="1" noChangeArrowheads="1"/>
          </p:cNvPicPr>
          <p:nvPr/>
        </p:nvPicPr>
        <p:blipFill>
          <a:blip r:embed="rId3"/>
          <a:srcRect/>
          <a:stretch>
            <a:fillRect/>
          </a:stretch>
        </p:blipFill>
        <p:spPr bwMode="auto">
          <a:xfrm>
            <a:off x="7215206" y="142852"/>
            <a:ext cx="1466359" cy="714380"/>
          </a:xfrm>
          <a:prstGeom prst="rect">
            <a:avLst/>
          </a:prstGeom>
          <a:noFill/>
          <a:ln w="9525">
            <a:noFill/>
            <a:miter lim="800000"/>
            <a:headEnd/>
            <a:tailEnd/>
          </a:ln>
        </p:spPr>
      </p:pic>
      <p:pic>
        <p:nvPicPr>
          <p:cNvPr id="5" name="Picture 2" descr="C:\Documents and Settings\Brad Alford\Desktop\Promo Video\Video Stills\Gov\672597_43644585[1].jpg"/>
          <p:cNvPicPr>
            <a:picLocks noChangeAspect="1" noChangeArrowheads="1"/>
          </p:cNvPicPr>
          <p:nvPr/>
        </p:nvPicPr>
        <p:blipFill>
          <a:blip r:embed="rId4"/>
          <a:srcRect/>
          <a:stretch>
            <a:fillRect/>
          </a:stretch>
        </p:blipFill>
        <p:spPr bwMode="auto">
          <a:xfrm>
            <a:off x="2857488" y="4214818"/>
            <a:ext cx="2897733" cy="2228503"/>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11156"/>
          </a:xfrm>
        </p:spPr>
        <p:txBody>
          <a:bodyPr>
            <a:normAutofit/>
          </a:bodyPr>
          <a:lstStyle/>
          <a:p>
            <a:r>
              <a:rPr lang="en-CA" sz="2400" dirty="0" smtClean="0"/>
              <a:t>How it Works</a:t>
            </a:r>
            <a:endParaRPr lang="en-CA" sz="2400" dirty="0"/>
          </a:p>
        </p:txBody>
      </p:sp>
      <p:sp>
        <p:nvSpPr>
          <p:cNvPr id="3" name="Content Placeholder 2"/>
          <p:cNvSpPr>
            <a:spLocks noGrp="1"/>
          </p:cNvSpPr>
          <p:nvPr>
            <p:ph sz="quarter" idx="1"/>
          </p:nvPr>
        </p:nvSpPr>
        <p:spPr>
          <a:xfrm>
            <a:off x="457200" y="1357298"/>
            <a:ext cx="7467600" cy="5116654"/>
          </a:xfrm>
        </p:spPr>
        <p:txBody>
          <a:bodyPr/>
          <a:lstStyle/>
          <a:p>
            <a:pPr marL="457200" indent="-457200">
              <a:buFont typeface="+mj-lt"/>
              <a:buAutoNum type="arabicPeriod"/>
            </a:pPr>
            <a:r>
              <a:rPr lang="en-CA" sz="2000" dirty="0" smtClean="0"/>
              <a:t>Install Video Camera and position accordingly</a:t>
            </a:r>
          </a:p>
          <a:p>
            <a:pPr marL="457200" indent="-457200">
              <a:buFont typeface="+mj-lt"/>
              <a:buAutoNum type="arabicPeriod"/>
            </a:pPr>
            <a:r>
              <a:rPr lang="en-CA" sz="2000" dirty="0" smtClean="0"/>
              <a:t>Hook up to Encoder to Dedicated </a:t>
            </a:r>
            <a:r>
              <a:rPr lang="en-CA" sz="2000" dirty="0" smtClean="0"/>
              <a:t>Internet </a:t>
            </a:r>
            <a:r>
              <a:rPr lang="en-CA" sz="2000" dirty="0" smtClean="0"/>
              <a:t>and camera/audio</a:t>
            </a:r>
          </a:p>
          <a:p>
            <a:pPr marL="457200" indent="-457200">
              <a:buFont typeface="+mj-lt"/>
              <a:buAutoNum type="arabicPeriod"/>
            </a:pPr>
            <a:r>
              <a:rPr lang="en-CA" sz="2000" dirty="0" smtClean="0"/>
              <a:t>Webmaster to create a page on your site for Live and Archived Webcasts </a:t>
            </a:r>
          </a:p>
          <a:p>
            <a:pPr marL="457200" indent="-457200">
              <a:buFont typeface="+mj-lt"/>
              <a:buAutoNum type="arabicPeriod"/>
            </a:pPr>
            <a:r>
              <a:rPr lang="en-CA" sz="2000" dirty="0" smtClean="0"/>
              <a:t>When ready to go live, </a:t>
            </a:r>
            <a:r>
              <a:rPr lang="en-CA" sz="2000" dirty="0" smtClean="0"/>
              <a:t>Flip the on switch “On”</a:t>
            </a:r>
            <a:endParaRPr lang="en-CA" sz="2000" dirty="0" smtClean="0"/>
          </a:p>
          <a:p>
            <a:pPr marL="457200" indent="-457200">
              <a:buFont typeface="+mj-lt"/>
              <a:buAutoNum type="arabicPeriod"/>
            </a:pPr>
            <a:r>
              <a:rPr lang="en-CA" sz="2000" dirty="0" smtClean="0"/>
              <a:t>When webcast is finished, Flip the </a:t>
            </a:r>
            <a:r>
              <a:rPr lang="en-CA" sz="2000" dirty="0" smtClean="0"/>
              <a:t>switch to “Off” and the </a:t>
            </a:r>
            <a:r>
              <a:rPr lang="en-CA" sz="2000" dirty="0" smtClean="0"/>
              <a:t>Webmaster will then </a:t>
            </a:r>
            <a:r>
              <a:rPr lang="en-CA" sz="2000" dirty="0" smtClean="0"/>
              <a:t>add a link to archived material so viewers can watch at their leisure</a:t>
            </a:r>
          </a:p>
          <a:p>
            <a:endParaRPr lang="en-CA" dirty="0"/>
          </a:p>
        </p:txBody>
      </p:sp>
      <p:pic>
        <p:nvPicPr>
          <p:cNvPr id="4" name="Picture 2" descr="http://www.isiglobal.ca.php5-3.dfw1-1.websitetestlink.com/sites/default/files/image/view.jpg"/>
          <p:cNvPicPr>
            <a:picLocks noChangeAspect="1" noChangeArrowheads="1"/>
          </p:cNvPicPr>
          <p:nvPr/>
        </p:nvPicPr>
        <p:blipFill>
          <a:blip r:embed="rId3"/>
          <a:srcRect/>
          <a:stretch>
            <a:fillRect/>
          </a:stretch>
        </p:blipFill>
        <p:spPr bwMode="auto">
          <a:xfrm>
            <a:off x="7215206" y="142852"/>
            <a:ext cx="1466359" cy="714380"/>
          </a:xfrm>
          <a:prstGeom prst="rect">
            <a:avLst/>
          </a:prstGeom>
          <a:noFill/>
          <a:ln w="9525">
            <a:noFill/>
            <a:miter lim="800000"/>
            <a:headEnd/>
            <a:tailEnd/>
          </a:ln>
        </p:spPr>
      </p:pic>
      <p:pic>
        <p:nvPicPr>
          <p:cNvPr id="5122" name="Picture 2" descr="C:\Documents and Settings\Brad Alford\Desktop\Promo Video\Video Stills\Tech\1134678_31058760[1].jpg"/>
          <p:cNvPicPr>
            <a:picLocks noChangeAspect="1" noChangeArrowheads="1"/>
          </p:cNvPicPr>
          <p:nvPr/>
        </p:nvPicPr>
        <p:blipFill>
          <a:blip r:embed="rId4" cstate="print"/>
          <a:srcRect/>
          <a:stretch>
            <a:fillRect/>
          </a:stretch>
        </p:blipFill>
        <p:spPr bwMode="auto">
          <a:xfrm>
            <a:off x="4857752" y="5072074"/>
            <a:ext cx="2205317" cy="1476363"/>
          </a:xfrm>
          <a:prstGeom prst="rect">
            <a:avLst/>
          </a:prstGeom>
          <a:noFill/>
        </p:spPr>
      </p:pic>
      <p:pic>
        <p:nvPicPr>
          <p:cNvPr id="5124" name="Picture 4" descr="http://deal85.com/wp-content/uploads/17544/twenty-20-contour-hd-video-camera-cycling.jpg"/>
          <p:cNvPicPr>
            <a:picLocks noChangeAspect="1" noChangeArrowheads="1"/>
          </p:cNvPicPr>
          <p:nvPr/>
        </p:nvPicPr>
        <p:blipFill>
          <a:blip r:embed="rId5"/>
          <a:srcRect/>
          <a:stretch>
            <a:fillRect/>
          </a:stretch>
        </p:blipFill>
        <p:spPr bwMode="auto">
          <a:xfrm>
            <a:off x="2285984" y="4786322"/>
            <a:ext cx="2222484" cy="2071678"/>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939784"/>
          </a:xfrm>
        </p:spPr>
        <p:txBody>
          <a:bodyPr>
            <a:normAutofit/>
          </a:bodyPr>
          <a:lstStyle/>
          <a:p>
            <a:r>
              <a:rPr lang="en-CA" sz="2400" dirty="0" smtClean="0"/>
              <a:t>CITY AND MUNICIPALITY PACKAGE OFFERINGS - $7500 / year </a:t>
            </a:r>
            <a:endParaRPr lang="en-CA" sz="2400" dirty="0"/>
          </a:p>
        </p:txBody>
      </p:sp>
      <p:sp>
        <p:nvSpPr>
          <p:cNvPr id="3" name="Content Placeholder 2"/>
          <p:cNvSpPr>
            <a:spLocks noGrp="1"/>
          </p:cNvSpPr>
          <p:nvPr>
            <p:ph sz="quarter" idx="1"/>
          </p:nvPr>
        </p:nvSpPr>
        <p:spPr>
          <a:xfrm>
            <a:off x="457200" y="1357298"/>
            <a:ext cx="7467600" cy="5116654"/>
          </a:xfrm>
        </p:spPr>
        <p:txBody>
          <a:bodyPr>
            <a:normAutofit lnSpcReduction="10000"/>
          </a:bodyPr>
          <a:lstStyle/>
          <a:p>
            <a:r>
              <a:rPr lang="en-CA" sz="2000" i="1" dirty="0" smtClean="0"/>
              <a:t>INCLUDES:</a:t>
            </a:r>
            <a:br>
              <a:rPr lang="en-CA" sz="2000" i="1" dirty="0" smtClean="0"/>
            </a:br>
            <a:r>
              <a:rPr lang="en-CA" sz="2000" dirty="0" smtClean="0"/>
              <a:t>	</a:t>
            </a:r>
          </a:p>
          <a:p>
            <a:pPr lvl="1"/>
            <a:r>
              <a:rPr lang="en-CA" sz="1700" dirty="0" smtClean="0"/>
              <a:t>The ability (hardware/software) to capture and stream Live from Council Chambers</a:t>
            </a:r>
          </a:p>
          <a:p>
            <a:pPr lvl="1"/>
            <a:r>
              <a:rPr lang="en-CA" sz="1700" dirty="0" smtClean="0"/>
              <a:t>Archived material is hosted by ISI and available on your website</a:t>
            </a:r>
          </a:p>
          <a:p>
            <a:pPr lvl="1"/>
            <a:r>
              <a:rPr lang="en-CA" sz="1700" dirty="0" smtClean="0"/>
              <a:t>Unlimited number of viewers for live and archived material</a:t>
            </a:r>
          </a:p>
          <a:p>
            <a:pPr lvl="1"/>
            <a:r>
              <a:rPr lang="en-CA" sz="1700" dirty="0" smtClean="0"/>
              <a:t>Access to metrics of your Live and Archived viewership (#of viewers, etc.)	 </a:t>
            </a:r>
          </a:p>
          <a:p>
            <a:pPr lvl="1"/>
            <a:r>
              <a:rPr lang="en-CA" sz="1700" dirty="0" smtClean="0"/>
              <a:t>Dedicated DSL connection into Council </a:t>
            </a:r>
            <a:r>
              <a:rPr lang="en-CA" sz="1700" dirty="0" smtClean="0"/>
              <a:t>Chambers</a:t>
            </a:r>
          </a:p>
          <a:p>
            <a:pPr lvl="1"/>
            <a:r>
              <a:rPr lang="en-CA" sz="1700" dirty="0" smtClean="0"/>
              <a:t>Hardware monitoring and replacement if failure occurs</a:t>
            </a:r>
          </a:p>
          <a:p>
            <a:pPr lvl="1"/>
            <a:r>
              <a:rPr lang="en-CA" sz="1700" dirty="0" smtClean="0"/>
              <a:t>24 X 7 Support</a:t>
            </a:r>
            <a:endParaRPr lang="en-CA" sz="1700" dirty="0" smtClean="0"/>
          </a:p>
          <a:p>
            <a:pPr>
              <a:buNone/>
            </a:pPr>
            <a:endParaRPr lang="en-CA" sz="2000" i="1" dirty="0" smtClean="0"/>
          </a:p>
          <a:p>
            <a:r>
              <a:rPr lang="en-CA" sz="2000" i="1" dirty="0" smtClean="0"/>
              <a:t>*Incentives for multi-year contracts</a:t>
            </a:r>
          </a:p>
          <a:p>
            <a:pPr lvl="1"/>
            <a:r>
              <a:rPr lang="en-CA" sz="2000" i="1" dirty="0" smtClean="0"/>
              <a:t>Discounted prices</a:t>
            </a:r>
          </a:p>
          <a:p>
            <a:pPr lvl="1"/>
            <a:r>
              <a:rPr lang="en-CA" sz="2000" i="1" dirty="0" smtClean="0"/>
              <a:t>Camera </a:t>
            </a:r>
            <a:r>
              <a:rPr lang="en-CA" sz="2000" i="1" dirty="0" smtClean="0"/>
              <a:t>options</a:t>
            </a:r>
          </a:p>
          <a:p>
            <a:pPr lvl="1"/>
            <a:r>
              <a:rPr lang="en-CA" sz="2000" i="1" dirty="0" smtClean="0"/>
              <a:t>Etc.</a:t>
            </a:r>
            <a:endParaRPr lang="en-CA" sz="2000" dirty="0"/>
          </a:p>
        </p:txBody>
      </p:sp>
      <p:pic>
        <p:nvPicPr>
          <p:cNvPr id="4" name="Picture 2" descr="http://www.isiglobal.ca.php5-3.dfw1-1.websitetestlink.com/sites/default/files/image/view.jpg"/>
          <p:cNvPicPr>
            <a:picLocks noChangeAspect="1" noChangeArrowheads="1"/>
          </p:cNvPicPr>
          <p:nvPr/>
        </p:nvPicPr>
        <p:blipFill>
          <a:blip r:embed="rId3"/>
          <a:srcRect/>
          <a:stretch>
            <a:fillRect/>
          </a:stretch>
        </p:blipFill>
        <p:spPr bwMode="auto">
          <a:xfrm>
            <a:off x="7215206" y="142852"/>
            <a:ext cx="1466359" cy="714380"/>
          </a:xfrm>
          <a:prstGeom prst="rect">
            <a:avLst/>
          </a:prstGeom>
          <a:noFill/>
          <a:ln w="9525">
            <a:noFill/>
            <a:miter lim="800000"/>
            <a:headEnd/>
            <a:tailEnd/>
          </a:ln>
        </p:spPr>
      </p:pic>
      <p:pic>
        <p:nvPicPr>
          <p:cNvPr id="5" name="Picture 4" descr="http://www.vjhall.on.ca/images/logo-brockton.gif"/>
          <p:cNvPicPr/>
          <p:nvPr/>
        </p:nvPicPr>
        <p:blipFill>
          <a:blip r:embed="rId4"/>
          <a:srcRect/>
          <a:stretch>
            <a:fillRect/>
          </a:stretch>
        </p:blipFill>
        <p:spPr bwMode="auto">
          <a:xfrm>
            <a:off x="6286512" y="5000636"/>
            <a:ext cx="1643074" cy="144554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CA" sz="4000" dirty="0" smtClean="0"/>
              <a:t>Questions?</a:t>
            </a:r>
            <a:endParaRPr lang="en-CA" sz="4000" dirty="0"/>
          </a:p>
        </p:txBody>
      </p:sp>
      <p:pic>
        <p:nvPicPr>
          <p:cNvPr id="1026" name="Picture 2"/>
          <p:cNvPicPr>
            <a:picLocks noChangeAspect="1" noChangeArrowheads="1"/>
          </p:cNvPicPr>
          <p:nvPr/>
        </p:nvPicPr>
        <p:blipFill>
          <a:blip r:embed="rId3"/>
          <a:srcRect/>
          <a:stretch>
            <a:fillRect/>
          </a:stretch>
        </p:blipFill>
        <p:spPr bwMode="auto">
          <a:xfrm>
            <a:off x="3000364" y="642918"/>
            <a:ext cx="3857652" cy="3241029"/>
          </a:xfrm>
          <a:prstGeom prst="rect">
            <a:avLst/>
          </a:prstGeom>
          <a:noFill/>
          <a:ln w="9525">
            <a:noFill/>
            <a:miter lim="800000"/>
            <a:headEnd/>
            <a:tailEnd/>
          </a:ln>
          <a:effectLst/>
        </p:spPr>
      </p:pic>
      <p:sp>
        <p:nvSpPr>
          <p:cNvPr id="6" name="Title 5"/>
          <p:cNvSpPr>
            <a:spLocks noGrp="1"/>
          </p:cNvSpPr>
          <p:nvPr>
            <p:ph type="ctrTitle"/>
          </p:nvPr>
        </p:nvSpPr>
        <p:spPr>
          <a:xfrm>
            <a:off x="2285984" y="3071810"/>
            <a:ext cx="6172200" cy="1894362"/>
          </a:xfrm>
        </p:spPr>
        <p:txBody>
          <a:bodyPr/>
          <a:lstStyle/>
          <a:p>
            <a:r>
              <a:rPr lang="en-CA" dirty="0" smtClean="0"/>
              <a:t>Webcasting in the Municipal Government</a:t>
            </a:r>
            <a:endParaRPr lang="en-CA" dirty="0"/>
          </a:p>
        </p:txBody>
      </p:sp>
      <p:pic>
        <p:nvPicPr>
          <p:cNvPr id="7" name="Picture 2" descr="http://www.isiglobal.ca.php5-3.dfw1-1.websitetestlink.com/sites/default/files/image/view.jpg"/>
          <p:cNvPicPr>
            <a:picLocks noChangeAspect="1" noChangeArrowheads="1"/>
          </p:cNvPicPr>
          <p:nvPr/>
        </p:nvPicPr>
        <p:blipFill>
          <a:blip r:embed="rId4"/>
          <a:srcRect/>
          <a:stretch>
            <a:fillRect/>
          </a:stretch>
        </p:blipFill>
        <p:spPr bwMode="auto">
          <a:xfrm>
            <a:off x="7677641" y="6143620"/>
            <a:ext cx="1466359" cy="71438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620</TotalTime>
  <Words>428</Words>
  <Application>Microsoft Office PowerPoint</Application>
  <PresentationFormat>On-screen Show (4:3)</PresentationFormat>
  <Paragraphs>59</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Oriel</vt:lpstr>
      <vt:lpstr>Webcasting in the  Municipal Government</vt:lpstr>
      <vt:lpstr>ISI Global - Background</vt:lpstr>
      <vt:lpstr>Clients</vt:lpstr>
      <vt:lpstr>Webcasting 101</vt:lpstr>
      <vt:lpstr>Why webcasting works for Cities and Municipalities</vt:lpstr>
      <vt:lpstr>Why webcasting works for Cities and Municipalities (continued)</vt:lpstr>
      <vt:lpstr>How it Works</vt:lpstr>
      <vt:lpstr>CITY AND MUNICIPALITY PACKAGE OFFERINGS - $7500 / year </vt:lpstr>
      <vt:lpstr>Webcasting in the Municipal Government</vt:lpstr>
    </vt:vector>
  </TitlesOfParts>
  <Company>ISI Global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Brad Alford</dc:creator>
  <cp:lastModifiedBy>Brad Alford</cp:lastModifiedBy>
  <cp:revision>67</cp:revision>
  <dcterms:created xsi:type="dcterms:W3CDTF">2009-10-22T14:22:37Z</dcterms:created>
  <dcterms:modified xsi:type="dcterms:W3CDTF">2009-10-23T20:15:10Z</dcterms:modified>
</cp:coreProperties>
</file>