
<file path=Presentation - 20180208/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p4" ContentType="vide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Presentation - 20180208/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resentation - 20180208/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14330</TotalTime>
  <Words>196</Words>
  <Application>Microsoft Office PowerPoint</Application>
  <PresentationFormat>On-screen Show (16:9)</PresentationFormat>
  <Paragraphs>31</Paragraphs>
  <Slides>7</Slides>
  <Notes>2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Black</vt:lpstr>
      <vt:lpstr>PowerPoint Presentation</vt:lpstr>
      <vt:lpstr>A Journey Toward Organization Excellence Lessons and Reflections Un voyage vers l'excellence organisationnelle  Leçons et réflexions</vt:lpstr>
      <vt:lpstr>ISS View of Earth |Vue de la terre de la SSI</vt:lpstr>
      <vt:lpstr>Mars Landing – JPL | Atterrissage sur Mars</vt:lpstr>
      <vt:lpstr>References and Material / Matériel et références</vt:lpstr>
      <vt:lpstr>Questions ?</vt:lpstr>
      <vt:lpstr>Thank you! / Merci !</vt:lpstr>
    </vt:vector>
  </TitlesOfParts>
  <LinksUpToDate>false</LinksUpToDate>
  <SharedDoc>false</SharedDoc>
  <HyperlinksChanged>false</HyperlinksChanged>
  <AppVersion>15.0000</AppVersion>
</Properties>
</file>

<file path=Presentation - 20180208/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Community Update</dc:title>
  <dc:creator>Matthew Kohut</dc:creator>
  <cp:lastModifiedBy>Véronique Cloutier</cp:lastModifiedBy>
  <cp:revision>856</cp:revision>
  <cp:lastPrinted>2015-02-12T14:46:39Z</cp:lastPrinted>
  <dcterms:created xsi:type="dcterms:W3CDTF">2013-05-10T12:42:00Z</dcterms:created>
  <dcterms:modified xsi:type="dcterms:W3CDTF">2018-02-05T18:27:41Z</dcterms:modified>
</cp:coreProperties>
</file>

<file path=Presentation - 20180208/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resentation - 20180208/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Kohut" initials="MK" lastIdx="1" clrIdx="0"/>
</p:cmAuthorLst>
</file>

<file path=Presentation - 20180208/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resentation - 20180208/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A07713-25EF-8B47-A694-E2296D4DB8BE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6EFC3-1CC3-2642-83F6-186863744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98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resentation - 20180208/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resentation - 20180208/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6472E-6379-1E4B-8473-35421145F2D9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979B7-9545-F241-A506-48BE235BAE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04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resentation - 20180208/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resentation - 20180208/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resentation - 20180208/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B86358F-7E85-D045-B1A9-9E2CECDF683D}" type="slidenum">
              <a:rPr lang="en-US" altLang="en-US" sz="1300"/>
              <a:pPr/>
              <a:t>2</a:t>
            </a:fld>
            <a:endParaRPr lang="en-US" altLang="en-US" sz="13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24804015"/>
      </p:ext>
    </p:extLst>
  </p:cSld>
  <p:clrMapOvr>
    <a:masterClrMapping/>
  </p:clrMapOvr>
</p:notes>
</file>

<file path=Presentation - 20180208/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66788"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4918A2A-B225-8049-9C62-89E878E30DD8}" type="slidenum">
              <a:rPr lang="en-US" altLang="en-US" sz="1300"/>
              <a:pPr/>
              <a:t>5</a:t>
            </a:fld>
            <a:endParaRPr lang="en-US" altLang="en-US" sz="13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3269640"/>
      </p:ext>
    </p:extLst>
  </p:cSld>
  <p:clrMapOvr>
    <a:masterClrMapping/>
  </p:clrMapOvr>
</p:notes>
</file>

<file path=Presentation - 20180208/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CC"/>
    <a:srgbClr val="9999FF"/>
    <a:srgbClr val="6699FF"/>
    <a:srgbClr val="00008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resentation - 20180208/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511" r:id="rId2"/>
    <p:sldId id="507" r:id="rId3"/>
    <p:sldId id="485" r:id="rId4"/>
    <p:sldId id="490" r:id="rId5"/>
    <p:sldId id="509" r:id="rId6"/>
    <p:sldId id="512" r:id="rId7"/>
    <p:sldId id="513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resentation - 20180208/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resentation - 20180208/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resentation - 20180208/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resentation - 20180208/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resentation - 20180208/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resentation - 20180208/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resentation - 20180208/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resentation - 20180208/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resentation - 20180208/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resentation - 20180208/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resentation - 20180208/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resentation - 20180208/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6CA5CFFE-9834-1046-ACA8-F683A31226B4}" type="datetimeFigureOut">
              <a:rPr lang="en-US" smtClean="0"/>
              <a:pPr/>
              <a:t>2/5/2018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44DB51EA-8FB8-5143-93B8-2A86C098D38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resentation - 20180208/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resentation - 20180208/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resentation - 20180208/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resentation - 20180208/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resentation - 20180208/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2.png"/></Relationships>
</file>

<file path=Presentation - 20180208/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../media/media2.MP4"/><Relationship Id="rId1" Type="http://schemas.microsoft.com/office/2007/relationships/media" Target="../media/media2.MP4"/><Relationship Id="rId4" Type="http://schemas.openxmlformats.org/officeDocument/2006/relationships/image" Target="../media/image3.png"/></Relationships>
</file>

<file path=Presentation - 20180208/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loanreview.mit.edu/article/what-successful-project-managers-do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mi.org/business-solutions/white-papers/real-knowledge-nasa" TargetMode="External"/></Relationships>
</file>

<file path=Presentation - 20180208/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resentation - 20180208/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resentation - 20180208/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7859"/>
            <a:ext cx="8229600" cy="1047024"/>
          </a:xfrm>
        </p:spPr>
        <p:txBody>
          <a:bodyPr/>
          <a:lstStyle/>
          <a:p>
            <a:pPr marL="0" indent="0" algn="ctr">
              <a:buNone/>
            </a:pPr>
            <a:endParaRPr lang="en-CA" dirty="0"/>
          </a:p>
        </p:txBody>
      </p:sp>
      <p:pic>
        <p:nvPicPr>
          <p:cNvPr id="4" name="Picture 2" descr="K:\GRAPHICS\April 2012 - March 2013\Corporate ID TEMPLATES\Corporate ID\Slides\Modified 2015 refreshed branding\16-9 ratio slides\Corporate_Slides_EN_Cover_16-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1119214"/>
            <a:ext cx="8454980" cy="11033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z="14400" b="1" i="1" dirty="0" smtClean="0">
                <a:solidFill>
                  <a:schemeClr val="bg1"/>
                </a:solidFill>
                <a:latin typeface="+mn-lt"/>
              </a:rPr>
              <a:t>Assistant Deputy Minister Breakfast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 </a:t>
            </a:r>
            <a:endParaRPr lang="en-CA" altLang="en-US" dirty="0" smtClean="0">
              <a:solidFill>
                <a:schemeClr val="bg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944889" y="2191251"/>
            <a:ext cx="5511800" cy="0"/>
          </a:xfrm>
          <a:prstGeom prst="line">
            <a:avLst/>
          </a:prstGeom>
          <a:ln>
            <a:solidFill>
              <a:schemeClr val="accent1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3372" y="2483478"/>
            <a:ext cx="8957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i="1" dirty="0">
                <a:solidFill>
                  <a:schemeClr val="bg1"/>
                </a:solidFill>
              </a:rPr>
              <a:t>Déjeuner-causerie </a:t>
            </a:r>
            <a:r>
              <a:rPr lang="fr-CA" sz="3600" b="1" i="1" dirty="0" smtClean="0">
                <a:solidFill>
                  <a:schemeClr val="bg1"/>
                </a:solidFill>
              </a:rPr>
              <a:t>à l’intention </a:t>
            </a:r>
          </a:p>
          <a:p>
            <a:pPr algn="ctr"/>
            <a:r>
              <a:rPr lang="fr-CA" sz="3600" b="1" i="1" dirty="0" smtClean="0">
                <a:solidFill>
                  <a:schemeClr val="bg1"/>
                </a:solidFill>
              </a:rPr>
              <a:t>des sous-ministres </a:t>
            </a:r>
            <a:r>
              <a:rPr lang="fr-CA" sz="3600" b="1" i="1" dirty="0">
                <a:solidFill>
                  <a:schemeClr val="bg1"/>
                </a:solidFill>
              </a:rPr>
              <a:t>adjoints</a:t>
            </a:r>
            <a:endParaRPr lang="en-CA" altLang="en-US" sz="36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5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resentation - 20180208/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934" y="823608"/>
            <a:ext cx="7228487" cy="8572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en-US" sz="2600" b="1" dirty="0">
                <a:latin typeface="Calibri" charset="0"/>
              </a:rPr>
              <a:t>A Journey Toward Organization Excellence</a:t>
            </a:r>
            <a:br>
              <a:rPr lang="en-US" altLang="en-US" sz="2600" b="1" dirty="0">
                <a:latin typeface="Calibri" charset="0"/>
              </a:rPr>
            </a:br>
            <a:r>
              <a:rPr lang="en-US" altLang="en-US" sz="2600" b="1" dirty="0">
                <a:latin typeface="Calibri" charset="0"/>
              </a:rPr>
              <a:t>Lessons and </a:t>
            </a:r>
            <a:r>
              <a:rPr lang="en-US" altLang="en-US" sz="2600" b="1" dirty="0" smtClean="0">
                <a:latin typeface="Calibri" charset="0"/>
              </a:rPr>
              <a:t>Reflections</a:t>
            </a:r>
            <a:br>
              <a:rPr lang="en-US" altLang="en-US" sz="2600" b="1" dirty="0" smtClean="0">
                <a:latin typeface="Calibri" charset="0"/>
              </a:rPr>
            </a:br>
            <a:r>
              <a:rPr lang="fr-FR" altLang="en-US" sz="2600" b="1" dirty="0" smtClean="0">
                <a:latin typeface="Calibri" charset="0"/>
              </a:rPr>
              <a:t>Un </a:t>
            </a:r>
            <a:r>
              <a:rPr lang="fr-FR" altLang="en-US" sz="2600" b="1" dirty="0">
                <a:latin typeface="Calibri" charset="0"/>
              </a:rPr>
              <a:t>voyage vers l'excellence </a:t>
            </a:r>
            <a:r>
              <a:rPr lang="fr-FR" altLang="en-US" sz="2600" b="1" dirty="0" smtClean="0">
                <a:latin typeface="Calibri" charset="0"/>
              </a:rPr>
              <a:t>organisationnelle</a:t>
            </a:r>
            <a:br>
              <a:rPr lang="fr-FR" altLang="en-US" sz="2600" b="1" dirty="0" smtClean="0">
                <a:latin typeface="Calibri" charset="0"/>
              </a:rPr>
            </a:br>
            <a:r>
              <a:rPr lang="fr-FR" altLang="en-US" sz="2600" b="1" dirty="0" smtClean="0">
                <a:latin typeface="Calibri" charset="0"/>
              </a:rPr>
              <a:t> </a:t>
            </a:r>
            <a:r>
              <a:rPr lang="fr-FR" altLang="en-US" sz="2600" b="1" dirty="0">
                <a:latin typeface="Calibri" charset="0"/>
              </a:rPr>
              <a:t>Leçons et réflexions</a:t>
            </a:r>
            <a:endParaRPr lang="en-US" altLang="en-US" sz="2600" b="1" dirty="0">
              <a:latin typeface="Calibri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934" y="2889783"/>
            <a:ext cx="7343458" cy="170403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1500" dirty="0" smtClean="0">
              <a:latin typeface="Calibri" charset="0"/>
            </a:endParaRPr>
          </a:p>
          <a:p>
            <a:pPr algn="l"/>
            <a:r>
              <a:rPr lang="en-CA" sz="1600" b="1" dirty="0"/>
              <a:t>Dr. Ed Hoffman, </a:t>
            </a:r>
            <a:r>
              <a:rPr lang="en-CA" sz="1600" dirty="0"/>
              <a:t>founder and Chief Executive Officer, Knowledge Strategies, LLC; Columbia University; </a:t>
            </a:r>
            <a:r>
              <a:rPr lang="en-CA" sz="1600" dirty="0" smtClean="0"/>
              <a:t>Strategic </a:t>
            </a:r>
            <a:r>
              <a:rPr lang="en-CA" sz="1600" dirty="0"/>
              <a:t>Advisor, Project Management </a:t>
            </a:r>
            <a:r>
              <a:rPr lang="en-CA" sz="1600" dirty="0" smtClean="0"/>
              <a:t>Institute</a:t>
            </a:r>
          </a:p>
          <a:p>
            <a:pPr algn="l"/>
            <a:r>
              <a:rPr lang="en-CA" sz="1600" dirty="0" smtClean="0"/>
              <a:t> </a:t>
            </a:r>
            <a:endParaRPr lang="en-CA" sz="1600" dirty="0"/>
          </a:p>
          <a:p>
            <a:pPr algn="l"/>
            <a:r>
              <a:rPr lang="fr-FR" sz="1400" b="1" dirty="0"/>
              <a:t>M. Ed Hoffman</a:t>
            </a:r>
            <a:r>
              <a:rPr lang="fr-FR" sz="1400" dirty="0"/>
              <a:t>, Ph. D., fondateur et président-directeur général de </a:t>
            </a:r>
            <a:r>
              <a:rPr lang="fr-FR" sz="1400" dirty="0" err="1"/>
              <a:t>Knowledge</a:t>
            </a:r>
            <a:r>
              <a:rPr lang="fr-FR" sz="1400" dirty="0"/>
              <a:t> </a:t>
            </a:r>
            <a:r>
              <a:rPr lang="fr-FR" sz="1400" dirty="0" err="1"/>
              <a:t>Strategies</a:t>
            </a:r>
            <a:r>
              <a:rPr lang="fr-FR" sz="1400" dirty="0"/>
              <a:t>, LLC, Columbia Institute, conseiller stratégique au Project Management Institute</a:t>
            </a:r>
          </a:p>
          <a:p>
            <a:pPr eaLnBrk="1" hangingPunct="1"/>
            <a:endParaRPr lang="en-US" altLang="en-US" sz="1500" dirty="0">
              <a:latin typeface="Calibri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634770" y="1355480"/>
            <a:ext cx="14797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247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resentation - 20180208/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9247030" cy="857250"/>
          </a:xfrm>
        </p:spPr>
        <p:txBody>
          <a:bodyPr>
            <a:normAutofit fontScale="90000"/>
          </a:bodyPr>
          <a:lstStyle/>
          <a:p>
            <a:r>
              <a:rPr lang="en-US" dirty="0"/>
              <a:t>ISS View of </a:t>
            </a:r>
            <a:r>
              <a:rPr lang="en-US" dirty="0" smtClean="0"/>
              <a:t>Earth </a:t>
            </a:r>
            <a:r>
              <a:rPr lang="fr-CA" dirty="0"/>
              <a:t>|</a:t>
            </a:r>
            <a:r>
              <a:rPr lang="en-US" dirty="0" err="1" smtClean="0"/>
              <a:t>Vue</a:t>
            </a:r>
            <a:r>
              <a:rPr lang="en-US" dirty="0" smtClean="0"/>
              <a:t> de la </a:t>
            </a:r>
            <a:r>
              <a:rPr lang="en-US" dirty="0" err="1" smtClean="0"/>
              <a:t>terre</a:t>
            </a:r>
            <a:r>
              <a:rPr lang="en-US" dirty="0" smtClean="0"/>
              <a:t> de la SSI</a:t>
            </a:r>
            <a:endParaRPr lang="en-US" dirty="0"/>
          </a:p>
        </p:txBody>
      </p:sp>
      <p:pic>
        <p:nvPicPr>
          <p:cNvPr id="4" name="All Alone in the Night - Time-lapse footage of the Earth as 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rcRect t="13340" b="13340"/>
          <a:stretch>
            <a:fillRect/>
          </a:stretch>
        </p:blipFill>
        <p:spPr>
          <a:xfrm>
            <a:off x="478140" y="793376"/>
            <a:ext cx="8229600" cy="3801247"/>
          </a:xfrm>
          <a:prstGeom prst="rect">
            <a:avLst/>
          </a:prstGeom>
          <a:ln>
            <a:solidFill>
              <a:schemeClr val="tx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2702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resentation - 20180208/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5979"/>
            <a:ext cx="9144000" cy="5605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Mars Landing – JPL | </a:t>
            </a:r>
            <a:r>
              <a:rPr lang="en-US" dirty="0" err="1" smtClean="0"/>
              <a:t>Atterrissage</a:t>
            </a:r>
            <a:r>
              <a:rPr lang="en-US" dirty="0" smtClean="0"/>
              <a:t> sur Mars</a:t>
            </a:r>
            <a:endParaRPr lang="en-US" dirty="0"/>
          </a:p>
        </p:txBody>
      </p:sp>
      <p:pic>
        <p:nvPicPr>
          <p:cNvPr id="4" name="Curiosity Has Landed - YouTube.MP4">
            <a:hlinkClick r:id="" action="ppaction://media"/>
          </p:cNvPr>
          <p:cNvPicPr>
            <a:picLocks noGrp="1" noChangeAspect="1"/>
          </p:cNvPicPr>
          <p:nvPr>
            <p:ph idx="1"/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rcRect t="13340" b="13340"/>
          <a:stretch>
            <a:fillRect/>
          </a:stretch>
        </p:blipFill>
        <p:spPr>
          <a:xfrm>
            <a:off x="457200" y="900953"/>
            <a:ext cx="8229600" cy="3693670"/>
          </a:xfrm>
          <a:prstGeom prst="rect">
            <a:avLst/>
          </a:prstGeom>
          <a:ln>
            <a:solidFill>
              <a:schemeClr val="tx1">
                <a:lumMod val="6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450658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resentation - 20180208/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76375" y="-57150"/>
            <a:ext cx="6343650" cy="85725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US" altLang="en-US" sz="2400" b="1" dirty="0">
                <a:latin typeface="Calibri" charset="0"/>
              </a:rPr>
              <a:t>References and </a:t>
            </a:r>
            <a:r>
              <a:rPr lang="en-US" altLang="en-US" sz="2400" b="1" dirty="0" smtClean="0">
                <a:latin typeface="Calibri" charset="0"/>
              </a:rPr>
              <a:t>Material / </a:t>
            </a:r>
            <a:r>
              <a:rPr lang="en-US" altLang="en-US" sz="2400" b="1" dirty="0" err="1" smtClean="0">
                <a:latin typeface="Calibri" charset="0"/>
              </a:rPr>
              <a:t>Matériel</a:t>
            </a:r>
            <a:r>
              <a:rPr lang="en-US" altLang="en-US" sz="2400" b="1" dirty="0" smtClean="0">
                <a:latin typeface="Calibri" charset="0"/>
              </a:rPr>
              <a:t> et </a:t>
            </a:r>
            <a:r>
              <a:rPr lang="en-US" altLang="en-US" sz="2400" b="1" dirty="0" err="1" smtClean="0">
                <a:latin typeface="Calibri" charset="0"/>
              </a:rPr>
              <a:t>références</a:t>
            </a:r>
            <a:endParaRPr lang="en-US" altLang="en-US" sz="2400" b="1" dirty="0">
              <a:latin typeface="Calibri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2730" y="800036"/>
            <a:ext cx="7784446" cy="1257300"/>
          </a:xfrm>
        </p:spPr>
        <p:txBody>
          <a:bodyPr>
            <a:noAutofit/>
          </a:bodyPr>
          <a:lstStyle/>
          <a:p>
            <a:pPr algn="l"/>
            <a:r>
              <a:rPr lang="en-US" altLang="x-non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‘What </a:t>
            </a:r>
            <a:r>
              <a:rPr lang="en-US" altLang="x-non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Successful Project Managers Do’</a:t>
            </a:r>
          </a:p>
          <a:p>
            <a:pPr algn="l"/>
            <a:r>
              <a:rPr lang="en-US" altLang="x-none" sz="1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Laufer</a:t>
            </a:r>
            <a:r>
              <a:rPr lang="en-US" altLang="x-non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Alexander, Hoffman, Edward J., Russell, Jeffrey S., Cameron, W. Scott.</a:t>
            </a:r>
          </a:p>
          <a:p>
            <a:pPr algn="l"/>
            <a:r>
              <a:rPr lang="en-US" altLang="x-non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Sloan Management Review, Spring 2015.</a:t>
            </a:r>
          </a:p>
          <a:p>
            <a:pPr algn="l"/>
            <a:r>
              <a:rPr lang="en-US" altLang="x-non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en-US" altLang="x-none" sz="1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https://sloanreview.mit.edu/article/what-successful-project-managers-do/</a:t>
            </a:r>
            <a:r>
              <a:rPr lang="en-US" altLang="x-non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  </a:t>
            </a:r>
          </a:p>
          <a:p>
            <a:pPr algn="l"/>
            <a:r>
              <a:rPr lang="en-US" altLang="x-non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Today work world is dynamic and competitive, and a manager’s key challenge is coping with frequent unexpected events. Traditional approaches to project management emphasize long-term planning and a focus on stability to manage risk. But today, managers leading complex projects often combine traditional and “agile” methods to give them more flexibility and better results. </a:t>
            </a:r>
          </a:p>
          <a:p>
            <a:pPr algn="l" eaLnBrk="1" hangingPunct="1"/>
            <a:endParaRPr lang="en-US" altLang="en-US" sz="1200" dirty="0">
              <a:latin typeface="Calibri" charset="0"/>
            </a:endParaRPr>
          </a:p>
        </p:txBody>
      </p:sp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552730" y="2657989"/>
            <a:ext cx="5772150" cy="692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Ø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Wingdings" charset="2"/>
              <a:buChar char="ü"/>
              <a:defRPr sz="20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350" dirty="0" smtClean="0">
                <a:solidFill>
                  <a:schemeClr val="tx1"/>
                </a:solidFill>
              </a:rPr>
              <a:t>2</a:t>
            </a:r>
            <a:r>
              <a:rPr lang="en-US" altLang="x-none" sz="1200" dirty="0" smtClean="0">
                <a:solidFill>
                  <a:schemeClr val="tx1"/>
                </a:solidFill>
              </a:rPr>
              <a:t>. NASA’s </a:t>
            </a:r>
            <a:r>
              <a:rPr lang="en-US" altLang="x-none" sz="1200" dirty="0">
                <a:solidFill>
                  <a:schemeClr val="tx1"/>
                </a:solidFill>
              </a:rPr>
              <a:t>PMO: Building and Sustaining a Learning Organization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2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200" dirty="0">
                <a:solidFill>
                  <a:schemeClr val="tx1"/>
                </a:solidFill>
              </a:rPr>
              <a:t>https://</a:t>
            </a:r>
            <a:r>
              <a:rPr lang="en-US" altLang="x-none" sz="1200" dirty="0" err="1">
                <a:solidFill>
                  <a:schemeClr val="tx1"/>
                </a:solidFill>
              </a:rPr>
              <a:t>www.pmi.org</a:t>
            </a:r>
            <a:r>
              <a:rPr lang="en-US" altLang="x-none" sz="1200" dirty="0">
                <a:solidFill>
                  <a:schemeClr val="tx1"/>
                </a:solidFill>
              </a:rPr>
              <a:t>/business-solutions/white-papers/</a:t>
            </a:r>
            <a:r>
              <a:rPr lang="en-US" altLang="x-none" sz="1200" dirty="0" err="1">
                <a:solidFill>
                  <a:schemeClr val="tx1"/>
                </a:solidFill>
              </a:rPr>
              <a:t>nasa-pmo</a:t>
            </a:r>
            <a:endParaRPr lang="en-US" altLang="x-none" sz="1200" dirty="0">
              <a:solidFill>
                <a:schemeClr val="tx1"/>
              </a:solidFill>
            </a:endParaRPr>
          </a:p>
        </p:txBody>
      </p:sp>
      <p:sp>
        <p:nvSpPr>
          <p:cNvPr id="23556" name="TextBox 2"/>
          <p:cNvSpPr txBox="1">
            <a:spLocks noChangeArrowheads="1"/>
          </p:cNvSpPr>
          <p:nvPr/>
        </p:nvSpPr>
        <p:spPr bwMode="auto">
          <a:xfrm>
            <a:off x="552730" y="3350486"/>
            <a:ext cx="778444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8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Wingdings" charset="2"/>
              <a:buChar char="Ø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Font typeface="Wingdings" charset="2"/>
              <a:buChar char="ü"/>
              <a:defRPr sz="20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x-none" sz="1200" b="1" dirty="0" smtClean="0">
                <a:solidFill>
                  <a:schemeClr val="tx1"/>
                </a:solidFill>
                <a:hlinkClick r:id="rId4"/>
              </a:rPr>
              <a:t>3. Knowledge </a:t>
            </a:r>
            <a:r>
              <a:rPr lang="en-US" altLang="x-none" sz="1200" b="1" dirty="0">
                <a:solidFill>
                  <a:schemeClr val="tx1"/>
                </a:solidFill>
                <a:hlinkClick r:id="rId4"/>
              </a:rPr>
              <a:t>Management at NASA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x-none" sz="1200" dirty="0">
              <a:solidFill>
                <a:schemeClr val="tx1"/>
              </a:solidFill>
              <a:hlinkClick r:id="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200" dirty="0">
                <a:solidFill>
                  <a:schemeClr val="tx1"/>
                </a:solidFill>
                <a:hlinkClick r:id=""/>
              </a:rPr>
              <a:t>https://www.pmi.org/business-solutions/white-papers/real-knowledge-nasa</a:t>
            </a:r>
            <a:r>
              <a:rPr lang="en-US" altLang="x-none" sz="12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100" dirty="0">
                <a:solidFill>
                  <a:schemeClr val="tx1"/>
                </a:solidFill>
              </a:rPr>
              <a:t>How can organizations and practitioners best leverage project knowledge and knowledge services to get things done in the modern complex project environment?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100" i="1" dirty="0">
                <a:solidFill>
                  <a:schemeClr val="tx1"/>
                </a:solidFill>
              </a:rPr>
              <a:t>R.E.A.L. Knowledge at NASA</a:t>
            </a:r>
            <a:r>
              <a:rPr lang="en-US" altLang="x-none" sz="1100" dirty="0">
                <a:solidFill>
                  <a:schemeClr val="tx1"/>
                </a:solidFill>
              </a:rPr>
              <a:t> provides a descriptive project practitioner-centered Knowledge Model drawn from experience in the development of knowledge services at NASA.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x-none" sz="1100" dirty="0">
                <a:solidFill>
                  <a:schemeClr val="tx1"/>
                </a:solidFill>
              </a:rPr>
              <a:t>Explore how a successful knowledge model, based on strategic imperatives, can be developed and implemented. R.E.A.L. Knowledge closes with a summary and recommendations for future research.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x-none" sz="600" dirty="0"/>
          </a:p>
        </p:txBody>
      </p:sp>
    </p:spTree>
    <p:extLst>
      <p:ext uri="{BB962C8B-B14F-4D97-AF65-F5344CB8AC3E}">
        <p14:creationId xmlns:p14="http://schemas.microsoft.com/office/powerpoint/2010/main" val="135592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resentation - 20180208/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20" y="1085478"/>
            <a:ext cx="8229600" cy="2048610"/>
          </a:xfrm>
        </p:spPr>
        <p:txBody>
          <a:bodyPr>
            <a:normAutofit/>
          </a:bodyPr>
          <a:lstStyle/>
          <a:p>
            <a:r>
              <a:rPr lang="en-CA" sz="6600" b="1" dirty="0" smtClean="0"/>
              <a:t>Questions ?</a:t>
            </a:r>
            <a:endParaRPr lang="en-CA" sz="6600" b="1" dirty="0"/>
          </a:p>
        </p:txBody>
      </p:sp>
    </p:spTree>
    <p:extLst>
      <p:ext uri="{BB962C8B-B14F-4D97-AF65-F5344CB8AC3E}">
        <p14:creationId xmlns:p14="http://schemas.microsoft.com/office/powerpoint/2010/main" val="40593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resentation - 20180208/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6396"/>
            <a:ext cx="8229600" cy="3221276"/>
          </a:xfrm>
        </p:spPr>
        <p:txBody>
          <a:bodyPr>
            <a:normAutofit/>
          </a:bodyPr>
          <a:lstStyle/>
          <a:p>
            <a:r>
              <a:rPr lang="en-CA" sz="6600" b="1" dirty="0" smtClean="0"/>
              <a:t>Thank you! / </a:t>
            </a:r>
            <a:r>
              <a:rPr lang="en-CA" sz="6600" b="1" dirty="0" err="1" smtClean="0"/>
              <a:t>Merci</a:t>
            </a:r>
            <a:r>
              <a:rPr lang="en-CA" sz="6600" b="1" dirty="0" smtClean="0"/>
              <a:t> !</a:t>
            </a:r>
            <a:endParaRPr lang="en-CA" sz="6600" b="1" dirty="0"/>
          </a:p>
        </p:txBody>
      </p:sp>
    </p:spTree>
    <p:extLst>
      <p:ext uri="{BB962C8B-B14F-4D97-AF65-F5344CB8AC3E}">
        <p14:creationId xmlns:p14="http://schemas.microsoft.com/office/powerpoint/2010/main" val="352566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resentation - 20180208/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resentation - 20180208/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resentation - 20180208/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resentation - 20180208/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resentation - 20180208/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20" autoAdjust="0"/>
    <p:restoredTop sz="50000" autoAdjust="0"/>
  </p:normalViewPr>
  <p:slideViewPr>
    <p:cSldViewPr snapToGrid="0" snapToObjects="1">
      <p:cViewPr varScale="1">
        <p:scale>
          <a:sx n="74" d="100"/>
          <a:sy n="74" d="100"/>
        </p:scale>
        <p:origin x="192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3078" y="102"/>
      </p:cViewPr>
      <p:guideLst>
        <p:guide orient="horz" pos="2880"/>
        <p:guide pos="2160"/>
      </p:guideLst>
    </p:cSldViewPr>
  </p:notesViewPr>
  <p:gridSpacing cx="76200" cy="76200"/>
</p:viewPr>
</file>