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1" r:id="rId3"/>
    <p:sldId id="297" r:id="rId4"/>
    <p:sldId id="292" r:id="rId5"/>
    <p:sldId id="293" r:id="rId6"/>
    <p:sldId id="294" r:id="rId7"/>
    <p:sldId id="300" r:id="rId8"/>
    <p:sldId id="295" r:id="rId9"/>
    <p:sldId id="296" r:id="rId10"/>
    <p:sldId id="299" r:id="rId11"/>
    <p:sldId id="29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00" autoAdjust="0"/>
    <p:restoredTop sz="72435" autoAdjust="0"/>
  </p:normalViewPr>
  <p:slideViewPr>
    <p:cSldViewPr showGuides="1">
      <p:cViewPr>
        <p:scale>
          <a:sx n="110" d="100"/>
          <a:sy n="110" d="100"/>
        </p:scale>
        <p:origin x="-78"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FA872-92A2-4197-B1A4-E85779F66EB3}" type="datetimeFigureOut">
              <a:rPr lang="en-CA" smtClean="0"/>
              <a:pPr/>
              <a:t>2011-05-24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5B6D-1E37-49A0-ADE6-5A5858547822}" type="slidenum">
              <a:rPr lang="en-CA" smtClean="0"/>
              <a:pPr/>
              <a:t>‹#›</a:t>
            </a:fld>
            <a:endParaRPr lang="en-CA" dirty="0"/>
          </a:p>
        </p:txBody>
      </p:sp>
    </p:spTree>
    <p:extLst>
      <p:ext uri="{BB962C8B-B14F-4D97-AF65-F5344CB8AC3E}">
        <p14:creationId xmlns="" xmlns:p14="http://schemas.microsoft.com/office/powerpoint/2010/main" val="81903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11</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These pictures were taken in St. Raymond du </a:t>
            </a:r>
            <a:r>
              <a:rPr lang="en-CA" sz="1200" kern="1200" dirty="0" err="1" smtClean="0">
                <a:solidFill>
                  <a:schemeClr val="tx1"/>
                </a:solidFill>
                <a:latin typeface="+mn-lt"/>
                <a:ea typeface="+mn-ea"/>
                <a:cs typeface="+mn-cs"/>
              </a:rPr>
              <a:t>Portneuf</a:t>
            </a:r>
            <a:r>
              <a:rPr lang="en-CA" sz="1200" kern="1200" dirty="0" smtClean="0">
                <a:solidFill>
                  <a:schemeClr val="tx1"/>
                </a:solidFill>
                <a:latin typeface="+mn-lt"/>
                <a:ea typeface="+mn-ea"/>
                <a:cs typeface="+mn-cs"/>
              </a:rPr>
              <a:t>, about 60 km north-west of Québec City, a town along Québec’s La Route Verte cycling touring network.  The man was coming out of the post office and on his way to the grocery store.</a:t>
            </a:r>
          </a:p>
          <a:p>
            <a:r>
              <a:rPr lang="en-CA" sz="1200" kern="1200" dirty="0" smtClean="0">
                <a:solidFill>
                  <a:schemeClr val="tx1"/>
                </a:solidFill>
                <a:latin typeface="+mn-lt"/>
                <a:ea typeface="+mn-ea"/>
                <a:cs typeface="+mn-cs"/>
              </a:rPr>
              <a:t>Now just fast forward about 12 to 15 years, then it will be me taking out my electrical-assisted tricycle for the daily shopping trip, making my way from my home in the downtown peninsula to the shopping areas downtown, and stopping at my favourite shops.</a:t>
            </a:r>
          </a:p>
          <a:p>
            <a:r>
              <a:rPr lang="en-CA" sz="1200" kern="1200" dirty="0" smtClean="0">
                <a:solidFill>
                  <a:schemeClr val="tx1"/>
                </a:solidFill>
                <a:latin typeface="+mn-lt"/>
                <a:ea typeface="+mn-ea"/>
                <a:cs typeface="+mn-cs"/>
              </a:rPr>
              <a:t>By then, PEOPLE won’t be MOTORISTS or CYCLISTS.  They will be PEOPLE.  As they leave their home for a trip, they may take their car keys, or their transit pass, or decide to walk, or take a public bike at the corner, or take their bicycle.  They will be PEOPLE taking the appropriate transportation alternative for that trip, recognizing their commitment and their contribution to a sustainable, liveable, green community.  They will do their part to keep the city green.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176213" indent="-176213" algn="l"/>
            <a:r>
              <a:rPr lang="en-CA" sz="2400" strike="sngStrike" dirty="0" smtClean="0">
                <a:solidFill>
                  <a:schemeClr val="tx1">
                    <a:lumMod val="95000"/>
                    <a:lumOff val="5000"/>
                  </a:schemeClr>
                </a:solidFill>
              </a:rPr>
              <a:t>The Business Cycle</a:t>
            </a:r>
          </a:p>
          <a:p>
            <a:pPr marL="176213" indent="-176213" algn="l"/>
            <a:endParaRPr lang="en-CA" sz="1800" strike="sngStrike" dirty="0" smtClean="0"/>
          </a:p>
          <a:p>
            <a:pPr marL="176213" indent="-176213" algn="l"/>
            <a:r>
              <a:rPr lang="en-CA" sz="1800" strike="sngStrike" dirty="0" smtClean="0">
                <a:solidFill>
                  <a:schemeClr val="tx1">
                    <a:lumMod val="95000"/>
                    <a:lumOff val="5000"/>
                  </a:schemeClr>
                </a:solidFill>
              </a:rPr>
              <a:t>Corporate communities supporting and benefiting from cycling</a:t>
            </a:r>
          </a:p>
          <a:p>
            <a:pPr marL="176213" indent="-176213" algn="l"/>
            <a:endParaRPr lang="en-CA" sz="1800" strike="sngStrike" dirty="0" smtClean="0">
              <a:solidFill>
                <a:schemeClr val="tx1">
                  <a:lumMod val="95000"/>
                  <a:lumOff val="5000"/>
                </a:schemeClr>
              </a:solidFill>
            </a:endParaRPr>
          </a:p>
          <a:p>
            <a:pPr marL="176213" indent="-176213" algn="l"/>
            <a:r>
              <a:rPr lang="en-CA" sz="1800" strike="sngStrike" dirty="0" smtClean="0">
                <a:solidFill>
                  <a:schemeClr val="tx1">
                    <a:lumMod val="95000"/>
                    <a:lumOff val="5000"/>
                  </a:schemeClr>
                </a:solidFill>
              </a:rPr>
              <a:t>Experiences for making this a viable relationship</a:t>
            </a:r>
          </a:p>
          <a:p>
            <a:pPr marL="176213" indent="-176213" algn="l"/>
            <a:endParaRPr lang="en-CA" sz="1800" strike="sngStrike" dirty="0" smtClean="0">
              <a:solidFill>
                <a:schemeClr val="tx1">
                  <a:lumMod val="95000"/>
                  <a:lumOff val="5000"/>
                </a:schemeClr>
              </a:solidFill>
            </a:endParaRPr>
          </a:p>
          <a:p>
            <a:pPr marL="633413" lvl="1" indent="-176213" algn="l"/>
            <a:r>
              <a:rPr lang="en-CA" sz="1400" strike="sngStrike" dirty="0" smtClean="0">
                <a:solidFill>
                  <a:schemeClr val="tx1">
                    <a:lumMod val="95000"/>
                    <a:lumOff val="5000"/>
                  </a:schemeClr>
                </a:solidFill>
              </a:rPr>
              <a:t>Cycling-related business</a:t>
            </a:r>
          </a:p>
          <a:p>
            <a:pPr marL="633413" lvl="1" indent="-176213" algn="l"/>
            <a:r>
              <a:rPr lang="en-CA" sz="1400" strike="sngStrike" dirty="0" smtClean="0">
                <a:solidFill>
                  <a:schemeClr val="tx1">
                    <a:lumMod val="95000"/>
                    <a:lumOff val="5000"/>
                  </a:schemeClr>
                </a:solidFill>
              </a:rPr>
              <a:t>Local retailing</a:t>
            </a:r>
          </a:p>
          <a:p>
            <a:pPr marL="633413" lvl="1" indent="-176213" algn="l"/>
            <a:r>
              <a:rPr lang="en-CA" sz="1400" strike="sngStrike" dirty="0" smtClean="0">
                <a:solidFill>
                  <a:schemeClr val="tx1">
                    <a:lumMod val="95000"/>
                    <a:lumOff val="5000"/>
                  </a:schemeClr>
                </a:solidFill>
              </a:rPr>
              <a:t>Local businesses integrating cycling into their business and marketing models</a:t>
            </a:r>
          </a:p>
          <a:p>
            <a:pPr marL="633413" lvl="1" indent="-176213" algn="l"/>
            <a:r>
              <a:rPr lang="en-CA" sz="1400" strike="sngStrike" dirty="0" smtClean="0">
                <a:solidFill>
                  <a:schemeClr val="tx1">
                    <a:lumMod val="95000"/>
                    <a:lumOff val="5000"/>
                  </a:schemeClr>
                </a:solidFill>
              </a:rPr>
              <a:t>Combined Mobility opportunities</a:t>
            </a: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3</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b="1" kern="1200" dirty="0" smtClean="0">
                <a:solidFill>
                  <a:schemeClr val="tx1"/>
                </a:solidFill>
                <a:latin typeface="+mn-lt"/>
                <a:ea typeface="+mn-ea"/>
                <a:cs typeface="+mn-cs"/>
              </a:rPr>
              <a:t>Cyclists, pedestrians and transit riders should be retailers’ preferred customers, no matter if they are car owners or not</a:t>
            </a:r>
          </a:p>
          <a:p>
            <a:pPr lvl="0"/>
            <a:endParaRPr lang="en-CA" sz="1200" strike="sngStrike"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Street traffic is so important to retailers.  If there is traffic on the street, then there is opportunity for retailers to </a:t>
            </a:r>
            <a:r>
              <a:rPr lang="en-CA" sz="1200" b="1" kern="1200" dirty="0" smtClean="0">
                <a:solidFill>
                  <a:schemeClr val="tx1"/>
                </a:solidFill>
                <a:latin typeface="+mn-lt"/>
                <a:ea typeface="+mn-ea"/>
                <a:cs typeface="+mn-cs"/>
              </a:rPr>
              <a:t>convert that street traffic into store traffic and then into sales.  </a:t>
            </a:r>
            <a:r>
              <a:rPr lang="en-CA" sz="1200" kern="1200" dirty="0" smtClean="0">
                <a:solidFill>
                  <a:schemeClr val="tx1"/>
                </a:solidFill>
                <a:latin typeface="+mn-lt"/>
                <a:ea typeface="+mn-ea"/>
                <a:cs typeface="+mn-cs"/>
              </a:rPr>
              <a:t>For purpose of discretionary shopping, street traffic is very hard to stop and have it come into a store.  Street speed is too fast for inducing the shopping feeling.  (just look at the Danforth experience in Toronto)  Car parking is usually not readily available in front of a retailer’s store and may be several blocks away.  That is everyday reality on a shopping street.  Parking may be far enough away where the driver decides to forget about that discretionary purchase and decide to go to a suburban mall instead.</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Cycling provides a convenience while providing a means to take home one’s shopping.  Some form of parking is usually found within the catchment area of a store.  Cycling speed is more conducive to stopping for discretionary shopping.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Retailers should be thrilled with the thought of bike parking corrals in front of their stores.  Instead of one parking spot occupied by one potential shopper, now a retail store is exposed to higher street traffic and 10 to 14 potential shoppers.  As a bonus, these shoppers have more money available for spending on purchases or other local services, including the hospitality trade.</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For each trip, a cyclist has an additional $7.50 available for shopping.  The cost of transportation for a cycling shopper is much lower than driving a car to a store.  No need to pay for parking, motor fuel, and car maintenance.  The appeal of a cycling shopper increases to retailers if the shopper has moved totally away from driving to cycling or combining cycling and transit.  Now, there is about an additional $30 available each day for more shopping or for something special.</a:t>
            </a: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4</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A social experience!</a:t>
            </a:r>
          </a:p>
          <a:p>
            <a:endParaRPr lang="en-CA" sz="1200" strike="sngStrike"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Dr. Kay Teschke’ Cycling in Cities Survey indicated that there are a significant number of people who would cycle for their transportation needs if only the road system were to their liking. (31% in the city of Vancouver of which about 12% cycle at least once a month).  High on the list of needs are </a:t>
            </a:r>
            <a:r>
              <a:rPr lang="en-CA" sz="1200" i="1" kern="1200" dirty="0" smtClean="0">
                <a:solidFill>
                  <a:schemeClr val="tx1"/>
                </a:solidFill>
                <a:latin typeface="+mn-lt"/>
                <a:ea typeface="+mn-ea"/>
                <a:cs typeface="+mn-cs"/>
              </a:rPr>
              <a:t>Separation </a:t>
            </a:r>
            <a:r>
              <a:rPr lang="en-CA" sz="1200" kern="1200" dirty="0" smtClean="0">
                <a:solidFill>
                  <a:schemeClr val="tx1"/>
                </a:solidFill>
                <a:latin typeface="+mn-lt"/>
                <a:ea typeface="+mn-ea"/>
                <a:cs typeface="+mn-cs"/>
              </a:rPr>
              <a:t>and </a:t>
            </a:r>
            <a:r>
              <a:rPr lang="en-CA" sz="1200" i="1" kern="1200" dirty="0" smtClean="0">
                <a:solidFill>
                  <a:schemeClr val="tx1"/>
                </a:solidFill>
                <a:latin typeface="+mn-lt"/>
                <a:ea typeface="+mn-ea"/>
                <a:cs typeface="+mn-cs"/>
              </a:rPr>
              <a:t>Intersection Visibility</a:t>
            </a:r>
            <a:r>
              <a:rPr lang="en-CA" sz="1200" kern="1200" dirty="0" smtClean="0">
                <a:solidFill>
                  <a:schemeClr val="tx1"/>
                </a:solidFill>
                <a:latin typeface="+mn-lt"/>
                <a:ea typeface="+mn-ea"/>
                <a:cs typeface="+mn-cs"/>
              </a:rPr>
              <a:t>.</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Focusing on streetscape and enhancing the cycling experience to get to stores is a way for increasing retail activity along a street.   Speed of neighbouring car traffic is a significant factor.  As pedestrians, we know how we value separation from faster modes of travel.  The same holds for cycling.  Shopping areas adjacent or within the catchment area of cycling facilities helps one decide where to go for one’s shopping needs.  In Europe, from towns and from small to large cities, highly visible cycling facilities bring shoppers to the shopping core.  These sometimes include separation of cyclists from other traffic.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For bringing in customers who want to cycle there, a direction taken by shopping centres is to provide cycling lanes connecting to convenient and highly visible bike parking on shopping malls.  Two examples are highlighted; one is a shopping mall outside of the city core in Copenhagen.  The other is from a suburban mall adjacent to the Highway 95 Bikeway east of Spokane WA.</a:t>
            </a: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5</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As we know, shopping areas compete with curling and hockey rinks and Tim Horton as places where people can congregate for social experiences.  In Europe, from small to large municipalities, shopping streets are enhanced to be People Streets.  These People Streets provide connectivity to stores and to places of business.  These highly popular streets for shoppers and for retailers of all sizes and line of business provide passage for pedestrians, cyclists, sometimes transit, delivery vehicles and local residents at low speed, usually 20 kph or less.</a:t>
            </a:r>
          </a:p>
          <a:p>
            <a:endParaRPr lang="en-CA" sz="1200" kern="1200" dirty="0" smtClean="0">
              <a:solidFill>
                <a:schemeClr val="tx1"/>
              </a:solidFill>
              <a:latin typeface="+mn-lt"/>
              <a:ea typeface="+mn-ea"/>
              <a:cs typeface="+mn-cs"/>
            </a:endParaRPr>
          </a:p>
          <a:p>
            <a:r>
              <a:rPr lang="en-CA" sz="1200" i="1" kern="1200" dirty="0" smtClean="0">
                <a:solidFill>
                  <a:srgbClr val="FF0000"/>
                </a:solidFill>
                <a:latin typeface="+mn-lt"/>
                <a:ea typeface="+mn-ea"/>
                <a:cs typeface="+mn-cs"/>
              </a:rPr>
              <a:t>Next slide</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6</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These streets provide room for people to stop and enjoy life.  Transportation Demand Management methodologies are used.  Frequently these streets are open to all traffic until 10:00 to 11:00 am.  Automatic bollards are frequently used to control access.</a:t>
            </a: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7</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dirty="0" smtClean="0">
                <a:solidFill>
                  <a:schemeClr val="tx1"/>
                </a:solidFill>
                <a:latin typeface="+mn-lt"/>
                <a:ea typeface="+mn-ea"/>
                <a:cs typeface="+mn-cs"/>
              </a:rPr>
              <a:t>If businesses are going to be successful over the long term, their marketing approach along with their goods and services offerings for sale will need changing and adopting with time as consumers’ taste and mobility changes.  This is especially true for downtown areas which may see significant population growth, especially residential growth.  If stores do not offer something distinctive, then why go shopping there, especially with stores located downtown rather than closer to home or in suburban malls and shopping areas. </a:t>
            </a:r>
            <a:endParaRPr lang="en-CA" sz="1200" strike="sngStrike" kern="1200" dirty="0" smtClean="0">
              <a:solidFill>
                <a:schemeClr val="tx1"/>
              </a:solidFill>
              <a:latin typeface="+mn-lt"/>
              <a:ea typeface="+mn-ea"/>
              <a:cs typeface="+mn-cs"/>
            </a:endParaRPr>
          </a:p>
          <a:p>
            <a:endParaRPr lang="en-CA" sz="1200" strike="sngStrike"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Shopping traffic on streets is all important to retailers.  As streets are restricted in width, car traffic may also be limited which in return limits how many people can drive to shopping streets.  Transit, cycling, and walking are much more flexible in helping increase the shopping traffic on streets.</a:t>
            </a: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8</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1200" b="1" strike="sngStrike" kern="1200" dirty="0" smtClean="0">
                <a:solidFill>
                  <a:schemeClr val="tx1"/>
                </a:solidFill>
                <a:latin typeface="+mn-lt"/>
                <a:ea typeface="+mn-ea"/>
                <a:cs typeface="+mn-cs"/>
              </a:rPr>
              <a:t>With increase in cycling traffic comes new opportunities</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With movement to cycling and combining cycling with transit, new business opportunities appear.  As cycling traffic grows, so does retailing in bike stores.  However, other opportunities also become more viable, including specialized business operations.</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The Delivery Systems </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One area undergoing development is the courier business.  Some mail delivery services have expanded the capacity of a mail person to carry the cargo.  Some retail operations have returned to the way of providing home deliveries of the </a:t>
            </a:r>
            <a:r>
              <a:rPr lang="en-CA" sz="1200" kern="1200" dirty="0" err="1" smtClean="0">
                <a:solidFill>
                  <a:schemeClr val="tx1"/>
                </a:solidFill>
                <a:latin typeface="+mn-lt"/>
                <a:ea typeface="+mn-ea"/>
                <a:cs typeface="+mn-cs"/>
              </a:rPr>
              <a:t>1950’s</a:t>
            </a:r>
            <a:r>
              <a:rPr lang="en-CA" sz="1200" kern="1200" dirty="0" smtClean="0">
                <a:solidFill>
                  <a:schemeClr val="tx1"/>
                </a:solidFill>
                <a:latin typeface="+mn-lt"/>
                <a:ea typeface="+mn-ea"/>
                <a:cs typeface="+mn-cs"/>
              </a:rPr>
              <a:t> and before using cargo bikes.  Other retailers have moved beyond their normal home delivery services and the take it home yourself truck rental program offering to provide a cycling delivery option.</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Public Bike Systems and shopping</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Bike sharing</a:t>
            </a:r>
            <a:r>
              <a:rPr lang="en-CA" sz="1200" b="1"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provides new mobility options which extends one’s shopping area, conveniently and time efficiently, without the bother of moving one’s motorized vehicle and finding a new parking spot.  Bike sharing provides a linearity of trips with transit.  It also helps getting tourists to the stores.  For maximizing the effect of bike share on a community and for retailers, high-quality cycling infrastructure is needed, including separation of cyclists and motorists.</a:t>
            </a:r>
          </a:p>
          <a:p>
            <a:pPr lvl="1"/>
            <a:endParaRPr lang="en-CA" sz="1200" strike="sngStrike"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Bike stations</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As shopping becomes more of a cycling activity, a place to leave one’s bike and be comfortable that it will be there in cycleable condition when one returns becomes more important.  Safe parking for bicycles will be in demand while cyclist is shopping at multi-locations.  What also will be in demand is a  place to leave one’s purchases while the shopping trip continues.</a:t>
            </a:r>
          </a:p>
          <a:p>
            <a:r>
              <a:rPr lang="en-CA" sz="1200" b="1" kern="1200" dirty="0" smtClean="0">
                <a:solidFill>
                  <a:schemeClr val="tx1"/>
                </a:solidFill>
                <a:latin typeface="+mn-lt"/>
                <a:ea typeface="+mn-ea"/>
                <a:cs typeface="+mn-cs"/>
              </a:rPr>
              <a:t>Bus and Bike – </a:t>
            </a:r>
            <a:r>
              <a:rPr lang="en-CA" sz="1200" kern="1200" dirty="0" smtClean="0">
                <a:solidFill>
                  <a:schemeClr val="tx1"/>
                </a:solidFill>
                <a:latin typeface="+mn-lt"/>
                <a:ea typeface="+mn-ea"/>
                <a:cs typeface="+mn-cs"/>
              </a:rPr>
              <a:t>Seville, Spain’s solution to moving commuters to their place of work. A ticket will take you from one end of the journey to the other with part by bus and part by bike.</a:t>
            </a:r>
          </a:p>
          <a:p>
            <a:r>
              <a:rPr lang="en-CA" sz="1200" b="1" kern="1200" dirty="0" smtClean="0">
                <a:solidFill>
                  <a:schemeClr val="tx1"/>
                </a:solidFill>
                <a:latin typeface="+mn-lt"/>
                <a:ea typeface="+mn-ea"/>
                <a:cs typeface="+mn-cs"/>
              </a:rPr>
              <a:t>Bike Kitchens –</a:t>
            </a:r>
            <a:r>
              <a:rPr lang="en-CA" sz="1200" kern="1200" dirty="0" smtClean="0">
                <a:solidFill>
                  <a:schemeClr val="tx1"/>
                </a:solidFill>
                <a:latin typeface="+mn-lt"/>
                <a:ea typeface="+mn-ea"/>
                <a:cs typeface="+mn-cs"/>
              </a:rPr>
              <a:t> Mobile workshops bringing repair services to cyclists.</a:t>
            </a:r>
          </a:p>
          <a:p>
            <a:r>
              <a:rPr lang="en-CA" sz="1200" b="1" kern="1200" dirty="0" err="1" smtClean="0">
                <a:solidFill>
                  <a:schemeClr val="tx1"/>
                </a:solidFill>
                <a:latin typeface="+mn-lt"/>
                <a:ea typeface="+mn-ea"/>
                <a:cs typeface="+mn-cs"/>
              </a:rPr>
              <a:t>Binners</a:t>
            </a:r>
            <a:r>
              <a:rPr lang="en-CA" sz="1200" b="1"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 Part of our recycling program. Bicycles and electrical-assisted bicycles as part of the freight network.</a:t>
            </a:r>
          </a:p>
          <a:p>
            <a:r>
              <a:rPr lang="en-CA" sz="1200" b="1" kern="1200" dirty="0" smtClean="0">
                <a:solidFill>
                  <a:schemeClr val="tx1"/>
                </a:solidFill>
                <a:latin typeface="+mn-lt"/>
                <a:ea typeface="+mn-ea"/>
                <a:cs typeface="+mn-cs"/>
              </a:rPr>
              <a:t>Supports Revitalizing the Farmers Market</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4205B6D-1E37-49A0-ADE6-5A5858547822}" type="slidenum">
              <a:rPr lang="en-CA" smtClean="0"/>
              <a:pPr/>
              <a:t>9</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1200" b="1" kern="1200" dirty="0" smtClean="0">
                <a:solidFill>
                  <a:schemeClr val="tx1"/>
                </a:solidFill>
                <a:latin typeface="+mn-lt"/>
                <a:ea typeface="+mn-ea"/>
                <a:cs typeface="+mn-cs"/>
              </a:rPr>
              <a:t>Public Bike Systems and shopping</a:t>
            </a:r>
          </a:p>
          <a:p>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Bike sharing</a:t>
            </a:r>
            <a:r>
              <a:rPr lang="en-CA" sz="1200" b="1"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provides new mobility options which extends one’s shopping area, conveniently and time efficiently, without the bother of moving one’s motorized vehicle and finding a new parking spot.  Bike sharing provides a linearity of trips with transit.  It also helps getting tourists to the stores.  For maximizing the effect of bike share on a community and for retailers, high-quality cycling infrastructure is needed, including separation of cyclists and motorists.</a:t>
            </a:r>
          </a:p>
          <a:p>
            <a:endParaRPr lang="en-CA" sz="1200" b="1"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Bike stations</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As shopping becomes more of a cycling activity, a place to leave one’s bike and be comfortable that it will be there in cycleable condition when one returns becomes more important.  Safe parking for bicycles will be in demand while cyclist is shopping at multi-locations.  What also will be in demand is a  place to leave one’s purchases while the shopping trip continues.</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Bus and Bike – </a:t>
            </a:r>
            <a:r>
              <a:rPr lang="en-CA" sz="1200" kern="1200" dirty="0" smtClean="0">
                <a:solidFill>
                  <a:schemeClr val="tx1"/>
                </a:solidFill>
                <a:latin typeface="+mn-lt"/>
                <a:ea typeface="+mn-ea"/>
                <a:cs typeface="+mn-cs"/>
              </a:rPr>
              <a:t>Seville, Spain’s solution to moving commuters to their place of work. A ticket will take you from one end of the journey to the other with part by bus and part by bike.</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Bike Kitchens –</a:t>
            </a:r>
            <a:r>
              <a:rPr lang="en-CA" sz="1200" kern="1200" dirty="0" smtClean="0">
                <a:solidFill>
                  <a:schemeClr val="tx1"/>
                </a:solidFill>
                <a:latin typeface="+mn-lt"/>
                <a:ea typeface="+mn-ea"/>
                <a:cs typeface="+mn-cs"/>
              </a:rPr>
              <a:t> Mobile workshops bringing repair services to cyclists.</a:t>
            </a:r>
          </a:p>
          <a:p>
            <a:endParaRPr lang="en-CA" sz="1200" kern="1200" dirty="0" smtClean="0">
              <a:solidFill>
                <a:schemeClr val="tx1"/>
              </a:solidFill>
              <a:latin typeface="+mn-lt"/>
              <a:ea typeface="+mn-ea"/>
              <a:cs typeface="+mn-cs"/>
            </a:endParaRPr>
          </a:p>
          <a:p>
            <a:r>
              <a:rPr lang="en-CA" sz="1200" b="1" kern="1200" dirty="0" err="1" smtClean="0">
                <a:solidFill>
                  <a:schemeClr val="tx1"/>
                </a:solidFill>
                <a:latin typeface="+mn-lt"/>
                <a:ea typeface="+mn-ea"/>
                <a:cs typeface="+mn-cs"/>
              </a:rPr>
              <a:t>Binners</a:t>
            </a:r>
            <a:r>
              <a:rPr lang="en-CA" sz="1200" b="1"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 Part of our recycling program. Bicycles and electrical-assisted bicycles as part of the freight network.</a:t>
            </a:r>
          </a:p>
          <a:p>
            <a:endParaRPr lang="en-CA" sz="1200" kern="1200" dirty="0" smtClean="0">
              <a:solidFill>
                <a:schemeClr val="tx1"/>
              </a:solidFill>
              <a:latin typeface="+mn-lt"/>
              <a:ea typeface="+mn-ea"/>
              <a:cs typeface="+mn-cs"/>
            </a:endParaRPr>
          </a:p>
          <a:p>
            <a:r>
              <a:rPr lang="en-CA" sz="1200" b="1" kern="1200" dirty="0" smtClean="0">
                <a:solidFill>
                  <a:schemeClr val="tx1"/>
                </a:solidFill>
                <a:latin typeface="+mn-lt"/>
                <a:ea typeface="+mn-ea"/>
                <a:cs typeface="+mn-cs"/>
              </a:rPr>
              <a:t>Supports Revitalizing the Farmers Market</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4205B6D-1E37-49A0-ADE6-5A5858547822}" type="slidenum">
              <a:rPr lang="en-CA" smtClean="0"/>
              <a:pPr/>
              <a:t>10</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DA055-399E-48F9-87DF-216FDD35020C}" type="datetimeFigureOut">
              <a:rPr lang="en-CA" smtClean="0"/>
              <a:pPr/>
              <a:t>2011-05-24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6CC23E-58D0-438D-AB76-F206D90A980A}"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DA055-399E-48F9-87DF-216FDD35020C}" type="datetimeFigureOut">
              <a:rPr lang="en-CA" smtClean="0"/>
              <a:pPr/>
              <a:t>2011-05-24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CC23E-58D0-438D-AB76-F206D90A980A}"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24136"/>
          </a:xfrm>
        </p:spPr>
        <p:txBody>
          <a:bodyPr>
            <a:normAutofit fontScale="90000"/>
          </a:bodyPr>
          <a:lstStyle/>
          <a:p>
            <a:r>
              <a:rPr lang="en-CA" dirty="0" smtClean="0"/>
              <a:t>CAA Presentation</a:t>
            </a:r>
            <a:br>
              <a:rPr lang="en-CA" dirty="0" smtClean="0"/>
            </a:br>
            <a:r>
              <a:rPr lang="en-CA" sz="2000" b="1" dirty="0" smtClean="0"/>
              <a:t>People who Cycle, the Local Retail Economy, New Business Opportunities</a:t>
            </a:r>
            <a:r>
              <a:rPr lang="en-CA" sz="2800" b="1" dirty="0" smtClean="0"/>
              <a:t/>
            </a:r>
            <a:br>
              <a:rPr lang="en-CA" sz="2800" b="1" dirty="0" smtClean="0"/>
            </a:br>
            <a:r>
              <a:rPr lang="en-CA" sz="3111" dirty="0" smtClean="0"/>
              <a:t/>
            </a:r>
            <a:br>
              <a:rPr lang="en-CA" sz="3111" dirty="0" smtClean="0"/>
            </a:br>
            <a:endParaRPr lang="en-CA" sz="3111" dirty="0"/>
          </a:p>
        </p:txBody>
      </p:sp>
      <p:sp>
        <p:nvSpPr>
          <p:cNvPr id="3" name="Subtitle 2"/>
          <p:cNvSpPr>
            <a:spLocks noGrp="1"/>
          </p:cNvSpPr>
          <p:nvPr>
            <p:ph type="subTitle" idx="1"/>
          </p:nvPr>
        </p:nvSpPr>
        <p:spPr>
          <a:xfrm>
            <a:off x="179512" y="1700808"/>
            <a:ext cx="8640960" cy="4824536"/>
          </a:xfrm>
        </p:spPr>
        <p:txBody>
          <a:bodyPr>
            <a:normAutofit fontScale="92500" lnSpcReduction="10000"/>
          </a:bodyPr>
          <a:lstStyle/>
          <a:p>
            <a:r>
              <a:rPr lang="en-CA" dirty="0" smtClean="0"/>
              <a:t>Meeting Agenda</a:t>
            </a:r>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smtClean="0"/>
          </a:p>
          <a:p>
            <a:pPr algn="l"/>
            <a:endParaRPr lang="en-CA" sz="1800" dirty="0" smtClean="0"/>
          </a:p>
          <a:p>
            <a:pPr algn="l"/>
            <a:endParaRPr lang="en-CA" sz="1800" dirty="0" smtClean="0"/>
          </a:p>
          <a:p>
            <a:pPr algn="l"/>
            <a:endParaRPr lang="en-CA" sz="1800" dirty="0"/>
          </a:p>
          <a:p>
            <a:pPr algn="l"/>
            <a:endParaRPr lang="en-CA" sz="1800" dirty="0" smtClean="0"/>
          </a:p>
          <a:p>
            <a:pPr algn="l"/>
            <a:r>
              <a:rPr lang="en-CA" sz="1800" dirty="0" smtClean="0"/>
              <a:t>Vancouver</a:t>
            </a:r>
          </a:p>
          <a:p>
            <a:pPr algn="l"/>
            <a:r>
              <a:rPr lang="en-CA" sz="1800" dirty="0" smtClean="0"/>
              <a:t>2011-05-25</a:t>
            </a:r>
            <a:endParaRPr lang="en-CA" sz="1800" dirty="0"/>
          </a:p>
        </p:txBody>
      </p:sp>
      <p:pic>
        <p:nvPicPr>
          <p:cNvPr id="4" name="Picture 3" descr="DSCN2131.JPG"/>
          <p:cNvPicPr>
            <a:picLocks noChangeAspect="1"/>
          </p:cNvPicPr>
          <p:nvPr/>
        </p:nvPicPr>
        <p:blipFill>
          <a:blip r:embed="rId3" cstate="print"/>
          <a:stretch>
            <a:fillRect/>
          </a:stretch>
        </p:blipFill>
        <p:spPr>
          <a:xfrm>
            <a:off x="1524273" y="1556792"/>
            <a:ext cx="6095454" cy="457159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SCN6178_resize.JPG"/>
          <p:cNvPicPr>
            <a:picLocks noChangeAspect="1"/>
          </p:cNvPicPr>
          <p:nvPr/>
        </p:nvPicPr>
        <p:blipFill>
          <a:blip r:embed="rId3" cstate="print"/>
          <a:stretch>
            <a:fillRect/>
          </a:stretch>
        </p:blipFill>
        <p:spPr>
          <a:xfrm>
            <a:off x="395536" y="116633"/>
            <a:ext cx="1458161" cy="1944215"/>
          </a:xfrm>
          <a:prstGeom prst="rect">
            <a:avLst/>
          </a:prstGeom>
        </p:spPr>
      </p:pic>
      <p:sp>
        <p:nvSpPr>
          <p:cNvPr id="2" name="Title 1"/>
          <p:cNvSpPr>
            <a:spLocks noGrp="1"/>
          </p:cNvSpPr>
          <p:nvPr>
            <p:ph type="ctrTitle"/>
          </p:nvPr>
        </p:nvSpPr>
        <p:spPr>
          <a:xfrm>
            <a:off x="685800" y="260649"/>
            <a:ext cx="7772400" cy="1296143"/>
          </a:xfrm>
        </p:spPr>
        <p:txBody>
          <a:bodyPr>
            <a:normAutofit fontScale="90000"/>
          </a:bodyPr>
          <a:lstStyle/>
          <a:p>
            <a:r>
              <a:rPr lang="en-CA" sz="4000" dirty="0" smtClean="0"/>
              <a:t>CAA Presentation</a:t>
            </a:r>
            <a:r>
              <a:rPr lang="en-CA" sz="3600" dirty="0" smtClean="0"/>
              <a:t/>
            </a:r>
            <a:br>
              <a:rPr lang="en-CA" sz="3600" dirty="0" smtClean="0"/>
            </a:br>
            <a:r>
              <a:rPr lang="en-CA" sz="2400" b="1" dirty="0" smtClean="0"/>
              <a:t> </a:t>
            </a:r>
            <a:r>
              <a:rPr lang="en-CA" sz="2700" dirty="0" smtClean="0"/>
              <a:t>New business opportunities </a:t>
            </a:r>
            <a:r>
              <a:rPr lang="en-CA" sz="2400" b="1" dirty="0" smtClean="0"/>
              <a:t/>
            </a:r>
            <a:br>
              <a:rPr lang="en-CA" sz="2400" b="1" dirty="0" smtClean="0"/>
            </a:br>
            <a:endParaRPr lang="en-CA" sz="2400" dirty="0"/>
          </a:p>
        </p:txBody>
      </p:sp>
      <p:sp>
        <p:nvSpPr>
          <p:cNvPr id="3" name="Subtitle 2"/>
          <p:cNvSpPr>
            <a:spLocks noGrp="1"/>
          </p:cNvSpPr>
          <p:nvPr>
            <p:ph type="subTitle" idx="1"/>
          </p:nvPr>
        </p:nvSpPr>
        <p:spPr>
          <a:xfrm>
            <a:off x="179512" y="1700808"/>
            <a:ext cx="8640960" cy="4824536"/>
          </a:xfrm>
        </p:spPr>
        <p:txBody>
          <a:bodyPr>
            <a:normAutofit/>
          </a:bodyPr>
          <a:lstStyle/>
          <a:p>
            <a:pPr marL="176213" indent="-176213" algn="l"/>
            <a:r>
              <a:rPr lang="en-CA" sz="1800" dirty="0" smtClean="0">
                <a:solidFill>
                  <a:schemeClr val="tx1">
                    <a:lumMod val="95000"/>
                    <a:lumOff val="5000"/>
                  </a:schemeClr>
                </a:solidFill>
              </a:rPr>
              <a:t>Public bike systems – linear trips and shopping</a:t>
            </a:r>
          </a:p>
          <a:p>
            <a:pPr marL="176213" indent="-176213" algn="l"/>
            <a:r>
              <a:rPr lang="en-CA" sz="1800" dirty="0" smtClean="0">
                <a:solidFill>
                  <a:schemeClr val="tx1">
                    <a:lumMod val="95000"/>
                    <a:lumOff val="5000"/>
                  </a:schemeClr>
                </a:solidFill>
              </a:rPr>
              <a:t>Combined mobility</a:t>
            </a:r>
          </a:p>
          <a:p>
            <a:pPr marL="633413" lvl="1" indent="-176213" algn="l"/>
            <a:r>
              <a:rPr lang="en-CA" sz="1400" dirty="0" smtClean="0">
                <a:solidFill>
                  <a:schemeClr val="tx1">
                    <a:lumMod val="95000"/>
                    <a:lumOff val="5000"/>
                  </a:schemeClr>
                </a:solidFill>
              </a:rPr>
              <a:t>Bus and Bike concept</a:t>
            </a:r>
          </a:p>
          <a:p>
            <a:pPr marL="633413" lvl="1" indent="-176213" algn="l"/>
            <a:r>
              <a:rPr lang="en-CA" sz="1400" dirty="0" smtClean="0">
                <a:solidFill>
                  <a:schemeClr val="tx1">
                    <a:lumMod val="95000"/>
                    <a:lumOff val="5000"/>
                  </a:schemeClr>
                </a:solidFill>
              </a:rPr>
              <a:t>Bike stations</a:t>
            </a:r>
          </a:p>
          <a:p>
            <a:pPr marL="176213" indent="-176213" algn="l"/>
            <a:r>
              <a:rPr lang="en-CA" sz="1800" dirty="0" smtClean="0">
                <a:solidFill>
                  <a:schemeClr val="tx1">
                    <a:lumMod val="95000"/>
                    <a:lumOff val="5000"/>
                  </a:schemeClr>
                </a:solidFill>
              </a:rPr>
              <a:t>Cyclist-focused businesses</a:t>
            </a:r>
          </a:p>
          <a:p>
            <a:pPr marL="633413" lvl="1" indent="-176213" algn="l"/>
            <a:r>
              <a:rPr lang="en-CA" sz="1400" dirty="0" smtClean="0">
                <a:solidFill>
                  <a:schemeClr val="tx1">
                    <a:lumMod val="95000"/>
                    <a:lumOff val="5000"/>
                  </a:schemeClr>
                </a:solidFill>
              </a:rPr>
              <a:t>Bike kitchen</a:t>
            </a:r>
          </a:p>
          <a:p>
            <a:pPr marL="633413" lvl="1" indent="-176213" algn="l"/>
            <a:r>
              <a:rPr lang="en-CA" sz="1400" dirty="0" smtClean="0">
                <a:solidFill>
                  <a:schemeClr val="tx1">
                    <a:lumMod val="95000"/>
                    <a:lumOff val="5000"/>
                  </a:schemeClr>
                </a:solidFill>
              </a:rPr>
              <a:t>Bike paths</a:t>
            </a:r>
          </a:p>
          <a:p>
            <a:pPr marL="176213" indent="-176213" algn="l"/>
            <a:r>
              <a:rPr lang="en-CA" sz="1800" dirty="0" smtClean="0">
                <a:solidFill>
                  <a:schemeClr val="tx1">
                    <a:lumMod val="95000"/>
                    <a:lumOff val="5000"/>
                  </a:schemeClr>
                </a:solidFill>
              </a:rPr>
              <a:t>Bikes as part of local retailing or providing services</a:t>
            </a:r>
          </a:p>
          <a:p>
            <a:pPr marL="633413" lvl="1" indent="-176213" algn="l"/>
            <a:endParaRPr lang="en-CA" sz="1400" dirty="0" smtClean="0">
              <a:solidFill>
                <a:schemeClr val="tx1">
                  <a:lumMod val="95000"/>
                  <a:lumOff val="5000"/>
                </a:schemeClr>
              </a:solidFill>
            </a:endParaRPr>
          </a:p>
          <a:p>
            <a:pPr marL="176213" indent="-176213" algn="l"/>
            <a:endParaRPr lang="en-CA" sz="1800" dirty="0" smtClean="0">
              <a:solidFill>
                <a:schemeClr val="tx1">
                  <a:lumMod val="95000"/>
                  <a:lumOff val="5000"/>
                </a:schemeClr>
              </a:solidFill>
            </a:endParaRPr>
          </a:p>
          <a:p>
            <a:pPr marL="176213" indent="-176213" algn="l"/>
            <a:endParaRPr lang="en-CA" sz="1000" dirty="0" smtClean="0"/>
          </a:p>
          <a:p>
            <a:pPr marL="176213" indent="-176213" algn="l">
              <a:buFont typeface="Arial" pitchFamily="34" charset="0"/>
              <a:buChar char="•"/>
            </a:pPr>
            <a:endParaRPr lang="en-CA" sz="1800" dirty="0" smtClean="0"/>
          </a:p>
          <a:p>
            <a:pPr marL="176213" indent="-176213" algn="l"/>
            <a:endParaRPr lang="en-CA" sz="1800" dirty="0" smtClean="0"/>
          </a:p>
          <a:p>
            <a:pPr lvl="0" algn="l"/>
            <a:r>
              <a:rPr lang="en-US" sz="1800" dirty="0" smtClean="0"/>
              <a:t> </a:t>
            </a:r>
            <a:endParaRPr lang="en-CA" sz="1800" dirty="0" smtClean="0"/>
          </a:p>
          <a:p>
            <a:pPr marL="176213" indent="-176213" algn="l">
              <a:buFont typeface="Arial" pitchFamily="34" charset="0"/>
              <a:buChar char="•"/>
            </a:pPr>
            <a:endParaRPr lang="en-CA" sz="1800" dirty="0" smtClean="0"/>
          </a:p>
          <a:p>
            <a:pPr marL="176213" indent="-176213" algn="l">
              <a:buFont typeface="Arial" pitchFamily="34" charset="0"/>
              <a:buChar char="•"/>
            </a:pPr>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pic>
        <p:nvPicPr>
          <p:cNvPr id="10" name="Picture 9" descr="DSCN0283_resize.JPG"/>
          <p:cNvPicPr>
            <a:picLocks noChangeAspect="1"/>
          </p:cNvPicPr>
          <p:nvPr/>
        </p:nvPicPr>
        <p:blipFill>
          <a:blip r:embed="rId4" cstate="print"/>
          <a:stretch>
            <a:fillRect/>
          </a:stretch>
        </p:blipFill>
        <p:spPr>
          <a:xfrm>
            <a:off x="5652120" y="1124744"/>
            <a:ext cx="3292624" cy="2469468"/>
          </a:xfrm>
          <a:prstGeom prst="rect">
            <a:avLst/>
          </a:prstGeom>
        </p:spPr>
      </p:pic>
      <p:pic>
        <p:nvPicPr>
          <p:cNvPr id="12" name="Picture 11" descr="DSCN9519_resize.JPG"/>
          <p:cNvPicPr>
            <a:picLocks noChangeAspect="1"/>
          </p:cNvPicPr>
          <p:nvPr/>
        </p:nvPicPr>
        <p:blipFill>
          <a:blip r:embed="rId5" cstate="print"/>
          <a:stretch>
            <a:fillRect/>
          </a:stretch>
        </p:blipFill>
        <p:spPr>
          <a:xfrm>
            <a:off x="323528" y="4149080"/>
            <a:ext cx="3292624" cy="2469468"/>
          </a:xfrm>
          <a:prstGeom prst="rect">
            <a:avLst/>
          </a:prstGeom>
        </p:spPr>
      </p:pic>
      <p:pic>
        <p:nvPicPr>
          <p:cNvPr id="13" name="Picture 12" descr="DSCN0970_resize.JPG"/>
          <p:cNvPicPr>
            <a:picLocks noChangeAspect="1"/>
          </p:cNvPicPr>
          <p:nvPr/>
        </p:nvPicPr>
        <p:blipFill>
          <a:blip r:embed="rId6" cstate="print"/>
          <a:stretch>
            <a:fillRect/>
          </a:stretch>
        </p:blipFill>
        <p:spPr>
          <a:xfrm>
            <a:off x="3203848" y="2204864"/>
            <a:ext cx="2160239" cy="1620179"/>
          </a:xfrm>
          <a:prstGeom prst="rect">
            <a:avLst/>
          </a:prstGeom>
        </p:spPr>
      </p:pic>
      <p:pic>
        <p:nvPicPr>
          <p:cNvPr id="17" name="Picture 16" descr="DSCN5386_resize-crop.JPG"/>
          <p:cNvPicPr>
            <a:picLocks noChangeAspect="1"/>
          </p:cNvPicPr>
          <p:nvPr/>
        </p:nvPicPr>
        <p:blipFill>
          <a:blip r:embed="rId7" cstate="print">
            <a:lum contrast="19000"/>
          </a:blip>
          <a:stretch>
            <a:fillRect/>
          </a:stretch>
        </p:blipFill>
        <p:spPr>
          <a:xfrm>
            <a:off x="3923928" y="4725144"/>
            <a:ext cx="2232248" cy="1847779"/>
          </a:xfrm>
          <a:prstGeom prst="rect">
            <a:avLst/>
          </a:prstGeom>
        </p:spPr>
      </p:pic>
      <p:pic>
        <p:nvPicPr>
          <p:cNvPr id="20" name="Picture 19" descr="DSCN3598-cropped_resize.JPG"/>
          <p:cNvPicPr>
            <a:picLocks noChangeAspect="1"/>
          </p:cNvPicPr>
          <p:nvPr/>
        </p:nvPicPr>
        <p:blipFill>
          <a:blip r:embed="rId8" cstate="print"/>
          <a:stretch>
            <a:fillRect/>
          </a:stretch>
        </p:blipFill>
        <p:spPr>
          <a:xfrm>
            <a:off x="5508104" y="3645024"/>
            <a:ext cx="2794587" cy="17728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2218_resize.JPG"/>
          <p:cNvPicPr>
            <a:picLocks noChangeAspect="1"/>
          </p:cNvPicPr>
          <p:nvPr/>
        </p:nvPicPr>
        <p:blipFill>
          <a:blip r:embed="rId3" cstate="print"/>
          <a:stretch>
            <a:fillRect/>
          </a:stretch>
        </p:blipFill>
        <p:spPr>
          <a:xfrm>
            <a:off x="7308304" y="4410404"/>
            <a:ext cx="1835696" cy="2447595"/>
          </a:xfrm>
          <a:prstGeom prst="rect">
            <a:avLst/>
          </a:prstGeom>
        </p:spPr>
      </p:pic>
      <p:sp>
        <p:nvSpPr>
          <p:cNvPr id="2" name="Title 1"/>
          <p:cNvSpPr>
            <a:spLocks noGrp="1"/>
          </p:cNvSpPr>
          <p:nvPr>
            <p:ph type="ctrTitle"/>
          </p:nvPr>
        </p:nvSpPr>
        <p:spPr>
          <a:xfrm>
            <a:off x="685800" y="260649"/>
            <a:ext cx="7772400" cy="1296143"/>
          </a:xfrm>
        </p:spPr>
        <p:txBody>
          <a:bodyPr>
            <a:normAutofit fontScale="90000"/>
          </a:bodyPr>
          <a:lstStyle/>
          <a:p>
            <a:r>
              <a:rPr lang="en-CA" sz="4000" dirty="0" smtClean="0"/>
              <a:t>CAA Presentation</a:t>
            </a:r>
            <a:r>
              <a:rPr lang="en-CA" sz="3600" dirty="0" smtClean="0"/>
              <a:t/>
            </a:r>
            <a:br>
              <a:rPr lang="en-CA" sz="3600" dirty="0" smtClean="0"/>
            </a:br>
            <a:r>
              <a:rPr lang="en-CA" sz="2400" b="1" dirty="0" smtClean="0"/>
              <a:t> </a:t>
            </a:r>
            <a:r>
              <a:rPr lang="en-CA" sz="2700" dirty="0" smtClean="0"/>
              <a:t>Observations</a:t>
            </a:r>
            <a:r>
              <a:rPr lang="en-CA" sz="2400" b="1" dirty="0" smtClean="0"/>
              <a:t/>
            </a:r>
            <a:br>
              <a:rPr lang="en-CA" sz="2400" b="1" dirty="0" smtClean="0"/>
            </a:br>
            <a:endParaRPr lang="en-CA" sz="2400" dirty="0"/>
          </a:p>
        </p:txBody>
      </p:sp>
      <p:sp>
        <p:nvSpPr>
          <p:cNvPr id="3" name="Subtitle 2"/>
          <p:cNvSpPr>
            <a:spLocks noGrp="1"/>
          </p:cNvSpPr>
          <p:nvPr>
            <p:ph type="subTitle" idx="1"/>
          </p:nvPr>
        </p:nvSpPr>
        <p:spPr>
          <a:xfrm>
            <a:off x="179512" y="1700808"/>
            <a:ext cx="8640960" cy="4824536"/>
          </a:xfrm>
        </p:spPr>
        <p:txBody>
          <a:bodyPr>
            <a:normAutofit fontScale="77500" lnSpcReduction="20000"/>
          </a:bodyPr>
          <a:lstStyle/>
          <a:p>
            <a:pPr marL="176213" indent="-176213" algn="l"/>
            <a:r>
              <a:rPr lang="en-CA" sz="3100" dirty="0" smtClean="0">
                <a:solidFill>
                  <a:schemeClr val="tx1">
                    <a:lumMod val="95000"/>
                    <a:lumOff val="5000"/>
                  </a:schemeClr>
                </a:solidFill>
              </a:rPr>
              <a:t>Cycling will make a greater contribution to retailing activities </a:t>
            </a:r>
          </a:p>
          <a:p>
            <a:pPr marL="176213" indent="-176213" algn="l"/>
            <a:r>
              <a:rPr lang="en-CA" sz="3100" dirty="0" smtClean="0">
                <a:solidFill>
                  <a:schemeClr val="tx1">
                    <a:lumMod val="95000"/>
                    <a:lumOff val="5000"/>
                  </a:schemeClr>
                </a:solidFill>
              </a:rPr>
              <a:t>and the local economy, if</a:t>
            </a:r>
          </a:p>
          <a:p>
            <a:pPr marL="176213" indent="-176213" algn="l"/>
            <a:endParaRPr lang="en-CA" sz="1800" dirty="0" smtClean="0">
              <a:solidFill>
                <a:schemeClr val="tx1">
                  <a:lumMod val="95000"/>
                  <a:lumOff val="5000"/>
                </a:schemeClr>
              </a:solidFill>
            </a:endParaRPr>
          </a:p>
          <a:p>
            <a:pPr marL="176213" indent="-176213" algn="l"/>
            <a:r>
              <a:rPr lang="en-CA" sz="1800" dirty="0" smtClean="0">
                <a:solidFill>
                  <a:schemeClr val="tx1">
                    <a:lumMod val="95000"/>
                    <a:lumOff val="5000"/>
                  </a:schemeClr>
                </a:solidFill>
              </a:rPr>
              <a:t>People sense a comfortable and perceived safe way to get</a:t>
            </a:r>
          </a:p>
          <a:p>
            <a:pPr marL="176213" indent="-176213" algn="l"/>
            <a:r>
              <a:rPr lang="en-CA" sz="1800" dirty="0" smtClean="0">
                <a:solidFill>
                  <a:schemeClr val="tx1">
                    <a:lumMod val="95000"/>
                    <a:lumOff val="5000"/>
                  </a:schemeClr>
                </a:solidFill>
              </a:rPr>
              <a:t>to stores</a:t>
            </a:r>
          </a:p>
          <a:p>
            <a:pPr marL="633413" lvl="1" indent="-176213" algn="l"/>
            <a:r>
              <a:rPr lang="en-CA" sz="1800" dirty="0" smtClean="0">
                <a:solidFill>
                  <a:schemeClr val="tx1">
                    <a:lumMod val="95000"/>
                    <a:lumOff val="5000"/>
                  </a:schemeClr>
                </a:solidFill>
              </a:rPr>
              <a:t>Separated bike lanes on-roadway or off-roadway</a:t>
            </a:r>
          </a:p>
          <a:p>
            <a:pPr marL="633413" lvl="1" indent="-176213" algn="l"/>
            <a:endParaRPr lang="en-CA" sz="1800" dirty="0" smtClean="0">
              <a:solidFill>
                <a:schemeClr val="tx1">
                  <a:lumMod val="95000"/>
                  <a:lumOff val="5000"/>
                </a:schemeClr>
              </a:solidFill>
            </a:endParaRPr>
          </a:p>
          <a:p>
            <a:pPr marL="176213" indent="-176213" algn="l"/>
            <a:r>
              <a:rPr lang="en-CA" sz="1800" dirty="0" smtClean="0">
                <a:solidFill>
                  <a:schemeClr val="tx1">
                    <a:lumMod val="95000"/>
                    <a:lumOff val="5000"/>
                  </a:schemeClr>
                </a:solidFill>
              </a:rPr>
              <a:t>People have options for trips</a:t>
            </a:r>
          </a:p>
          <a:p>
            <a:pPr marL="633413" lvl="1" indent="-176213" algn="l"/>
            <a:r>
              <a:rPr lang="en-CA" sz="1800" dirty="0" smtClean="0">
                <a:solidFill>
                  <a:schemeClr val="tx1">
                    <a:lumMod val="95000"/>
                    <a:lumOff val="5000"/>
                  </a:schemeClr>
                </a:solidFill>
              </a:rPr>
              <a:t>Combined mobility options with cycling and transit,     </a:t>
            </a:r>
            <a:r>
              <a:rPr lang="en-CA" sz="1800" dirty="0" smtClean="0">
                <a:solidFill>
                  <a:schemeClr val="bg1"/>
                </a:solidFill>
              </a:rPr>
              <a:t> cars</a:t>
            </a:r>
          </a:p>
          <a:p>
            <a:pPr marL="633413" lvl="1" indent="-176213" algn="l"/>
            <a:r>
              <a:rPr lang="en-CA" sz="1800" dirty="0" smtClean="0">
                <a:solidFill>
                  <a:schemeClr val="tx1">
                    <a:lumMod val="95000"/>
                    <a:lumOff val="5000"/>
                  </a:schemeClr>
                </a:solidFill>
              </a:rPr>
              <a:t>Public bike systems</a:t>
            </a:r>
          </a:p>
          <a:p>
            <a:pPr marL="633413" lvl="1" indent="-176213" algn="l"/>
            <a:endParaRPr lang="en-CA" sz="1800" dirty="0" smtClean="0">
              <a:solidFill>
                <a:schemeClr val="tx1">
                  <a:lumMod val="95000"/>
                  <a:lumOff val="5000"/>
                </a:schemeClr>
              </a:solidFill>
            </a:endParaRPr>
          </a:p>
          <a:p>
            <a:pPr marL="176213" indent="-176213" algn="l"/>
            <a:r>
              <a:rPr lang="en-CA" sz="1800" dirty="0" smtClean="0">
                <a:solidFill>
                  <a:schemeClr val="tx1">
                    <a:lumMod val="95000"/>
                    <a:lumOff val="5000"/>
                  </a:schemeClr>
                </a:solidFill>
              </a:rPr>
              <a:t>People can relax and enjoy themselves when </a:t>
            </a:r>
          </a:p>
          <a:p>
            <a:pPr marL="176213" indent="-176213" algn="l">
              <a:spcBef>
                <a:spcPts val="0"/>
              </a:spcBef>
            </a:pPr>
            <a:r>
              <a:rPr lang="en-CA" sz="1800" dirty="0" smtClean="0">
                <a:solidFill>
                  <a:schemeClr val="tx1">
                    <a:lumMod val="95000"/>
                    <a:lumOff val="5000"/>
                  </a:schemeClr>
                </a:solidFill>
              </a:rPr>
              <a:t>shopping</a:t>
            </a:r>
          </a:p>
          <a:p>
            <a:pPr marL="633413" lvl="1" indent="-176213" algn="l"/>
            <a:r>
              <a:rPr lang="en-CA" sz="1800" dirty="0" smtClean="0">
                <a:solidFill>
                  <a:schemeClr val="tx1">
                    <a:lumMod val="95000"/>
                    <a:lumOff val="5000"/>
                  </a:schemeClr>
                </a:solidFill>
              </a:rPr>
              <a:t>People Streets opened up to walking and cycling, </a:t>
            </a:r>
          </a:p>
          <a:p>
            <a:pPr marL="633413" lvl="1" indent="-176213" algn="l"/>
            <a:r>
              <a:rPr lang="en-CA" sz="1800" dirty="0" smtClean="0">
                <a:solidFill>
                  <a:schemeClr val="tx1">
                    <a:lumMod val="95000"/>
                    <a:lumOff val="5000"/>
                  </a:schemeClr>
                </a:solidFill>
              </a:rPr>
              <a:t>limiting car movement</a:t>
            </a:r>
            <a:endParaRPr lang="en-CA" sz="1900" dirty="0" smtClean="0">
              <a:solidFill>
                <a:schemeClr val="tx1">
                  <a:lumMod val="95000"/>
                  <a:lumOff val="5000"/>
                </a:schemeClr>
              </a:solidFill>
            </a:endParaRPr>
          </a:p>
          <a:p>
            <a:pPr marL="176213" indent="-176213" algn="l"/>
            <a:endParaRPr lang="en-CA" sz="1400" dirty="0" smtClean="0">
              <a:solidFill>
                <a:schemeClr val="tx1">
                  <a:lumMod val="95000"/>
                  <a:lumOff val="5000"/>
                </a:schemeClr>
              </a:solidFill>
            </a:endParaRPr>
          </a:p>
          <a:p>
            <a:pPr marL="176213" indent="-176213" algn="l"/>
            <a:endParaRPr lang="en-CA" sz="1800" dirty="0" smtClean="0">
              <a:solidFill>
                <a:schemeClr val="tx1">
                  <a:lumMod val="95000"/>
                  <a:lumOff val="5000"/>
                </a:schemeClr>
              </a:solidFill>
            </a:endParaRPr>
          </a:p>
          <a:p>
            <a:pPr marL="176213" indent="-176213" algn="l"/>
            <a:endParaRPr lang="en-CA" sz="1000" dirty="0" smtClean="0"/>
          </a:p>
          <a:p>
            <a:pPr marL="176213" indent="-176213" algn="l"/>
            <a:endParaRPr lang="en-CA" sz="1800" dirty="0" smtClean="0"/>
          </a:p>
          <a:p>
            <a:pPr marL="176213" indent="-176213" algn="l"/>
            <a:endParaRPr lang="en-CA" sz="1800" dirty="0" smtClean="0"/>
          </a:p>
          <a:p>
            <a:pPr lvl="0" algn="l"/>
            <a:r>
              <a:rPr lang="en-US" sz="1800" dirty="0" smtClean="0"/>
              <a:t> </a:t>
            </a:r>
            <a:endParaRPr lang="en-CA" sz="1800" dirty="0" smtClean="0"/>
          </a:p>
          <a:p>
            <a:pPr marL="176213" indent="-176213" algn="l">
              <a:buFont typeface="Arial" pitchFamily="34" charset="0"/>
              <a:buChar char="•"/>
            </a:pPr>
            <a:endParaRPr lang="en-CA" sz="1800" dirty="0" smtClean="0"/>
          </a:p>
          <a:p>
            <a:pPr marL="176213" indent="-176213" algn="l">
              <a:buFont typeface="Arial" pitchFamily="34" charset="0"/>
              <a:buChar char="•"/>
            </a:pPr>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pic>
        <p:nvPicPr>
          <p:cNvPr id="7" name="Picture 6" descr="DSCN0584_resize.JPG"/>
          <p:cNvPicPr>
            <a:picLocks noChangeAspect="1"/>
          </p:cNvPicPr>
          <p:nvPr/>
        </p:nvPicPr>
        <p:blipFill>
          <a:blip r:embed="rId4" cstate="print">
            <a:lum bright="38000" contrast="51000"/>
          </a:blip>
          <a:stretch>
            <a:fillRect/>
          </a:stretch>
        </p:blipFill>
        <p:spPr>
          <a:xfrm>
            <a:off x="5796136" y="2226568"/>
            <a:ext cx="3206485" cy="2404864"/>
          </a:xfrm>
          <a:prstGeom prst="rect">
            <a:avLst/>
          </a:prstGeom>
        </p:spPr>
      </p:pic>
      <p:pic>
        <p:nvPicPr>
          <p:cNvPr id="8" name="Picture 7" descr="1 - DSCN7423_resize.JPG"/>
          <p:cNvPicPr>
            <a:picLocks noChangeAspect="1"/>
          </p:cNvPicPr>
          <p:nvPr/>
        </p:nvPicPr>
        <p:blipFill>
          <a:blip r:embed="rId5" cstate="print"/>
          <a:stretch>
            <a:fillRect/>
          </a:stretch>
        </p:blipFill>
        <p:spPr>
          <a:xfrm>
            <a:off x="323528" y="5373216"/>
            <a:ext cx="964704" cy="1286272"/>
          </a:xfrm>
          <a:prstGeom prst="rect">
            <a:avLst/>
          </a:prstGeom>
        </p:spPr>
      </p:pic>
      <p:pic>
        <p:nvPicPr>
          <p:cNvPr id="10" name="Picture 9" descr="2 - DSCN7408_resize.JPG"/>
          <p:cNvPicPr>
            <a:picLocks noChangeAspect="1"/>
          </p:cNvPicPr>
          <p:nvPr/>
        </p:nvPicPr>
        <p:blipFill>
          <a:blip r:embed="rId6" cstate="print"/>
          <a:stretch>
            <a:fillRect/>
          </a:stretch>
        </p:blipFill>
        <p:spPr>
          <a:xfrm>
            <a:off x="323528" y="5373216"/>
            <a:ext cx="1742323" cy="1306742"/>
          </a:xfrm>
          <a:prstGeom prst="rect">
            <a:avLst/>
          </a:prstGeom>
        </p:spPr>
      </p:pic>
      <p:pic>
        <p:nvPicPr>
          <p:cNvPr id="11" name="Picture 10" descr="3 - DSCN7413_resize.JPG"/>
          <p:cNvPicPr>
            <a:picLocks noChangeAspect="1"/>
          </p:cNvPicPr>
          <p:nvPr/>
        </p:nvPicPr>
        <p:blipFill>
          <a:blip r:embed="rId7" cstate="print"/>
          <a:stretch>
            <a:fillRect/>
          </a:stretch>
        </p:blipFill>
        <p:spPr>
          <a:xfrm>
            <a:off x="323528" y="5373216"/>
            <a:ext cx="1766325" cy="1324744"/>
          </a:xfrm>
          <a:prstGeom prst="rect">
            <a:avLst/>
          </a:prstGeom>
        </p:spPr>
      </p:pic>
      <p:pic>
        <p:nvPicPr>
          <p:cNvPr id="12" name="Picture 11" descr="4 - DSCN7407_resize.JPG"/>
          <p:cNvPicPr>
            <a:picLocks noChangeAspect="1"/>
          </p:cNvPicPr>
          <p:nvPr/>
        </p:nvPicPr>
        <p:blipFill>
          <a:blip r:embed="rId8" cstate="print">
            <a:lum bright="33000" contrast="30000"/>
          </a:blip>
          <a:stretch>
            <a:fillRect/>
          </a:stretch>
        </p:blipFill>
        <p:spPr>
          <a:xfrm>
            <a:off x="323528" y="5373216"/>
            <a:ext cx="1766325" cy="1324744"/>
          </a:xfrm>
          <a:prstGeom prst="rect">
            <a:avLst/>
          </a:prstGeom>
        </p:spPr>
      </p:pic>
      <p:pic>
        <p:nvPicPr>
          <p:cNvPr id="13" name="Picture 12" descr="5 - DSCN7403_resize.JPG"/>
          <p:cNvPicPr>
            <a:picLocks noChangeAspect="1"/>
          </p:cNvPicPr>
          <p:nvPr/>
        </p:nvPicPr>
        <p:blipFill>
          <a:blip r:embed="rId9" cstate="print">
            <a:lum bright="12000" contrast="24000"/>
          </a:blip>
          <a:stretch>
            <a:fillRect/>
          </a:stretch>
        </p:blipFill>
        <p:spPr>
          <a:xfrm>
            <a:off x="323528" y="5373216"/>
            <a:ext cx="1800200" cy="1350150"/>
          </a:xfrm>
          <a:prstGeom prst="rect">
            <a:avLst/>
          </a:prstGeom>
        </p:spPr>
      </p:pic>
      <p:pic>
        <p:nvPicPr>
          <p:cNvPr id="15" name="Picture 14" descr="DSCN2515 Bike Lane into Shopping Mall East of Spokane WA_resize.JPG"/>
          <p:cNvPicPr>
            <a:picLocks noChangeAspect="1"/>
          </p:cNvPicPr>
          <p:nvPr/>
        </p:nvPicPr>
        <p:blipFill>
          <a:blip r:embed="rId10" cstate="print"/>
          <a:stretch>
            <a:fillRect/>
          </a:stretch>
        </p:blipFill>
        <p:spPr>
          <a:xfrm>
            <a:off x="3059832" y="5229200"/>
            <a:ext cx="2016224" cy="1512168"/>
          </a:xfrm>
          <a:prstGeom prst="rect">
            <a:avLst/>
          </a:prstGeom>
        </p:spPr>
      </p:pic>
      <p:pic>
        <p:nvPicPr>
          <p:cNvPr id="16" name="Picture 15" descr="DSCN2521 Bike Lane in Shoppping Mall Spokane WA_resize.JPG"/>
          <p:cNvPicPr>
            <a:picLocks noChangeAspect="1"/>
          </p:cNvPicPr>
          <p:nvPr/>
        </p:nvPicPr>
        <p:blipFill>
          <a:blip r:embed="rId11" cstate="print"/>
          <a:stretch>
            <a:fillRect/>
          </a:stretch>
        </p:blipFill>
        <p:spPr>
          <a:xfrm>
            <a:off x="5148064" y="5229200"/>
            <a:ext cx="2006352" cy="1504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5000"/>
                                  </p:stCondLst>
                                  <p:childTnLst>
                                    <p:set>
                                      <p:cBhvr>
                                        <p:cTn id="9" dur="1" fill="hold">
                                          <p:stCondLst>
                                            <p:cond delay="0"/>
                                          </p:stCondLst>
                                        </p:cTn>
                                        <p:tgtEl>
                                          <p:spTgt spid="8"/>
                                        </p:tgtEl>
                                        <p:attrNameLst>
                                          <p:attrName>style.visibility</p:attrName>
                                        </p:attrNameLst>
                                      </p:cBhvr>
                                      <p:to>
                                        <p:strVal val="hidden"/>
                                      </p:to>
                                    </p:set>
                                  </p:childTnLst>
                                </p:cTn>
                              </p:par>
                            </p:childTnLst>
                          </p:cTn>
                        </p:par>
                        <p:par>
                          <p:cTn id="10" fill="hold">
                            <p:stCondLst>
                              <p:cond delay="5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5000"/>
                            </p:stCondLst>
                            <p:childTnLst>
                              <p:par>
                                <p:cTn id="14" presetID="1" presetClass="exit" presetSubtype="0" fill="hold" nodeType="afterEffect">
                                  <p:stCondLst>
                                    <p:cond delay="5000"/>
                                  </p:stCondLst>
                                  <p:childTnLst>
                                    <p:set>
                                      <p:cBhvr>
                                        <p:cTn id="15" dur="1" fill="hold">
                                          <p:stCondLst>
                                            <p:cond delay="0"/>
                                          </p:stCondLst>
                                        </p:cTn>
                                        <p:tgtEl>
                                          <p:spTgt spid="10"/>
                                        </p:tgtEl>
                                        <p:attrNameLst>
                                          <p:attrName>style.visibility</p:attrName>
                                        </p:attrNameLst>
                                      </p:cBhvr>
                                      <p:to>
                                        <p:strVal val="hidden"/>
                                      </p:to>
                                    </p:set>
                                  </p:childTnLst>
                                </p:cTn>
                              </p:par>
                            </p:childTnLst>
                          </p:cTn>
                        </p:par>
                        <p:par>
                          <p:cTn id="16" fill="hold">
                            <p:stCondLst>
                              <p:cond delay="100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0000"/>
                            </p:stCondLst>
                            <p:childTnLst>
                              <p:par>
                                <p:cTn id="20" presetID="1" presetClass="exit" presetSubtype="0" fill="hold" nodeType="afterEffect">
                                  <p:stCondLst>
                                    <p:cond delay="500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15000"/>
                            </p:stCondLst>
                            <p:childTnLst>
                              <p:par>
                                <p:cTn id="23" presetID="1"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5000"/>
                            </p:stCondLst>
                            <p:childTnLst>
                              <p:par>
                                <p:cTn id="26" presetID="1" presetClass="exit" presetSubtype="0" fill="hold" nodeType="afterEffect">
                                  <p:stCondLst>
                                    <p:cond delay="5000"/>
                                  </p:stCondLst>
                                  <p:childTnLst>
                                    <p:set>
                                      <p:cBhvr>
                                        <p:cTn id="27" dur="1" fill="hold">
                                          <p:stCondLst>
                                            <p:cond delay="0"/>
                                          </p:stCondLst>
                                        </p:cTn>
                                        <p:tgtEl>
                                          <p:spTgt spid="12"/>
                                        </p:tgtEl>
                                        <p:attrNameLst>
                                          <p:attrName>style.visibility</p:attrName>
                                        </p:attrNameLst>
                                      </p:cBhvr>
                                      <p:to>
                                        <p:strVal val="hidden"/>
                                      </p:to>
                                    </p:set>
                                  </p:childTnLst>
                                </p:cTn>
                              </p:par>
                            </p:childTnLst>
                          </p:cTn>
                        </p:par>
                        <p:par>
                          <p:cTn id="28" fill="hold">
                            <p:stCondLst>
                              <p:cond delay="2000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96143"/>
          </a:xfrm>
        </p:spPr>
        <p:txBody>
          <a:bodyPr>
            <a:normAutofit/>
          </a:bodyPr>
          <a:lstStyle/>
          <a:p>
            <a:r>
              <a:rPr lang="en-CA" sz="3600" dirty="0" smtClean="0"/>
              <a:t>CAA Presentation</a:t>
            </a:r>
            <a:br>
              <a:rPr lang="en-CA" sz="3600" dirty="0" smtClean="0"/>
            </a:br>
            <a:r>
              <a:rPr lang="en-CA" sz="2400" dirty="0" smtClean="0"/>
              <a:t>The Bike – Car Relationship</a:t>
            </a:r>
            <a:endParaRPr lang="en-CA" sz="2400" dirty="0"/>
          </a:p>
        </p:txBody>
      </p:sp>
      <p:sp>
        <p:nvSpPr>
          <p:cNvPr id="3" name="Subtitle 2"/>
          <p:cNvSpPr>
            <a:spLocks noGrp="1"/>
          </p:cNvSpPr>
          <p:nvPr>
            <p:ph type="subTitle" idx="1"/>
          </p:nvPr>
        </p:nvSpPr>
        <p:spPr>
          <a:xfrm>
            <a:off x="179512" y="1700808"/>
            <a:ext cx="8640960" cy="4824536"/>
          </a:xfrm>
        </p:spPr>
        <p:txBody>
          <a:bodyPr>
            <a:normAutofit/>
          </a:bodyPr>
          <a:lstStyle/>
          <a:p>
            <a:pPr marL="176213" indent="-176213" algn="l"/>
            <a:r>
              <a:rPr lang="en-CA" sz="2400" dirty="0" smtClean="0">
                <a:solidFill>
                  <a:schemeClr val="tx1">
                    <a:lumMod val="95000"/>
                    <a:lumOff val="5000"/>
                  </a:schemeClr>
                </a:solidFill>
              </a:rPr>
              <a:t>The Business Cycle</a:t>
            </a:r>
          </a:p>
          <a:p>
            <a:pPr marL="176213" indent="-176213" algn="l"/>
            <a:endParaRPr lang="en-CA" sz="1800" dirty="0" smtClean="0"/>
          </a:p>
          <a:p>
            <a:pPr marL="176213" indent="-176213" algn="l"/>
            <a:r>
              <a:rPr lang="en-CA" sz="1800" dirty="0" smtClean="0">
                <a:solidFill>
                  <a:schemeClr val="tx1">
                    <a:lumMod val="95000"/>
                    <a:lumOff val="5000"/>
                  </a:schemeClr>
                </a:solidFill>
              </a:rPr>
              <a:t>Corporate communities supporting and benefiting from cycling</a:t>
            </a:r>
          </a:p>
          <a:p>
            <a:pPr marL="176213" indent="-176213" algn="l"/>
            <a:endParaRPr lang="en-CA" sz="1800" dirty="0" smtClean="0">
              <a:solidFill>
                <a:schemeClr val="tx1">
                  <a:lumMod val="95000"/>
                  <a:lumOff val="5000"/>
                </a:schemeClr>
              </a:solidFill>
            </a:endParaRPr>
          </a:p>
          <a:p>
            <a:pPr marL="176213" indent="-176213" algn="l"/>
            <a:r>
              <a:rPr lang="en-CA" sz="1800" dirty="0" smtClean="0">
                <a:solidFill>
                  <a:schemeClr val="tx1">
                    <a:lumMod val="95000"/>
                    <a:lumOff val="5000"/>
                  </a:schemeClr>
                </a:solidFill>
              </a:rPr>
              <a:t>Experiences for making this a viable relationship</a:t>
            </a:r>
          </a:p>
          <a:p>
            <a:pPr marL="176213" indent="-176213" algn="l"/>
            <a:endParaRPr lang="en-CA" sz="1800" dirty="0" smtClean="0">
              <a:solidFill>
                <a:schemeClr val="tx1">
                  <a:lumMod val="95000"/>
                  <a:lumOff val="5000"/>
                </a:schemeClr>
              </a:solidFill>
            </a:endParaRPr>
          </a:p>
          <a:p>
            <a:pPr marL="633413" lvl="1" indent="-176213" algn="l"/>
            <a:r>
              <a:rPr lang="en-CA" sz="1400" dirty="0" smtClean="0">
                <a:solidFill>
                  <a:schemeClr val="tx1">
                    <a:lumMod val="95000"/>
                    <a:lumOff val="5000"/>
                  </a:schemeClr>
                </a:solidFill>
              </a:rPr>
              <a:t>Cycling-related business</a:t>
            </a:r>
          </a:p>
          <a:p>
            <a:pPr marL="633413" lvl="1" indent="-176213" algn="l"/>
            <a:r>
              <a:rPr lang="en-CA" sz="1400" dirty="0" smtClean="0">
                <a:solidFill>
                  <a:schemeClr val="tx1">
                    <a:lumMod val="95000"/>
                    <a:lumOff val="5000"/>
                  </a:schemeClr>
                </a:solidFill>
              </a:rPr>
              <a:t>Local retailing</a:t>
            </a:r>
          </a:p>
          <a:p>
            <a:pPr marL="633413" lvl="1" indent="-176213" algn="l"/>
            <a:r>
              <a:rPr lang="en-CA" sz="1400" dirty="0" smtClean="0">
                <a:solidFill>
                  <a:schemeClr val="tx1">
                    <a:lumMod val="95000"/>
                    <a:lumOff val="5000"/>
                  </a:schemeClr>
                </a:solidFill>
              </a:rPr>
              <a:t>Local businesses integrating cycling into their business and marketing models</a:t>
            </a:r>
          </a:p>
          <a:p>
            <a:pPr marL="633413" lvl="1" indent="-176213" algn="l"/>
            <a:r>
              <a:rPr lang="en-CA" sz="1400" dirty="0" smtClean="0">
                <a:solidFill>
                  <a:schemeClr val="tx1">
                    <a:lumMod val="95000"/>
                    <a:lumOff val="5000"/>
                  </a:schemeClr>
                </a:solidFill>
              </a:rPr>
              <a:t>Combined Mobility opportunities</a:t>
            </a:r>
          </a:p>
          <a:p>
            <a:pPr marL="176213" indent="-176213" algn="l"/>
            <a:endParaRPr lang="en-CA" sz="1800" dirty="0" smtClean="0"/>
          </a:p>
          <a:p>
            <a:pPr lvl="0" algn="l"/>
            <a:r>
              <a:rPr lang="en-US" sz="1800" dirty="0" smtClean="0"/>
              <a:t> </a:t>
            </a:r>
            <a:endParaRPr lang="en-CA" sz="1800" dirty="0" smtClean="0"/>
          </a:p>
          <a:p>
            <a:pPr marL="176213" indent="-176213" algn="l">
              <a:buFont typeface="Arial" pitchFamily="34" charset="0"/>
              <a:buChar char="•"/>
            </a:pPr>
            <a:endParaRPr lang="en-CA" sz="1800" dirty="0" smtClean="0"/>
          </a:p>
          <a:p>
            <a:pPr marL="176213" indent="-176213" algn="l">
              <a:buFont typeface="Arial" pitchFamily="34" charset="0"/>
              <a:buChar char="•"/>
            </a:pPr>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24136"/>
          </a:xfrm>
        </p:spPr>
        <p:txBody>
          <a:bodyPr>
            <a:normAutofit fontScale="90000"/>
          </a:bodyPr>
          <a:lstStyle/>
          <a:p>
            <a:r>
              <a:rPr lang="en-CA" dirty="0" smtClean="0"/>
              <a:t>CAA Presentation</a:t>
            </a:r>
            <a:br>
              <a:rPr lang="en-CA" dirty="0" smtClean="0"/>
            </a:br>
            <a:r>
              <a:rPr lang="en-CA" sz="2000" b="1" dirty="0" smtClean="0"/>
              <a:t>People who Cycle, the Local Retail Economy, New Business Opportunities</a:t>
            </a:r>
            <a:r>
              <a:rPr lang="en-CA" sz="2800" b="1" dirty="0" smtClean="0"/>
              <a:t/>
            </a:r>
            <a:br>
              <a:rPr lang="en-CA" sz="2800" b="1" dirty="0" smtClean="0"/>
            </a:br>
            <a:r>
              <a:rPr lang="en-CA" sz="3111" dirty="0" smtClean="0"/>
              <a:t/>
            </a:r>
            <a:br>
              <a:rPr lang="en-CA" sz="3111" dirty="0" smtClean="0"/>
            </a:br>
            <a:endParaRPr lang="en-CA" sz="3111" dirty="0"/>
          </a:p>
        </p:txBody>
      </p:sp>
      <p:pic>
        <p:nvPicPr>
          <p:cNvPr id="24" name="Picture 23" descr="1 - DSCN6686 St Raymond.JPG"/>
          <p:cNvPicPr>
            <a:picLocks noChangeAspect="1"/>
          </p:cNvPicPr>
          <p:nvPr/>
        </p:nvPicPr>
        <p:blipFill>
          <a:blip r:embed="rId3" cstate="print"/>
          <a:stretch>
            <a:fillRect/>
          </a:stretch>
        </p:blipFill>
        <p:spPr>
          <a:xfrm>
            <a:off x="3352800" y="2780928"/>
            <a:ext cx="2438400" cy="1828800"/>
          </a:xfrm>
          <a:prstGeom prst="rect">
            <a:avLst/>
          </a:prstGeom>
        </p:spPr>
      </p:pic>
      <p:pic>
        <p:nvPicPr>
          <p:cNvPr id="25" name="Picture 24" descr="2 - DSCN6687.JPG"/>
          <p:cNvPicPr>
            <a:picLocks noChangeAspect="1"/>
          </p:cNvPicPr>
          <p:nvPr/>
        </p:nvPicPr>
        <p:blipFill>
          <a:blip r:embed="rId4" cstate="print"/>
          <a:stretch>
            <a:fillRect/>
          </a:stretch>
        </p:blipFill>
        <p:spPr>
          <a:xfrm>
            <a:off x="3352800" y="2780928"/>
            <a:ext cx="2438400" cy="1828800"/>
          </a:xfrm>
          <a:prstGeom prst="rect">
            <a:avLst/>
          </a:prstGeom>
        </p:spPr>
      </p:pic>
      <p:pic>
        <p:nvPicPr>
          <p:cNvPr id="26" name="Picture 25" descr="3 - DSCN6688.JPG"/>
          <p:cNvPicPr>
            <a:picLocks noChangeAspect="1"/>
          </p:cNvPicPr>
          <p:nvPr/>
        </p:nvPicPr>
        <p:blipFill>
          <a:blip r:embed="rId5" cstate="print"/>
          <a:stretch>
            <a:fillRect/>
          </a:stretch>
        </p:blipFill>
        <p:spPr>
          <a:xfrm>
            <a:off x="3352800" y="2780928"/>
            <a:ext cx="2438400" cy="1828800"/>
          </a:xfrm>
          <a:prstGeom prst="rect">
            <a:avLst/>
          </a:prstGeom>
        </p:spPr>
      </p:pic>
      <p:pic>
        <p:nvPicPr>
          <p:cNvPr id="27" name="Picture 26" descr="4 - DSCN6689.JPG"/>
          <p:cNvPicPr>
            <a:picLocks noChangeAspect="1"/>
          </p:cNvPicPr>
          <p:nvPr/>
        </p:nvPicPr>
        <p:blipFill>
          <a:blip r:embed="rId6" cstate="print"/>
          <a:stretch>
            <a:fillRect/>
          </a:stretch>
        </p:blipFill>
        <p:spPr>
          <a:xfrm>
            <a:off x="3352800" y="2780928"/>
            <a:ext cx="2438400" cy="1828800"/>
          </a:xfrm>
          <a:prstGeom prst="rect">
            <a:avLst/>
          </a:prstGeom>
        </p:spPr>
      </p:pic>
      <p:pic>
        <p:nvPicPr>
          <p:cNvPr id="28" name="Picture 27" descr="5 - DSCN6690 - Cropped.jpg"/>
          <p:cNvPicPr>
            <a:picLocks noChangeAspect="1"/>
          </p:cNvPicPr>
          <p:nvPr/>
        </p:nvPicPr>
        <p:blipFill>
          <a:blip r:embed="rId7" cstate="print"/>
          <a:stretch>
            <a:fillRect/>
          </a:stretch>
        </p:blipFill>
        <p:spPr>
          <a:xfrm>
            <a:off x="3352800" y="2780928"/>
            <a:ext cx="2438400" cy="2273808"/>
          </a:xfrm>
          <a:prstGeom prst="rect">
            <a:avLst/>
          </a:prstGeom>
        </p:spPr>
      </p:pic>
      <p:pic>
        <p:nvPicPr>
          <p:cNvPr id="29" name="Picture 28" descr="6 - DSCN6690.JPG"/>
          <p:cNvPicPr>
            <a:picLocks noChangeAspect="1"/>
          </p:cNvPicPr>
          <p:nvPr/>
        </p:nvPicPr>
        <p:blipFill>
          <a:blip r:embed="rId8" cstate="print"/>
          <a:stretch>
            <a:fillRect/>
          </a:stretch>
        </p:blipFill>
        <p:spPr>
          <a:xfrm>
            <a:off x="3352800" y="2780928"/>
            <a:ext cx="2438400" cy="1828800"/>
          </a:xfrm>
          <a:prstGeom prst="rect">
            <a:avLst/>
          </a:prstGeom>
        </p:spPr>
      </p:pic>
      <p:pic>
        <p:nvPicPr>
          <p:cNvPr id="30" name="Picture 29" descr="7 - DSCN6691.JPG"/>
          <p:cNvPicPr>
            <a:picLocks noChangeAspect="1"/>
          </p:cNvPicPr>
          <p:nvPr/>
        </p:nvPicPr>
        <p:blipFill>
          <a:blip r:embed="rId9" cstate="print"/>
          <a:stretch>
            <a:fillRect/>
          </a:stretch>
        </p:blipFill>
        <p:spPr>
          <a:xfrm>
            <a:off x="3352800" y="2780928"/>
            <a:ext cx="2438400" cy="1828800"/>
          </a:xfrm>
          <a:prstGeom prst="rect">
            <a:avLst/>
          </a:prstGeom>
        </p:spPr>
      </p:pic>
      <p:pic>
        <p:nvPicPr>
          <p:cNvPr id="31" name="Picture 30" descr="8 -backtricycle.jpg"/>
          <p:cNvPicPr>
            <a:picLocks noChangeAspect="1"/>
          </p:cNvPicPr>
          <p:nvPr/>
        </p:nvPicPr>
        <p:blipFill>
          <a:blip r:embed="rId10" cstate="print"/>
          <a:stretch>
            <a:fillRect/>
          </a:stretch>
        </p:blipFill>
        <p:spPr>
          <a:xfrm>
            <a:off x="3352800" y="2780928"/>
            <a:ext cx="2438400" cy="2090928"/>
          </a:xfrm>
          <a:prstGeom prst="rect">
            <a:avLst/>
          </a:prstGeom>
        </p:spPr>
      </p:pic>
      <p:pic>
        <p:nvPicPr>
          <p:cNvPr id="32" name="Picture 31" descr="9 - DSCN6705 St Raymond - E- Bikes at Grocery Store.JPG"/>
          <p:cNvPicPr>
            <a:picLocks noChangeAspect="1"/>
          </p:cNvPicPr>
          <p:nvPr/>
        </p:nvPicPr>
        <p:blipFill>
          <a:blip r:embed="rId11" cstate="print"/>
          <a:stretch>
            <a:fillRect/>
          </a:stretch>
        </p:blipFill>
        <p:spPr>
          <a:xfrm>
            <a:off x="3352800" y="2780928"/>
            <a:ext cx="24384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5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500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5000"/>
                            </p:stCondLst>
                            <p:childTnLst>
                              <p:par>
                                <p:cTn id="14" presetID="1" presetClass="exit" presetSubtype="0" fill="hold" nodeType="afterEffect">
                                  <p:stCondLst>
                                    <p:cond delay="5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10000"/>
                            </p:stCondLst>
                            <p:childTnLst>
                              <p:par>
                                <p:cTn id="17" presetID="1"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10000"/>
                            </p:stCondLst>
                            <p:childTnLst>
                              <p:par>
                                <p:cTn id="20" presetID="1" presetClass="exit" presetSubtype="0" fill="hold" nodeType="afterEffect">
                                  <p:stCondLst>
                                    <p:cond delay="5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15000"/>
                            </p:stCondLst>
                            <p:childTnLst>
                              <p:par>
                                <p:cTn id="23" presetID="1"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15000"/>
                            </p:stCondLst>
                            <p:childTnLst>
                              <p:par>
                                <p:cTn id="26" presetID="1" presetClass="exit" presetSubtype="0" fill="hold" nodeType="afterEffect">
                                  <p:stCondLst>
                                    <p:cond delay="5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20000"/>
                            </p:stCondLst>
                            <p:childTnLst>
                              <p:par>
                                <p:cTn id="29" presetID="1"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20000"/>
                            </p:stCondLst>
                            <p:childTnLst>
                              <p:par>
                                <p:cTn id="32" presetID="1" presetClass="exit" presetSubtype="0" fill="hold" nodeType="afterEffect">
                                  <p:stCondLst>
                                    <p:cond delay="5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2500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25000"/>
                            </p:stCondLst>
                            <p:childTnLst>
                              <p:par>
                                <p:cTn id="38" presetID="1" presetClass="exit" presetSubtype="0" fill="hold" nodeType="afterEffect">
                                  <p:stCondLst>
                                    <p:cond delay="5000"/>
                                  </p:stCondLst>
                                  <p:childTnLst>
                                    <p:set>
                                      <p:cBhvr>
                                        <p:cTn id="39" dur="1" fill="hold">
                                          <p:stCondLst>
                                            <p:cond delay="0"/>
                                          </p:stCondLst>
                                        </p:cTn>
                                        <p:tgtEl>
                                          <p:spTgt spid="29"/>
                                        </p:tgtEl>
                                        <p:attrNameLst>
                                          <p:attrName>style.visibility</p:attrName>
                                        </p:attrNameLst>
                                      </p:cBhvr>
                                      <p:to>
                                        <p:strVal val="hidden"/>
                                      </p:to>
                                    </p:set>
                                  </p:childTnLst>
                                </p:cTn>
                              </p:par>
                            </p:childTnLst>
                          </p:cTn>
                        </p:par>
                        <p:par>
                          <p:cTn id="40" fill="hold">
                            <p:stCondLst>
                              <p:cond delay="30000"/>
                            </p:stCondLst>
                            <p:childTnLst>
                              <p:par>
                                <p:cTn id="41" presetID="1"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30000"/>
                            </p:stCondLst>
                            <p:childTnLst>
                              <p:par>
                                <p:cTn id="44" presetID="1" presetClass="exit" presetSubtype="0" fill="hold" nodeType="afterEffect">
                                  <p:stCondLst>
                                    <p:cond delay="5000"/>
                                  </p:stCondLst>
                                  <p:childTnLst>
                                    <p:set>
                                      <p:cBhvr>
                                        <p:cTn id="45" dur="1" fill="hold">
                                          <p:stCondLst>
                                            <p:cond delay="0"/>
                                          </p:stCondLst>
                                        </p:cTn>
                                        <p:tgtEl>
                                          <p:spTgt spid="30"/>
                                        </p:tgtEl>
                                        <p:attrNameLst>
                                          <p:attrName>style.visibility</p:attrName>
                                        </p:attrNameLst>
                                      </p:cBhvr>
                                      <p:to>
                                        <p:strVal val="hidden"/>
                                      </p:to>
                                    </p:set>
                                  </p:childTnLst>
                                </p:cTn>
                              </p:par>
                            </p:childTnLst>
                          </p:cTn>
                        </p:par>
                        <p:par>
                          <p:cTn id="46" fill="hold">
                            <p:stCondLst>
                              <p:cond delay="35000"/>
                            </p:stCondLst>
                            <p:childTnLst>
                              <p:par>
                                <p:cTn id="47" presetID="1"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par>
                          <p:cTn id="49" fill="hold">
                            <p:stCondLst>
                              <p:cond delay="35000"/>
                            </p:stCondLst>
                            <p:childTnLst>
                              <p:par>
                                <p:cTn id="50" presetID="1" presetClass="exit" presetSubtype="0" fill="hold" nodeType="afterEffect">
                                  <p:stCondLst>
                                    <p:cond delay="5000"/>
                                  </p:stCondLst>
                                  <p:childTnLst>
                                    <p:set>
                                      <p:cBhvr>
                                        <p:cTn id="51" dur="1" fill="hold">
                                          <p:stCondLst>
                                            <p:cond delay="0"/>
                                          </p:stCondLst>
                                        </p:cTn>
                                        <p:tgtEl>
                                          <p:spTgt spid="31"/>
                                        </p:tgtEl>
                                        <p:attrNameLst>
                                          <p:attrName>style.visibility</p:attrName>
                                        </p:attrNameLst>
                                      </p:cBhvr>
                                      <p:to>
                                        <p:strVal val="hidden"/>
                                      </p:to>
                                    </p:set>
                                  </p:childTnLst>
                                </p:cTn>
                              </p:par>
                            </p:childTnLst>
                          </p:cTn>
                        </p:par>
                        <p:par>
                          <p:cTn id="52" fill="hold">
                            <p:stCondLst>
                              <p:cond delay="40000"/>
                            </p:stCondLst>
                            <p:childTnLst>
                              <p:par>
                                <p:cTn id="53" presetID="1"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96143"/>
          </a:xfrm>
        </p:spPr>
        <p:txBody>
          <a:bodyPr>
            <a:normAutofit/>
          </a:bodyPr>
          <a:lstStyle/>
          <a:p>
            <a:r>
              <a:rPr lang="en-CA" sz="3600" dirty="0" smtClean="0"/>
              <a:t>CAA Presentation</a:t>
            </a:r>
            <a:br>
              <a:rPr lang="en-CA" sz="3600" dirty="0" smtClean="0"/>
            </a:br>
            <a:r>
              <a:rPr lang="en-CA" sz="2400" dirty="0" smtClean="0"/>
              <a:t>Cyclists as Customers</a:t>
            </a:r>
            <a:endParaRPr lang="en-CA" sz="2400" dirty="0"/>
          </a:p>
        </p:txBody>
      </p:sp>
      <p:sp>
        <p:nvSpPr>
          <p:cNvPr id="3" name="Subtitle 2"/>
          <p:cNvSpPr>
            <a:spLocks noGrp="1"/>
          </p:cNvSpPr>
          <p:nvPr>
            <p:ph type="subTitle" idx="1"/>
          </p:nvPr>
        </p:nvSpPr>
        <p:spPr>
          <a:xfrm>
            <a:off x="179512" y="1700808"/>
            <a:ext cx="8640960" cy="4824536"/>
          </a:xfrm>
        </p:spPr>
        <p:txBody>
          <a:bodyPr>
            <a:normAutofit fontScale="77500" lnSpcReduction="20000"/>
          </a:bodyPr>
          <a:lstStyle/>
          <a:p>
            <a:pPr algn="l"/>
            <a:r>
              <a:rPr lang="en-CA" sz="2800" dirty="0" smtClean="0">
                <a:solidFill>
                  <a:schemeClr val="tx1">
                    <a:lumMod val="95000"/>
                    <a:lumOff val="5000"/>
                  </a:schemeClr>
                </a:solidFill>
              </a:rPr>
              <a:t>Cyclists as Customers</a:t>
            </a:r>
          </a:p>
          <a:p>
            <a:pPr algn="l"/>
            <a:endParaRPr lang="en-CA" sz="1900" b="1" dirty="0" smtClean="0">
              <a:solidFill>
                <a:schemeClr val="tx1">
                  <a:lumMod val="95000"/>
                  <a:lumOff val="5000"/>
                </a:schemeClr>
              </a:solidFill>
            </a:endParaRPr>
          </a:p>
          <a:p>
            <a:pPr lvl="2" algn="l"/>
            <a:r>
              <a:rPr lang="en-CA" sz="2100" i="1" dirty="0" smtClean="0">
                <a:solidFill>
                  <a:srgbClr val="0000FF"/>
                </a:solidFill>
              </a:rPr>
              <a:t>Retailers should target cyclists, pedestrians and transit riders as their preferred customers no matter if they are owners of cars or non-owners</a:t>
            </a:r>
          </a:p>
          <a:p>
            <a:pPr algn="l"/>
            <a:endParaRPr lang="en-CA" sz="1900" b="1" dirty="0" smtClean="0">
              <a:solidFill>
                <a:schemeClr val="tx1">
                  <a:lumMod val="95000"/>
                  <a:lumOff val="5000"/>
                </a:schemeClr>
              </a:solidFill>
            </a:endParaRPr>
          </a:p>
          <a:p>
            <a:pPr lvl="1" algn="l"/>
            <a:r>
              <a:rPr lang="en-CA" sz="1900" dirty="0" smtClean="0">
                <a:solidFill>
                  <a:schemeClr val="tx1">
                    <a:lumMod val="95000"/>
                    <a:lumOff val="5000"/>
                  </a:schemeClr>
                </a:solidFill>
              </a:rPr>
              <a:t>They have more disposable money available for spending at retail stores or service establishments</a:t>
            </a:r>
          </a:p>
          <a:p>
            <a:pPr lvl="1" algn="l"/>
            <a:endParaRPr lang="en-CA" sz="1900" dirty="0" smtClean="0">
              <a:solidFill>
                <a:schemeClr val="tx1">
                  <a:lumMod val="95000"/>
                  <a:lumOff val="5000"/>
                </a:schemeClr>
              </a:solidFill>
            </a:endParaRPr>
          </a:p>
          <a:p>
            <a:pPr lvl="2" algn="l"/>
            <a:r>
              <a:rPr lang="en-CA" sz="1900" dirty="0" smtClean="0">
                <a:solidFill>
                  <a:schemeClr val="tx1">
                    <a:lumMod val="95000"/>
                    <a:lumOff val="5000"/>
                  </a:schemeClr>
                </a:solidFill>
              </a:rPr>
              <a:t>Cyclists, leaving car at home, </a:t>
            </a:r>
          </a:p>
          <a:p>
            <a:pPr lvl="3" algn="l"/>
            <a:r>
              <a:rPr lang="en-CA" sz="1900" dirty="0" smtClean="0">
                <a:solidFill>
                  <a:schemeClr val="tx1">
                    <a:lumMod val="95000"/>
                    <a:lumOff val="5000"/>
                  </a:schemeClr>
                </a:solidFill>
              </a:rPr>
              <a:t>$ 7.50 plus on each trip, including parking</a:t>
            </a:r>
          </a:p>
          <a:p>
            <a:pPr lvl="2" algn="l"/>
            <a:r>
              <a:rPr lang="en-CA" sz="1900" dirty="0" smtClean="0">
                <a:solidFill>
                  <a:schemeClr val="tx1">
                    <a:lumMod val="95000"/>
                    <a:lumOff val="5000"/>
                  </a:schemeClr>
                </a:solidFill>
              </a:rPr>
              <a:t>Cyclists, without a car, </a:t>
            </a:r>
          </a:p>
          <a:p>
            <a:pPr lvl="3" algn="l"/>
            <a:r>
              <a:rPr lang="en-CA" sz="1900" dirty="0" smtClean="0">
                <a:solidFill>
                  <a:schemeClr val="tx1">
                    <a:lumMod val="95000"/>
                    <a:lumOff val="5000"/>
                  </a:schemeClr>
                </a:solidFill>
              </a:rPr>
              <a:t>$30 per day or $11,000 per year, including home parking</a:t>
            </a:r>
          </a:p>
          <a:p>
            <a:pPr algn="l"/>
            <a:r>
              <a:rPr lang="en-CA" sz="2800" dirty="0" smtClean="0">
                <a:solidFill>
                  <a:schemeClr val="tx1">
                    <a:lumMod val="95000"/>
                    <a:lumOff val="5000"/>
                  </a:schemeClr>
                </a:solidFill>
              </a:rPr>
              <a:t>Retailers</a:t>
            </a:r>
          </a:p>
          <a:p>
            <a:pPr algn="l"/>
            <a:endParaRPr lang="en-CA" sz="1900" dirty="0" smtClean="0">
              <a:solidFill>
                <a:schemeClr val="tx1">
                  <a:lumMod val="95000"/>
                  <a:lumOff val="5000"/>
                </a:schemeClr>
              </a:solidFill>
            </a:endParaRPr>
          </a:p>
          <a:p>
            <a:pPr lvl="1" algn="l"/>
            <a:r>
              <a:rPr lang="en-CA" sz="1900" dirty="0" smtClean="0">
                <a:solidFill>
                  <a:schemeClr val="tx1">
                    <a:lumMod val="95000"/>
                    <a:lumOff val="5000"/>
                  </a:schemeClr>
                </a:solidFill>
              </a:rPr>
              <a:t>Sales revenue from bicycle parking space exceeds that of car parking</a:t>
            </a:r>
          </a:p>
          <a:p>
            <a:pPr lvl="2" algn="l"/>
            <a:r>
              <a:rPr lang="en-CA" sz="1900" dirty="0" smtClean="0">
                <a:solidFill>
                  <a:schemeClr val="tx1">
                    <a:lumMod val="95000"/>
                    <a:lumOff val="5000"/>
                  </a:schemeClr>
                </a:solidFill>
              </a:rPr>
              <a:t> $31 compared to $6 per sq. metre of parking space</a:t>
            </a:r>
          </a:p>
          <a:p>
            <a:pPr lvl="2" algn="l"/>
            <a:endParaRPr lang="en-CA" sz="1900" dirty="0" smtClean="0">
              <a:solidFill>
                <a:schemeClr val="tx1">
                  <a:lumMod val="95000"/>
                  <a:lumOff val="5000"/>
                </a:schemeClr>
              </a:solidFill>
            </a:endParaRPr>
          </a:p>
          <a:p>
            <a:pPr lvl="1" algn="l"/>
            <a:r>
              <a:rPr lang="en-CA" sz="1900" dirty="0" smtClean="0">
                <a:solidFill>
                  <a:schemeClr val="tx1">
                    <a:lumMod val="95000"/>
                    <a:lumOff val="5000"/>
                  </a:schemeClr>
                </a:solidFill>
              </a:rPr>
              <a:t>Greater opportunity for higher profit, discretionary sales for retailers</a:t>
            </a:r>
          </a:p>
          <a:p>
            <a:pPr lvl="2" algn="l"/>
            <a:r>
              <a:rPr lang="en-CA" sz="1900" dirty="0" smtClean="0">
                <a:solidFill>
                  <a:schemeClr val="tx1">
                    <a:lumMod val="95000"/>
                    <a:lumOff val="5000"/>
                  </a:schemeClr>
                </a:solidFill>
              </a:rPr>
              <a:t> Cyclists tend to buy less per store visit but come in more frequently.</a:t>
            </a:r>
            <a:endParaRPr lang="en-CA" sz="1900" dirty="0" smtClean="0"/>
          </a:p>
          <a:p>
            <a:pPr algn="l"/>
            <a:endParaRPr lang="en-CA" sz="1800" dirty="0"/>
          </a:p>
          <a:p>
            <a:pPr algn="l"/>
            <a:endParaRPr lang="en-CA" sz="1800" dirty="0" smtClean="0"/>
          </a:p>
          <a:p>
            <a:pPr algn="l"/>
            <a:endParaRPr lang="en-CA" sz="1800" dirty="0"/>
          </a:p>
          <a:p>
            <a:pPr algn="l"/>
            <a:endParaRPr lang="en-CA" sz="1800" dirty="0" smtClean="0"/>
          </a:p>
        </p:txBody>
      </p:sp>
      <p:pic>
        <p:nvPicPr>
          <p:cNvPr id="4" name="Picture 3" descr="DSCN3418_resize.-croppedJPG.jpg"/>
          <p:cNvPicPr>
            <a:picLocks noChangeAspect="1"/>
          </p:cNvPicPr>
          <p:nvPr/>
        </p:nvPicPr>
        <p:blipFill>
          <a:blip r:embed="rId3" cstate="print">
            <a:lum bright="10000"/>
          </a:blip>
          <a:stretch>
            <a:fillRect/>
          </a:stretch>
        </p:blipFill>
        <p:spPr>
          <a:xfrm>
            <a:off x="6660232" y="3140968"/>
            <a:ext cx="2142744" cy="3599688"/>
          </a:xfrm>
          <a:prstGeom prst="rect">
            <a:avLst/>
          </a:prstGeom>
        </p:spPr>
      </p:pic>
      <p:pic>
        <p:nvPicPr>
          <p:cNvPr id="5" name="Picture 4" descr="DSCN3593_resize.JPG"/>
          <p:cNvPicPr>
            <a:picLocks noChangeAspect="1"/>
          </p:cNvPicPr>
          <p:nvPr/>
        </p:nvPicPr>
        <p:blipFill>
          <a:blip r:embed="rId4" cstate="print"/>
          <a:stretch>
            <a:fillRect/>
          </a:stretch>
        </p:blipFill>
        <p:spPr>
          <a:xfrm>
            <a:off x="251520" y="188640"/>
            <a:ext cx="2054357" cy="15407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96143"/>
          </a:xfrm>
        </p:spPr>
        <p:txBody>
          <a:bodyPr>
            <a:normAutofit/>
          </a:bodyPr>
          <a:lstStyle/>
          <a:p>
            <a:r>
              <a:rPr lang="en-CA" sz="3600" dirty="0" smtClean="0"/>
              <a:t>CAA Presentation</a:t>
            </a:r>
            <a:br>
              <a:rPr lang="en-CA" sz="3600" dirty="0" smtClean="0"/>
            </a:br>
            <a:r>
              <a:rPr lang="en-CA" sz="2400" dirty="0" smtClean="0"/>
              <a:t>Getting Cyclists to Stores</a:t>
            </a:r>
            <a:endParaRPr lang="en-CA" sz="2400" dirty="0"/>
          </a:p>
        </p:txBody>
      </p:sp>
      <p:sp>
        <p:nvSpPr>
          <p:cNvPr id="3" name="Subtitle 2"/>
          <p:cNvSpPr>
            <a:spLocks noGrp="1"/>
          </p:cNvSpPr>
          <p:nvPr>
            <p:ph type="subTitle" idx="1"/>
          </p:nvPr>
        </p:nvSpPr>
        <p:spPr>
          <a:xfrm>
            <a:off x="179512" y="1700808"/>
            <a:ext cx="8640960" cy="4824536"/>
          </a:xfrm>
        </p:spPr>
        <p:txBody>
          <a:bodyPr>
            <a:normAutofit/>
          </a:bodyPr>
          <a:lstStyle/>
          <a:p>
            <a:pPr marL="176213" indent="-176213" algn="l"/>
            <a:endParaRPr lang="en-CA" sz="2400" dirty="0" smtClean="0">
              <a:solidFill>
                <a:schemeClr val="tx1">
                  <a:lumMod val="95000"/>
                  <a:lumOff val="5000"/>
                </a:schemeClr>
              </a:solidFill>
            </a:endParaRPr>
          </a:p>
          <a:p>
            <a:pPr marL="176213" indent="-176213" algn="l"/>
            <a:r>
              <a:rPr lang="en-CA" sz="2400" dirty="0" smtClean="0">
                <a:solidFill>
                  <a:schemeClr val="tx1">
                    <a:lumMod val="95000"/>
                    <a:lumOff val="5000"/>
                  </a:schemeClr>
                </a:solidFill>
              </a:rPr>
              <a:t>More people will cycle to stores if</a:t>
            </a:r>
          </a:p>
          <a:p>
            <a:pPr marL="633413" lvl="1" indent="-176213" algn="l"/>
            <a:r>
              <a:rPr lang="en-CA" sz="1400" dirty="0" smtClean="0">
                <a:solidFill>
                  <a:schemeClr val="tx1">
                    <a:lumMod val="95000"/>
                    <a:lumOff val="5000"/>
                  </a:schemeClr>
                </a:solidFill>
              </a:rPr>
              <a:t>There is separation between cars and cyclists</a:t>
            </a:r>
          </a:p>
          <a:p>
            <a:pPr marL="633413" lvl="1" indent="-176213" algn="l"/>
            <a:r>
              <a:rPr lang="en-CA" sz="1400" dirty="0" smtClean="0">
                <a:solidFill>
                  <a:schemeClr val="tx1">
                    <a:lumMod val="95000"/>
                    <a:lumOff val="5000"/>
                  </a:schemeClr>
                </a:solidFill>
              </a:rPr>
              <a:t>Visibility of cyclists passing through intersections</a:t>
            </a:r>
          </a:p>
          <a:p>
            <a:pPr marL="633413" lvl="1" indent="-176213" algn="l"/>
            <a:r>
              <a:rPr lang="en-CA" sz="1400" dirty="0" smtClean="0">
                <a:solidFill>
                  <a:schemeClr val="tx1">
                    <a:lumMod val="95000"/>
                    <a:lumOff val="5000"/>
                  </a:schemeClr>
                </a:solidFill>
              </a:rPr>
              <a:t>Car speed approaches that of cycling</a:t>
            </a:r>
          </a:p>
          <a:p>
            <a:pPr marL="176213" indent="-176213" algn="l"/>
            <a:endParaRPr lang="en-CA" sz="1800" dirty="0" smtClean="0"/>
          </a:p>
        </p:txBody>
      </p:sp>
      <p:pic>
        <p:nvPicPr>
          <p:cNvPr id="8" name="Picture 7" descr="DSCN7306_resize-cropped.JPG"/>
          <p:cNvPicPr>
            <a:picLocks noChangeAspect="1"/>
          </p:cNvPicPr>
          <p:nvPr/>
        </p:nvPicPr>
        <p:blipFill>
          <a:blip r:embed="rId3" cstate="print">
            <a:lum bright="7000" contrast="10000"/>
          </a:blip>
          <a:stretch>
            <a:fillRect/>
          </a:stretch>
        </p:blipFill>
        <p:spPr>
          <a:xfrm>
            <a:off x="4716016" y="1601724"/>
            <a:ext cx="3895344" cy="3654552"/>
          </a:xfrm>
          <a:prstGeom prst="rect">
            <a:avLst/>
          </a:prstGeom>
        </p:spPr>
      </p:pic>
      <p:pic>
        <p:nvPicPr>
          <p:cNvPr id="12" name="Picture 11" descr="DSCN1511_resize.JPG"/>
          <p:cNvPicPr>
            <a:picLocks noChangeAspect="1"/>
          </p:cNvPicPr>
          <p:nvPr/>
        </p:nvPicPr>
        <p:blipFill>
          <a:blip r:embed="rId4" cstate="print"/>
          <a:stretch>
            <a:fillRect/>
          </a:stretch>
        </p:blipFill>
        <p:spPr>
          <a:xfrm>
            <a:off x="179512" y="116632"/>
            <a:ext cx="2438400" cy="1828800"/>
          </a:xfrm>
          <a:prstGeom prst="rect">
            <a:avLst/>
          </a:prstGeom>
        </p:spPr>
      </p:pic>
      <p:pic>
        <p:nvPicPr>
          <p:cNvPr id="14" name="Picture 13" descr="DSCN2303_resize.JPG"/>
          <p:cNvPicPr>
            <a:picLocks noChangeAspect="1"/>
          </p:cNvPicPr>
          <p:nvPr/>
        </p:nvPicPr>
        <p:blipFill>
          <a:blip r:embed="rId5" cstate="print"/>
          <a:stretch>
            <a:fillRect/>
          </a:stretch>
        </p:blipFill>
        <p:spPr>
          <a:xfrm>
            <a:off x="323528" y="3573016"/>
            <a:ext cx="4204725" cy="31535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2036_resize-cropped.JPG"/>
          <p:cNvPicPr>
            <a:picLocks noChangeAspect="1"/>
          </p:cNvPicPr>
          <p:nvPr/>
        </p:nvPicPr>
        <p:blipFill>
          <a:blip r:embed="rId3" cstate="print"/>
          <a:stretch>
            <a:fillRect/>
          </a:stretch>
        </p:blipFill>
        <p:spPr>
          <a:xfrm>
            <a:off x="1475656" y="332656"/>
            <a:ext cx="7466040" cy="2593848"/>
          </a:xfrm>
          <a:prstGeom prst="rect">
            <a:avLst/>
          </a:prstGeom>
        </p:spPr>
      </p:pic>
      <p:sp>
        <p:nvSpPr>
          <p:cNvPr id="2" name="Title 1"/>
          <p:cNvSpPr>
            <a:spLocks noGrp="1"/>
          </p:cNvSpPr>
          <p:nvPr>
            <p:ph type="ctrTitle"/>
          </p:nvPr>
        </p:nvSpPr>
        <p:spPr>
          <a:xfrm>
            <a:off x="685800" y="260649"/>
            <a:ext cx="7772400" cy="1296143"/>
          </a:xfrm>
        </p:spPr>
        <p:txBody>
          <a:bodyPr>
            <a:normAutofit fontScale="90000"/>
          </a:bodyPr>
          <a:lstStyle/>
          <a:p>
            <a:r>
              <a:rPr lang="en-CA" sz="3600" dirty="0" smtClean="0">
                <a:solidFill>
                  <a:srgbClr val="FF0000"/>
                </a:solidFill>
              </a:rPr>
              <a:t>CAA Presentation</a:t>
            </a:r>
            <a:br>
              <a:rPr lang="en-CA" sz="3600" dirty="0" smtClean="0">
                <a:solidFill>
                  <a:srgbClr val="FF0000"/>
                </a:solidFill>
              </a:rPr>
            </a:br>
            <a:r>
              <a:rPr lang="en-CA" sz="2400" dirty="0" smtClean="0">
                <a:solidFill>
                  <a:srgbClr val="FF0000"/>
                </a:solidFill>
              </a:rPr>
              <a:t> A place where people want to be</a:t>
            </a:r>
            <a:br>
              <a:rPr lang="en-CA" sz="2400" dirty="0" smtClean="0">
                <a:solidFill>
                  <a:srgbClr val="FF0000"/>
                </a:solidFill>
              </a:rPr>
            </a:br>
            <a:r>
              <a:rPr lang="en-CA" sz="2400" dirty="0" smtClean="0">
                <a:solidFill>
                  <a:srgbClr val="FF0000"/>
                </a:solidFill>
              </a:rPr>
              <a:t> – Streetscapes which attract cyclists as shoppers</a:t>
            </a:r>
            <a:endParaRPr lang="en-CA" sz="2400" dirty="0">
              <a:solidFill>
                <a:srgbClr val="FF0000"/>
              </a:solidFill>
            </a:endParaRPr>
          </a:p>
        </p:txBody>
      </p:sp>
      <p:sp>
        <p:nvSpPr>
          <p:cNvPr id="3" name="Subtitle 2"/>
          <p:cNvSpPr>
            <a:spLocks noGrp="1"/>
          </p:cNvSpPr>
          <p:nvPr>
            <p:ph type="subTitle" idx="1"/>
          </p:nvPr>
        </p:nvSpPr>
        <p:spPr>
          <a:xfrm>
            <a:off x="179512" y="1700808"/>
            <a:ext cx="8640960" cy="4824536"/>
          </a:xfrm>
        </p:spPr>
        <p:txBody>
          <a:bodyPr>
            <a:normAutofit/>
          </a:bodyPr>
          <a:lstStyle/>
          <a:p>
            <a:pPr marL="176213" indent="-176213" algn="l"/>
            <a:endParaRPr lang="en-CA" sz="2400" dirty="0" smtClean="0">
              <a:solidFill>
                <a:schemeClr val="tx1">
                  <a:lumMod val="95000"/>
                  <a:lumOff val="5000"/>
                </a:schemeClr>
              </a:solidFill>
            </a:endParaRPr>
          </a:p>
          <a:p>
            <a:pPr marL="176213" indent="-176213" algn="l"/>
            <a:endParaRPr lang="en-CA" sz="2400" dirty="0" smtClean="0">
              <a:solidFill>
                <a:schemeClr val="tx1">
                  <a:lumMod val="95000"/>
                  <a:lumOff val="5000"/>
                </a:schemeClr>
              </a:solidFill>
            </a:endParaRPr>
          </a:p>
          <a:p>
            <a:pPr marL="176213" indent="-176213" algn="l"/>
            <a:r>
              <a:rPr lang="en-CA" sz="2400" dirty="0" smtClean="0">
                <a:solidFill>
                  <a:schemeClr val="tx1">
                    <a:lumMod val="95000"/>
                    <a:lumOff val="5000"/>
                  </a:schemeClr>
                </a:solidFill>
              </a:rPr>
              <a:t>People streets</a:t>
            </a:r>
          </a:p>
          <a:p>
            <a:pPr marL="633413" lvl="1" indent="-176213" algn="l"/>
            <a:r>
              <a:rPr lang="en-CA" sz="1800" dirty="0" smtClean="0">
                <a:solidFill>
                  <a:schemeClr val="tx1">
                    <a:lumMod val="95000"/>
                    <a:lumOff val="5000"/>
                  </a:schemeClr>
                </a:solidFill>
              </a:rPr>
              <a:t>Car movement controlled </a:t>
            </a:r>
          </a:p>
          <a:p>
            <a:pPr marL="1090613" lvl="2" indent="-176213" algn="l"/>
            <a:r>
              <a:rPr lang="en-CA" sz="1600" dirty="0" smtClean="0">
                <a:solidFill>
                  <a:schemeClr val="tx1">
                    <a:lumMod val="95000"/>
                    <a:lumOff val="5000"/>
                  </a:schemeClr>
                </a:solidFill>
              </a:rPr>
              <a:t>Hours of day</a:t>
            </a:r>
          </a:p>
          <a:p>
            <a:pPr marL="1090613" lvl="2" indent="-176213" algn="l"/>
            <a:r>
              <a:rPr lang="en-CA" sz="1600" dirty="0" smtClean="0">
                <a:solidFill>
                  <a:schemeClr val="tx1">
                    <a:lumMod val="95000"/>
                    <a:lumOff val="5000"/>
                  </a:schemeClr>
                </a:solidFill>
              </a:rPr>
              <a:t>Delivery of goods</a:t>
            </a:r>
          </a:p>
          <a:p>
            <a:pPr marL="1090613" lvl="2" indent="-176213" algn="l"/>
            <a:r>
              <a:rPr lang="en-CA" sz="1600" dirty="0" smtClean="0">
                <a:solidFill>
                  <a:schemeClr val="tx1">
                    <a:lumMod val="95000"/>
                    <a:lumOff val="5000"/>
                  </a:schemeClr>
                </a:solidFill>
              </a:rPr>
              <a:t>Residents on street</a:t>
            </a:r>
          </a:p>
          <a:p>
            <a:pPr marL="176213" indent="-176213" algn="l"/>
            <a:endParaRPr lang="en-CA" sz="1000" dirty="0" smtClean="0"/>
          </a:p>
          <a:p>
            <a:pPr marL="176213" indent="-176213" algn="l">
              <a:buFont typeface="Arial" pitchFamily="34" charset="0"/>
              <a:buChar char="•"/>
            </a:pPr>
            <a:endParaRPr lang="en-CA" sz="1800" dirty="0" smtClean="0"/>
          </a:p>
          <a:p>
            <a:pPr marL="176213" indent="-176213" algn="l"/>
            <a:endParaRPr lang="en-CA" sz="1800" dirty="0" smtClean="0"/>
          </a:p>
          <a:p>
            <a:pPr lvl="0" algn="l"/>
            <a:r>
              <a:rPr lang="en-US" sz="1800" dirty="0" smtClean="0"/>
              <a:t> </a:t>
            </a:r>
            <a:endParaRPr lang="en-CA" sz="1800" dirty="0" smtClean="0"/>
          </a:p>
          <a:p>
            <a:pPr marL="176213" indent="-176213" algn="l">
              <a:buFont typeface="Arial" pitchFamily="34" charset="0"/>
              <a:buChar char="•"/>
            </a:pPr>
            <a:endParaRPr lang="en-CA" sz="1800" dirty="0" smtClean="0"/>
          </a:p>
          <a:p>
            <a:pPr marL="176213" indent="-176213" algn="l">
              <a:buFont typeface="Arial" pitchFamily="34" charset="0"/>
              <a:buChar char="•"/>
            </a:pPr>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pic>
        <p:nvPicPr>
          <p:cNvPr id="4" name="Picture 3" descr="DSCN5345_resize.JPG"/>
          <p:cNvPicPr>
            <a:picLocks noChangeAspect="1"/>
          </p:cNvPicPr>
          <p:nvPr/>
        </p:nvPicPr>
        <p:blipFill>
          <a:blip r:embed="rId4" cstate="print"/>
          <a:stretch>
            <a:fillRect/>
          </a:stretch>
        </p:blipFill>
        <p:spPr>
          <a:xfrm>
            <a:off x="107505" y="260648"/>
            <a:ext cx="1632181" cy="1224136"/>
          </a:xfrm>
          <a:prstGeom prst="rect">
            <a:avLst/>
          </a:prstGeom>
        </p:spPr>
      </p:pic>
      <p:pic>
        <p:nvPicPr>
          <p:cNvPr id="6" name="Picture 5" descr="DSCN2069_resize.JPG"/>
          <p:cNvPicPr>
            <a:picLocks noChangeAspect="1"/>
          </p:cNvPicPr>
          <p:nvPr/>
        </p:nvPicPr>
        <p:blipFill>
          <a:blip r:embed="rId5" cstate="print"/>
          <a:stretch>
            <a:fillRect/>
          </a:stretch>
        </p:blipFill>
        <p:spPr>
          <a:xfrm>
            <a:off x="3851920" y="3200400"/>
            <a:ext cx="4876800" cy="3657600"/>
          </a:xfrm>
          <a:prstGeom prst="rect">
            <a:avLst/>
          </a:prstGeom>
        </p:spPr>
      </p:pic>
      <p:pic>
        <p:nvPicPr>
          <p:cNvPr id="7" name="Picture 6" descr="DSCN2312_resize.JPG"/>
          <p:cNvPicPr>
            <a:picLocks noChangeAspect="1"/>
          </p:cNvPicPr>
          <p:nvPr/>
        </p:nvPicPr>
        <p:blipFill>
          <a:blip r:embed="rId6" cstate="print"/>
          <a:stretch>
            <a:fillRect/>
          </a:stretch>
        </p:blipFill>
        <p:spPr>
          <a:xfrm>
            <a:off x="107504" y="4221088"/>
            <a:ext cx="3456384" cy="25922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CN0613_resize.JPG"/>
          <p:cNvPicPr>
            <a:picLocks noChangeAspect="1"/>
          </p:cNvPicPr>
          <p:nvPr/>
        </p:nvPicPr>
        <p:blipFill>
          <a:blip r:embed="rId3" cstate="print"/>
          <a:stretch>
            <a:fillRect/>
          </a:stretch>
        </p:blipFill>
        <p:spPr>
          <a:xfrm>
            <a:off x="251520" y="260648"/>
            <a:ext cx="5256584" cy="2314854"/>
          </a:xfrm>
          <a:prstGeom prst="rect">
            <a:avLst/>
          </a:prstGeom>
        </p:spPr>
      </p:pic>
      <p:pic>
        <p:nvPicPr>
          <p:cNvPr id="9" name="Picture 8" descr="DSCN0582_resize.JPG"/>
          <p:cNvPicPr>
            <a:picLocks noChangeAspect="1"/>
          </p:cNvPicPr>
          <p:nvPr/>
        </p:nvPicPr>
        <p:blipFill>
          <a:blip r:embed="rId4" cstate="print"/>
          <a:stretch>
            <a:fillRect/>
          </a:stretch>
        </p:blipFill>
        <p:spPr>
          <a:xfrm>
            <a:off x="5508104" y="260648"/>
            <a:ext cx="3456384" cy="2592288"/>
          </a:xfrm>
          <a:prstGeom prst="rect">
            <a:avLst/>
          </a:prstGeom>
        </p:spPr>
      </p:pic>
      <p:sp>
        <p:nvSpPr>
          <p:cNvPr id="2" name="Title 1"/>
          <p:cNvSpPr>
            <a:spLocks noGrp="1"/>
          </p:cNvSpPr>
          <p:nvPr>
            <p:ph type="ctrTitle"/>
          </p:nvPr>
        </p:nvSpPr>
        <p:spPr>
          <a:xfrm>
            <a:off x="685800" y="260649"/>
            <a:ext cx="7772400" cy="1296143"/>
          </a:xfrm>
        </p:spPr>
        <p:txBody>
          <a:bodyPr>
            <a:normAutofit fontScale="90000"/>
          </a:bodyPr>
          <a:lstStyle/>
          <a:p>
            <a:r>
              <a:rPr lang="en-CA" sz="3600" dirty="0" smtClean="0">
                <a:solidFill>
                  <a:schemeClr val="bg1"/>
                </a:solidFill>
              </a:rPr>
              <a:t>CAA Presentation</a:t>
            </a:r>
            <a:br>
              <a:rPr lang="en-CA" sz="3600" dirty="0" smtClean="0">
                <a:solidFill>
                  <a:schemeClr val="bg1"/>
                </a:solidFill>
              </a:rPr>
            </a:br>
            <a:r>
              <a:rPr lang="en-CA" sz="2400" dirty="0" smtClean="0">
                <a:solidFill>
                  <a:schemeClr val="bg1"/>
                </a:solidFill>
              </a:rPr>
              <a:t> A place where people want to be</a:t>
            </a:r>
            <a:br>
              <a:rPr lang="en-CA" sz="2400" dirty="0" smtClean="0">
                <a:solidFill>
                  <a:schemeClr val="bg1"/>
                </a:solidFill>
              </a:rPr>
            </a:br>
            <a:r>
              <a:rPr lang="en-CA" sz="2400" dirty="0" smtClean="0">
                <a:solidFill>
                  <a:schemeClr val="bg1"/>
                </a:solidFill>
              </a:rPr>
              <a:t> – Streetscapes which attract cyclists as shoppers</a:t>
            </a:r>
            <a:endParaRPr lang="en-CA" sz="2400" dirty="0">
              <a:solidFill>
                <a:schemeClr val="bg1"/>
              </a:solidFill>
            </a:endParaRPr>
          </a:p>
        </p:txBody>
      </p:sp>
      <p:pic>
        <p:nvPicPr>
          <p:cNvPr id="11" name="Picture 10" descr="DSCN2881_resize.JPG"/>
          <p:cNvPicPr>
            <a:picLocks noChangeAspect="1"/>
          </p:cNvPicPr>
          <p:nvPr/>
        </p:nvPicPr>
        <p:blipFill>
          <a:blip r:embed="rId5" cstate="print">
            <a:lum bright="10000" contrast="10000"/>
          </a:blip>
          <a:stretch>
            <a:fillRect/>
          </a:stretch>
        </p:blipFill>
        <p:spPr>
          <a:xfrm>
            <a:off x="2915816" y="3284984"/>
            <a:ext cx="4084712" cy="3063534"/>
          </a:xfrm>
          <a:prstGeom prst="rect">
            <a:avLst/>
          </a:prstGeom>
        </p:spPr>
      </p:pic>
      <p:sp>
        <p:nvSpPr>
          <p:cNvPr id="3" name="Subtitle 2"/>
          <p:cNvSpPr>
            <a:spLocks noGrp="1"/>
          </p:cNvSpPr>
          <p:nvPr>
            <p:ph type="subTitle" idx="1"/>
          </p:nvPr>
        </p:nvSpPr>
        <p:spPr>
          <a:xfrm>
            <a:off x="179512" y="1700808"/>
            <a:ext cx="8640960" cy="4824536"/>
          </a:xfrm>
        </p:spPr>
        <p:txBody>
          <a:bodyPr>
            <a:normAutofit/>
          </a:bodyPr>
          <a:lstStyle/>
          <a:p>
            <a:pPr marL="176213" indent="-176213" algn="l"/>
            <a:endParaRPr lang="en-CA" sz="2400" dirty="0" smtClean="0">
              <a:solidFill>
                <a:schemeClr val="tx1">
                  <a:lumMod val="95000"/>
                  <a:lumOff val="5000"/>
                </a:schemeClr>
              </a:solidFill>
            </a:endParaRPr>
          </a:p>
          <a:p>
            <a:pPr marL="176213" indent="-176213" algn="l"/>
            <a:endParaRPr lang="en-CA" sz="2400" dirty="0" smtClean="0">
              <a:solidFill>
                <a:schemeClr val="tx1">
                  <a:lumMod val="95000"/>
                  <a:lumOff val="5000"/>
                </a:schemeClr>
              </a:solidFill>
            </a:endParaRPr>
          </a:p>
          <a:p>
            <a:pPr marL="176213" indent="-176213" algn="l"/>
            <a:r>
              <a:rPr lang="en-CA" sz="2400" dirty="0" smtClean="0">
                <a:solidFill>
                  <a:schemeClr val="tx1">
                    <a:lumMod val="95000"/>
                    <a:lumOff val="5000"/>
                  </a:schemeClr>
                </a:solidFill>
              </a:rPr>
              <a:t>People streets</a:t>
            </a:r>
          </a:p>
          <a:p>
            <a:pPr marL="633413" lvl="1" indent="-176213" algn="l"/>
            <a:r>
              <a:rPr lang="en-CA" sz="1800" dirty="0" smtClean="0">
                <a:solidFill>
                  <a:schemeClr val="tx1">
                    <a:lumMod val="95000"/>
                    <a:lumOff val="5000"/>
                  </a:schemeClr>
                </a:solidFill>
              </a:rPr>
              <a:t>Car movement controlled </a:t>
            </a:r>
          </a:p>
          <a:p>
            <a:pPr marL="1090613" lvl="2" indent="-176213" algn="l"/>
            <a:r>
              <a:rPr lang="en-CA" sz="1600" dirty="0" smtClean="0">
                <a:solidFill>
                  <a:schemeClr val="tx1">
                    <a:lumMod val="95000"/>
                    <a:lumOff val="5000"/>
                  </a:schemeClr>
                </a:solidFill>
              </a:rPr>
              <a:t>Hours of day</a:t>
            </a:r>
          </a:p>
          <a:p>
            <a:pPr marL="1090613" lvl="2" indent="-176213" algn="l"/>
            <a:r>
              <a:rPr lang="en-CA" sz="1600" dirty="0" smtClean="0">
                <a:solidFill>
                  <a:schemeClr val="tx1">
                    <a:lumMod val="95000"/>
                    <a:lumOff val="5000"/>
                  </a:schemeClr>
                </a:solidFill>
              </a:rPr>
              <a:t>Delivery of goods</a:t>
            </a:r>
          </a:p>
          <a:p>
            <a:pPr marL="1090613" lvl="2" indent="-176213" algn="l"/>
            <a:r>
              <a:rPr lang="en-CA" sz="1600" dirty="0" smtClean="0">
                <a:solidFill>
                  <a:schemeClr val="tx1">
                    <a:lumMod val="95000"/>
                    <a:lumOff val="5000"/>
                  </a:schemeClr>
                </a:solidFill>
              </a:rPr>
              <a:t>Residents on street</a:t>
            </a:r>
          </a:p>
          <a:p>
            <a:pPr marL="176213" indent="-176213" algn="l"/>
            <a:endParaRPr lang="en-CA" sz="1000" dirty="0" smtClean="0"/>
          </a:p>
          <a:p>
            <a:pPr marL="176213" indent="-176213" algn="l">
              <a:buFont typeface="Arial" pitchFamily="34" charset="0"/>
              <a:buChar char="•"/>
            </a:pPr>
            <a:endParaRPr lang="en-CA" sz="1800" dirty="0" smtClean="0"/>
          </a:p>
          <a:p>
            <a:pPr marL="176213" indent="-176213" algn="l"/>
            <a:endParaRPr lang="en-CA" sz="1800" dirty="0" smtClean="0"/>
          </a:p>
          <a:p>
            <a:pPr lvl="0" algn="l"/>
            <a:r>
              <a:rPr lang="en-US" sz="1800" dirty="0" smtClean="0"/>
              <a:t> </a:t>
            </a:r>
            <a:endParaRPr lang="en-CA" sz="1800" dirty="0" smtClean="0"/>
          </a:p>
          <a:p>
            <a:pPr marL="176213" indent="-176213" algn="l">
              <a:buFont typeface="Arial" pitchFamily="34" charset="0"/>
              <a:buChar char="•"/>
            </a:pPr>
            <a:endParaRPr lang="en-CA" sz="1800" dirty="0" smtClean="0"/>
          </a:p>
          <a:p>
            <a:pPr marL="176213" indent="-176213" algn="l">
              <a:buFont typeface="Arial" pitchFamily="34" charset="0"/>
              <a:buChar char="•"/>
            </a:pPr>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584175"/>
          </a:xfrm>
        </p:spPr>
        <p:txBody>
          <a:bodyPr>
            <a:normAutofit fontScale="90000"/>
          </a:bodyPr>
          <a:lstStyle/>
          <a:p>
            <a:r>
              <a:rPr lang="en-CA" sz="4000" dirty="0" smtClean="0"/>
              <a:t>CAA Presentation</a:t>
            </a:r>
            <a:r>
              <a:rPr lang="en-CA" sz="3600" dirty="0" smtClean="0"/>
              <a:t/>
            </a:r>
            <a:br>
              <a:rPr lang="en-CA" sz="3600" dirty="0" smtClean="0"/>
            </a:br>
            <a:r>
              <a:rPr lang="en-CA" sz="2700" dirty="0" smtClean="0"/>
              <a:t> A reason for going there to shop </a:t>
            </a:r>
            <a:br>
              <a:rPr lang="en-CA" sz="2700" dirty="0" smtClean="0"/>
            </a:br>
            <a:r>
              <a:rPr lang="en-CA" sz="2700" dirty="0" smtClean="0"/>
              <a:t>- Businesses appealing to cyclists</a:t>
            </a:r>
            <a:r>
              <a:rPr lang="en-CA" sz="2400" b="1" dirty="0" smtClean="0"/>
              <a:t/>
            </a:r>
            <a:br>
              <a:rPr lang="en-CA" sz="2400" b="1" dirty="0" smtClean="0"/>
            </a:br>
            <a:endParaRPr lang="en-CA" sz="2400" dirty="0"/>
          </a:p>
        </p:txBody>
      </p:sp>
      <p:sp>
        <p:nvSpPr>
          <p:cNvPr id="3" name="Subtitle 2"/>
          <p:cNvSpPr>
            <a:spLocks noGrp="1"/>
          </p:cNvSpPr>
          <p:nvPr>
            <p:ph type="subTitle" idx="1"/>
          </p:nvPr>
        </p:nvSpPr>
        <p:spPr>
          <a:xfrm>
            <a:off x="179512" y="1700808"/>
            <a:ext cx="8640960" cy="4824536"/>
          </a:xfrm>
        </p:spPr>
        <p:txBody>
          <a:bodyPr>
            <a:normAutofit fontScale="92500" lnSpcReduction="10000"/>
          </a:bodyPr>
          <a:lstStyle/>
          <a:p>
            <a:pPr algn="l"/>
            <a:r>
              <a:rPr lang="en-CA" sz="2100" dirty="0" smtClean="0">
                <a:solidFill>
                  <a:schemeClr val="tx1">
                    <a:lumMod val="95000"/>
                    <a:lumOff val="5000"/>
                  </a:schemeClr>
                </a:solidFill>
              </a:rPr>
              <a:t>Retailing to city residents</a:t>
            </a:r>
          </a:p>
          <a:p>
            <a:pPr lvl="1" algn="l"/>
            <a:r>
              <a:rPr lang="en-CA" sz="1700" dirty="0" smtClean="0">
                <a:solidFill>
                  <a:schemeClr val="tx1">
                    <a:lumMod val="95000"/>
                    <a:lumOff val="5000"/>
                  </a:schemeClr>
                </a:solidFill>
              </a:rPr>
              <a:t>Local, neighbourhood shopping</a:t>
            </a:r>
          </a:p>
          <a:p>
            <a:pPr lvl="1" algn="l"/>
            <a:r>
              <a:rPr lang="en-CA" sz="1700" dirty="0" smtClean="0">
                <a:solidFill>
                  <a:schemeClr val="tx1">
                    <a:lumMod val="95000"/>
                    <a:lumOff val="5000"/>
                  </a:schemeClr>
                </a:solidFill>
              </a:rPr>
              <a:t>Regional stores</a:t>
            </a:r>
          </a:p>
          <a:p>
            <a:pPr lvl="1" algn="l"/>
            <a:r>
              <a:rPr lang="en-CA" sz="1700" dirty="0" smtClean="0">
                <a:solidFill>
                  <a:schemeClr val="tx1">
                    <a:lumMod val="95000"/>
                    <a:lumOff val="5000"/>
                  </a:schemeClr>
                </a:solidFill>
              </a:rPr>
              <a:t>Specialty shops </a:t>
            </a:r>
          </a:p>
          <a:p>
            <a:pPr lvl="1" algn="l"/>
            <a:r>
              <a:rPr lang="en-CA" sz="1700" dirty="0" smtClean="0">
                <a:solidFill>
                  <a:schemeClr val="tx1">
                    <a:lumMod val="95000"/>
                    <a:lumOff val="5000"/>
                  </a:schemeClr>
                </a:solidFill>
              </a:rPr>
              <a:t>Bike-related</a:t>
            </a:r>
          </a:p>
          <a:p>
            <a:pPr lvl="1" algn="l"/>
            <a:r>
              <a:rPr lang="en-CA" sz="1700" dirty="0" smtClean="0">
                <a:solidFill>
                  <a:schemeClr val="tx1">
                    <a:lumMod val="95000"/>
                    <a:lumOff val="5000"/>
                  </a:schemeClr>
                </a:solidFill>
              </a:rPr>
              <a:t>Others</a:t>
            </a:r>
          </a:p>
          <a:p>
            <a:pPr lvl="1" algn="l"/>
            <a:r>
              <a:rPr lang="en-CA" sz="1700" dirty="0" smtClean="0">
                <a:solidFill>
                  <a:schemeClr val="tx1">
                    <a:lumMod val="95000"/>
                    <a:lumOff val="5000"/>
                  </a:schemeClr>
                </a:solidFill>
              </a:rPr>
              <a:t>Big box stores</a:t>
            </a:r>
          </a:p>
          <a:p>
            <a:pPr algn="l"/>
            <a:r>
              <a:rPr lang="en-CA" sz="2100" dirty="0" smtClean="0">
                <a:solidFill>
                  <a:schemeClr val="tx1">
                    <a:lumMod val="95000"/>
                    <a:lumOff val="5000"/>
                  </a:schemeClr>
                </a:solidFill>
              </a:rPr>
              <a:t>Providing services</a:t>
            </a:r>
          </a:p>
          <a:p>
            <a:pPr lvl="1" algn="l"/>
            <a:r>
              <a:rPr lang="en-CA" sz="1700" dirty="0" smtClean="0">
                <a:solidFill>
                  <a:schemeClr val="tx1">
                    <a:lumMod val="95000"/>
                    <a:lumOff val="5000"/>
                  </a:schemeClr>
                </a:solidFill>
              </a:rPr>
              <a:t>Tourism and entertainment</a:t>
            </a:r>
          </a:p>
          <a:p>
            <a:pPr lvl="1" algn="l"/>
            <a:r>
              <a:rPr lang="en-CA" sz="1700" dirty="0" smtClean="0">
                <a:solidFill>
                  <a:schemeClr val="tx1">
                    <a:lumMod val="95000"/>
                    <a:lumOff val="5000"/>
                  </a:schemeClr>
                </a:solidFill>
              </a:rPr>
              <a:t>Hospitality and foods</a:t>
            </a:r>
          </a:p>
          <a:p>
            <a:pPr lvl="1" algn="l"/>
            <a:r>
              <a:rPr lang="en-CA" sz="1700" dirty="0" smtClean="0">
                <a:solidFill>
                  <a:schemeClr val="tx1">
                    <a:lumMod val="95000"/>
                    <a:lumOff val="5000"/>
                  </a:schemeClr>
                </a:solidFill>
              </a:rPr>
              <a:t>Accommodations</a:t>
            </a:r>
          </a:p>
          <a:p>
            <a:pPr lvl="1" algn="l"/>
            <a:r>
              <a:rPr lang="en-CA" sz="1700" dirty="0" smtClean="0">
                <a:solidFill>
                  <a:schemeClr val="tx1">
                    <a:lumMod val="95000"/>
                    <a:lumOff val="5000"/>
                  </a:schemeClr>
                </a:solidFill>
              </a:rPr>
              <a:t>Attractions</a:t>
            </a:r>
          </a:p>
          <a:p>
            <a:pPr lvl="1" algn="l"/>
            <a:endParaRPr lang="en-CA" sz="1700" dirty="0" smtClean="0">
              <a:solidFill>
                <a:schemeClr val="tx1">
                  <a:lumMod val="95000"/>
                  <a:lumOff val="5000"/>
                </a:schemeClr>
              </a:solidFill>
            </a:endParaRPr>
          </a:p>
          <a:p>
            <a:pPr algn="l"/>
            <a:r>
              <a:rPr lang="en-CA" sz="1800" dirty="0" smtClean="0">
                <a:solidFill>
                  <a:schemeClr val="tx1">
                    <a:lumMod val="95000"/>
                    <a:lumOff val="5000"/>
                  </a:schemeClr>
                </a:solidFill>
              </a:rPr>
              <a:t>Provider of everyday living needs for locals</a:t>
            </a:r>
          </a:p>
          <a:p>
            <a:pPr algn="l"/>
            <a:endParaRPr lang="en-CA" sz="1800" dirty="0" smtClean="0">
              <a:solidFill>
                <a:schemeClr val="tx1">
                  <a:lumMod val="95000"/>
                  <a:lumOff val="5000"/>
                </a:schemeClr>
              </a:solidFill>
            </a:endParaRPr>
          </a:p>
          <a:p>
            <a:pPr algn="l"/>
            <a:r>
              <a:rPr lang="en-CA" sz="1800" dirty="0" smtClean="0">
                <a:solidFill>
                  <a:schemeClr val="tx1">
                    <a:lumMod val="95000"/>
                    <a:lumOff val="5000"/>
                  </a:schemeClr>
                </a:solidFill>
              </a:rPr>
              <a:t>Offering specialized goods and services</a:t>
            </a:r>
          </a:p>
          <a:p>
            <a:pPr lvl="1" algn="l"/>
            <a:r>
              <a:rPr lang="en-CA" sz="1400" dirty="0" smtClean="0">
                <a:solidFill>
                  <a:schemeClr val="tx1">
                    <a:lumMod val="95000"/>
                    <a:lumOff val="5000"/>
                  </a:schemeClr>
                </a:solidFill>
              </a:rPr>
              <a:t>Not available in suburban malls or stores</a:t>
            </a:r>
          </a:p>
          <a:p>
            <a:pPr algn="l"/>
            <a:endParaRPr lang="en-CA" sz="1800" dirty="0" smtClean="0">
              <a:solidFill>
                <a:schemeClr val="tx1">
                  <a:lumMod val="95000"/>
                  <a:lumOff val="5000"/>
                </a:schemeClr>
              </a:solidFill>
            </a:endParaRPr>
          </a:p>
          <a:p>
            <a:pPr algn="l"/>
            <a:endParaRPr lang="en-CA" sz="1800" dirty="0" smtClean="0">
              <a:solidFill>
                <a:schemeClr val="tx1">
                  <a:lumMod val="95000"/>
                  <a:lumOff val="5000"/>
                </a:schemeClr>
              </a:solidFill>
            </a:endParaRPr>
          </a:p>
          <a:p>
            <a:pPr algn="l"/>
            <a:endParaRPr lang="en-CA" sz="1800" dirty="0" smtClean="0">
              <a:solidFill>
                <a:schemeClr val="tx1">
                  <a:lumMod val="95000"/>
                  <a:lumOff val="5000"/>
                </a:schemeClr>
              </a:solidFill>
            </a:endParaRPr>
          </a:p>
          <a:p>
            <a:pPr marL="176213" indent="-176213"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pic>
        <p:nvPicPr>
          <p:cNvPr id="5" name="Picture 4" descr="DSCN6569 - St Raimond de Portneuf_resize-cropped.JPG"/>
          <p:cNvPicPr>
            <a:picLocks noChangeAspect="1"/>
          </p:cNvPicPr>
          <p:nvPr/>
        </p:nvPicPr>
        <p:blipFill>
          <a:blip r:embed="rId3" cstate="print"/>
          <a:stretch>
            <a:fillRect/>
          </a:stretch>
        </p:blipFill>
        <p:spPr>
          <a:xfrm>
            <a:off x="5796136" y="1628800"/>
            <a:ext cx="3058445" cy="2880320"/>
          </a:xfrm>
          <a:prstGeom prst="rect">
            <a:avLst/>
          </a:prstGeom>
        </p:spPr>
      </p:pic>
      <p:pic>
        <p:nvPicPr>
          <p:cNvPr id="7" name="Picture 6" descr="DSCN3370_resize.JPG"/>
          <p:cNvPicPr>
            <a:picLocks noChangeAspect="1"/>
          </p:cNvPicPr>
          <p:nvPr/>
        </p:nvPicPr>
        <p:blipFill>
          <a:blip r:embed="rId4" cstate="print">
            <a:lum bright="3000"/>
          </a:blip>
          <a:stretch>
            <a:fillRect/>
          </a:stretch>
        </p:blipFill>
        <p:spPr>
          <a:xfrm>
            <a:off x="3441576" y="2204864"/>
            <a:ext cx="2260848" cy="30144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SCN5260_resize.JPG"/>
          <p:cNvPicPr>
            <a:picLocks noChangeAspect="1"/>
          </p:cNvPicPr>
          <p:nvPr/>
        </p:nvPicPr>
        <p:blipFill>
          <a:blip r:embed="rId3" cstate="print"/>
          <a:stretch>
            <a:fillRect/>
          </a:stretch>
        </p:blipFill>
        <p:spPr>
          <a:xfrm>
            <a:off x="4283968" y="1268760"/>
            <a:ext cx="4716016" cy="3537012"/>
          </a:xfrm>
          <a:prstGeom prst="rect">
            <a:avLst/>
          </a:prstGeom>
        </p:spPr>
      </p:pic>
      <p:sp>
        <p:nvSpPr>
          <p:cNvPr id="2" name="Title 1"/>
          <p:cNvSpPr>
            <a:spLocks noGrp="1"/>
          </p:cNvSpPr>
          <p:nvPr>
            <p:ph type="ctrTitle"/>
          </p:nvPr>
        </p:nvSpPr>
        <p:spPr>
          <a:xfrm>
            <a:off x="685800" y="260649"/>
            <a:ext cx="7772400" cy="1296143"/>
          </a:xfrm>
        </p:spPr>
        <p:txBody>
          <a:bodyPr>
            <a:normAutofit fontScale="90000"/>
          </a:bodyPr>
          <a:lstStyle/>
          <a:p>
            <a:r>
              <a:rPr lang="en-CA" sz="4000" dirty="0" smtClean="0"/>
              <a:t>CAA Presentation</a:t>
            </a:r>
            <a:r>
              <a:rPr lang="en-CA" sz="3600" dirty="0" smtClean="0"/>
              <a:t/>
            </a:r>
            <a:br>
              <a:rPr lang="en-CA" sz="3600" dirty="0" smtClean="0"/>
            </a:br>
            <a:r>
              <a:rPr lang="en-CA" sz="2400" b="1" dirty="0" smtClean="0"/>
              <a:t> </a:t>
            </a:r>
            <a:r>
              <a:rPr lang="en-CA" sz="2700" dirty="0" smtClean="0"/>
              <a:t>New business opportunities </a:t>
            </a:r>
            <a:r>
              <a:rPr lang="en-CA" sz="2400" b="1" dirty="0" smtClean="0"/>
              <a:t/>
            </a:r>
            <a:br>
              <a:rPr lang="en-CA" sz="2400" b="1" dirty="0" smtClean="0"/>
            </a:br>
            <a:endParaRPr lang="en-CA" sz="2400" dirty="0"/>
          </a:p>
        </p:txBody>
      </p:sp>
      <p:sp>
        <p:nvSpPr>
          <p:cNvPr id="3" name="Subtitle 2"/>
          <p:cNvSpPr>
            <a:spLocks noGrp="1"/>
          </p:cNvSpPr>
          <p:nvPr>
            <p:ph type="subTitle" idx="1"/>
          </p:nvPr>
        </p:nvSpPr>
        <p:spPr>
          <a:xfrm>
            <a:off x="179512" y="1700808"/>
            <a:ext cx="8640960" cy="4824536"/>
          </a:xfrm>
        </p:spPr>
        <p:txBody>
          <a:bodyPr>
            <a:normAutofit/>
          </a:bodyPr>
          <a:lstStyle/>
          <a:p>
            <a:pPr marL="176213" indent="-176213" algn="l"/>
            <a:endParaRPr lang="en-CA" sz="1800" dirty="0" smtClean="0">
              <a:solidFill>
                <a:schemeClr val="tx1">
                  <a:lumMod val="95000"/>
                  <a:lumOff val="5000"/>
                </a:schemeClr>
              </a:solidFill>
            </a:endParaRPr>
          </a:p>
          <a:p>
            <a:pPr marL="176213" indent="-176213" algn="l"/>
            <a:r>
              <a:rPr lang="en-CA" sz="1800" dirty="0" smtClean="0">
                <a:solidFill>
                  <a:schemeClr val="tx1">
                    <a:lumMod val="95000"/>
                    <a:lumOff val="5000"/>
                  </a:schemeClr>
                </a:solidFill>
              </a:rPr>
              <a:t>Retailing - Take your purchase home</a:t>
            </a:r>
          </a:p>
          <a:p>
            <a:pPr marL="633413" lvl="1" indent="-176213" algn="l"/>
            <a:r>
              <a:rPr lang="en-CA" sz="1400" dirty="0" smtClean="0">
                <a:solidFill>
                  <a:schemeClr val="tx1">
                    <a:lumMod val="95000"/>
                    <a:lumOff val="5000"/>
                  </a:schemeClr>
                </a:solidFill>
              </a:rPr>
              <a:t>The delivery systems</a:t>
            </a:r>
          </a:p>
          <a:p>
            <a:pPr marL="176213" indent="-176213" algn="l"/>
            <a:r>
              <a:rPr lang="en-CA" sz="1800" dirty="0" smtClean="0">
                <a:solidFill>
                  <a:schemeClr val="tx1">
                    <a:lumMod val="95000"/>
                    <a:lumOff val="5000"/>
                  </a:schemeClr>
                </a:solidFill>
              </a:rPr>
              <a:t>Supports revitalizing Farmers Markets</a:t>
            </a:r>
          </a:p>
          <a:p>
            <a:pPr marL="633413" lvl="1" indent="-176213" algn="l"/>
            <a:endParaRPr lang="en-CA" sz="1400" dirty="0" smtClean="0">
              <a:solidFill>
                <a:schemeClr val="tx1">
                  <a:lumMod val="95000"/>
                  <a:lumOff val="5000"/>
                </a:schemeClr>
              </a:solidFill>
            </a:endParaRPr>
          </a:p>
          <a:p>
            <a:pPr marL="176213" indent="-176213" algn="l"/>
            <a:endParaRPr lang="en-CA" sz="1800" dirty="0" smtClean="0">
              <a:solidFill>
                <a:schemeClr val="tx1">
                  <a:lumMod val="95000"/>
                  <a:lumOff val="5000"/>
                </a:schemeClr>
              </a:solidFill>
            </a:endParaRPr>
          </a:p>
          <a:p>
            <a:pPr marL="176213" indent="-176213" algn="l"/>
            <a:endParaRPr lang="en-CA" sz="1000" dirty="0" smtClean="0"/>
          </a:p>
          <a:p>
            <a:pPr marL="176213" indent="-176213" algn="l">
              <a:buFont typeface="Arial" pitchFamily="34" charset="0"/>
              <a:buChar char="•"/>
            </a:pPr>
            <a:endParaRPr lang="en-CA" sz="1800" dirty="0" smtClean="0"/>
          </a:p>
          <a:p>
            <a:pPr marL="176213" indent="-176213" algn="l"/>
            <a:endParaRPr lang="en-CA" sz="1800" dirty="0" smtClean="0"/>
          </a:p>
          <a:p>
            <a:pPr lvl="0" algn="l"/>
            <a:r>
              <a:rPr lang="en-US" sz="1800" dirty="0" smtClean="0"/>
              <a:t> </a:t>
            </a:r>
            <a:endParaRPr lang="en-CA" sz="1800" dirty="0" smtClean="0"/>
          </a:p>
          <a:p>
            <a:pPr marL="176213" indent="-176213" algn="l">
              <a:buFont typeface="Arial" pitchFamily="34" charset="0"/>
              <a:buChar char="•"/>
            </a:pPr>
            <a:endParaRPr lang="en-CA" sz="1800" dirty="0" smtClean="0"/>
          </a:p>
          <a:p>
            <a:pPr marL="176213" indent="-176213" algn="l">
              <a:buFont typeface="Arial" pitchFamily="34" charset="0"/>
              <a:buChar char="•"/>
            </a:pPr>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a:p>
            <a:pPr algn="l"/>
            <a:endParaRPr lang="en-CA" sz="1800" dirty="0"/>
          </a:p>
          <a:p>
            <a:pPr algn="l"/>
            <a:endParaRPr lang="en-CA" sz="1800" dirty="0" smtClean="0"/>
          </a:p>
        </p:txBody>
      </p:sp>
      <p:pic>
        <p:nvPicPr>
          <p:cNvPr id="8" name="Picture 7" descr="1_ikea-bikes.jpg"/>
          <p:cNvPicPr>
            <a:picLocks noChangeAspect="1"/>
          </p:cNvPicPr>
          <p:nvPr/>
        </p:nvPicPr>
        <p:blipFill>
          <a:blip r:embed="rId4" cstate="print"/>
          <a:stretch>
            <a:fillRect/>
          </a:stretch>
        </p:blipFill>
        <p:spPr>
          <a:xfrm>
            <a:off x="179512" y="188640"/>
            <a:ext cx="2627784" cy="1751856"/>
          </a:xfrm>
          <a:prstGeom prst="rect">
            <a:avLst/>
          </a:prstGeom>
        </p:spPr>
      </p:pic>
      <p:pic>
        <p:nvPicPr>
          <p:cNvPr id="11" name="Picture 10" descr="waitrose_1-670-75.jpg"/>
          <p:cNvPicPr>
            <a:picLocks noChangeAspect="1"/>
          </p:cNvPicPr>
          <p:nvPr/>
        </p:nvPicPr>
        <p:blipFill>
          <a:blip r:embed="rId5" cstate="print"/>
          <a:stretch>
            <a:fillRect/>
          </a:stretch>
        </p:blipFill>
        <p:spPr>
          <a:xfrm>
            <a:off x="5652120" y="4169178"/>
            <a:ext cx="3318168" cy="2491102"/>
          </a:xfrm>
          <a:prstGeom prst="rect">
            <a:avLst/>
          </a:prstGeom>
        </p:spPr>
      </p:pic>
      <p:pic>
        <p:nvPicPr>
          <p:cNvPr id="15" name="Picture 14" descr="DSCN7396_resize.JPG"/>
          <p:cNvPicPr>
            <a:picLocks noChangeAspect="1"/>
          </p:cNvPicPr>
          <p:nvPr/>
        </p:nvPicPr>
        <p:blipFill>
          <a:blip r:embed="rId6" cstate="print">
            <a:lum bright="4000"/>
          </a:blip>
          <a:stretch>
            <a:fillRect/>
          </a:stretch>
        </p:blipFill>
        <p:spPr>
          <a:xfrm>
            <a:off x="2987824" y="4725144"/>
            <a:ext cx="2592288" cy="1944216"/>
          </a:xfrm>
          <a:prstGeom prst="rect">
            <a:avLst/>
          </a:prstGeom>
        </p:spPr>
      </p:pic>
      <p:pic>
        <p:nvPicPr>
          <p:cNvPr id="16" name="Picture 15" descr="DSCN3388_resize.JPG"/>
          <p:cNvPicPr>
            <a:picLocks noChangeAspect="1"/>
          </p:cNvPicPr>
          <p:nvPr/>
        </p:nvPicPr>
        <p:blipFill>
          <a:blip r:embed="rId7" cstate="print"/>
          <a:stretch>
            <a:fillRect/>
          </a:stretch>
        </p:blipFill>
        <p:spPr>
          <a:xfrm>
            <a:off x="251520" y="4725144"/>
            <a:ext cx="2688299" cy="2016224"/>
          </a:xfrm>
          <a:prstGeom prst="rect">
            <a:avLst/>
          </a:prstGeom>
        </p:spPr>
      </p:pic>
      <p:pic>
        <p:nvPicPr>
          <p:cNvPr id="18" name="Picture 17" descr="DSCN1493_resize-cropped.JPG"/>
          <p:cNvPicPr>
            <a:picLocks noChangeAspect="1"/>
          </p:cNvPicPr>
          <p:nvPr/>
        </p:nvPicPr>
        <p:blipFill>
          <a:blip r:embed="rId8" cstate="print"/>
          <a:stretch>
            <a:fillRect/>
          </a:stretch>
        </p:blipFill>
        <p:spPr>
          <a:xfrm>
            <a:off x="251520" y="3140968"/>
            <a:ext cx="3024336" cy="164528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3655</TotalTime>
  <Words>2107</Words>
  <Application>Microsoft Office PowerPoint</Application>
  <PresentationFormat>On-screen Show (4:3)</PresentationFormat>
  <Paragraphs>295</Paragraphs>
  <Slides>11</Slides>
  <Notes>10</Notes>
  <HiddenSlides>1</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CAA Presentation People who Cycle, the Local Retail Economy, New Business Opportunities  </vt:lpstr>
      <vt:lpstr>CAA Presentation The Bike – Car Relationship</vt:lpstr>
      <vt:lpstr>CAA Presentation People who Cycle, the Local Retail Economy, New Business Opportunities  </vt:lpstr>
      <vt:lpstr>CAA Presentation Cyclists as Customers</vt:lpstr>
      <vt:lpstr>CAA Presentation Getting Cyclists to Stores</vt:lpstr>
      <vt:lpstr>CAA Presentation  A place where people want to be  – Streetscapes which attract cyclists as shoppers</vt:lpstr>
      <vt:lpstr>CAA Presentation  A place where people want to be  – Streetscapes which attract cyclists as shoppers</vt:lpstr>
      <vt:lpstr>CAA Presentation  A reason for going there to shop  - Businesses appealing to cyclists </vt:lpstr>
      <vt:lpstr>CAA Presentation  New business opportunities  </vt:lpstr>
      <vt:lpstr>CAA Presentation  New business opportunities  </vt:lpstr>
      <vt:lpstr>CAA Presentation  Observations </vt:lpstr>
    </vt:vector>
  </TitlesOfParts>
  <Company>Third Wave Cycling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Hans-Jurgen E H Becker</dc:creator>
  <cp:lastModifiedBy>Hans-Jurgen E H Becker</cp:lastModifiedBy>
  <cp:revision>243</cp:revision>
  <dcterms:created xsi:type="dcterms:W3CDTF">2010-12-11T04:54:36Z</dcterms:created>
  <dcterms:modified xsi:type="dcterms:W3CDTF">2011-05-25T07:06:16Z</dcterms:modified>
</cp:coreProperties>
</file>