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handoutMasterIdLst>
    <p:handoutMasterId r:id="rId43"/>
  </p:handoutMasterIdLst>
  <p:sldIdLst>
    <p:sldId id="307" r:id="rId2"/>
    <p:sldId id="276" r:id="rId3"/>
    <p:sldId id="277" r:id="rId4"/>
    <p:sldId id="287" r:id="rId5"/>
    <p:sldId id="368" r:id="rId6"/>
    <p:sldId id="388" r:id="rId7"/>
    <p:sldId id="351" r:id="rId8"/>
    <p:sldId id="330" r:id="rId9"/>
    <p:sldId id="332" r:id="rId10"/>
    <p:sldId id="357" r:id="rId11"/>
    <p:sldId id="334" r:id="rId12"/>
    <p:sldId id="369" r:id="rId13"/>
    <p:sldId id="359" r:id="rId14"/>
    <p:sldId id="346" r:id="rId15"/>
    <p:sldId id="360" r:id="rId16"/>
    <p:sldId id="361" r:id="rId17"/>
    <p:sldId id="362" r:id="rId18"/>
    <p:sldId id="363" r:id="rId19"/>
    <p:sldId id="391" r:id="rId20"/>
    <p:sldId id="370" r:id="rId21"/>
    <p:sldId id="386" r:id="rId22"/>
    <p:sldId id="387" r:id="rId23"/>
    <p:sldId id="318" r:id="rId24"/>
    <p:sldId id="377" r:id="rId25"/>
    <p:sldId id="384" r:id="rId26"/>
    <p:sldId id="319" r:id="rId27"/>
    <p:sldId id="323" r:id="rId28"/>
    <p:sldId id="324" r:id="rId29"/>
    <p:sldId id="378" r:id="rId30"/>
    <p:sldId id="381" r:id="rId31"/>
    <p:sldId id="389" r:id="rId32"/>
    <p:sldId id="390" r:id="rId33"/>
    <p:sldId id="374" r:id="rId34"/>
    <p:sldId id="380" r:id="rId35"/>
    <p:sldId id="375" r:id="rId36"/>
    <p:sldId id="382" r:id="rId37"/>
    <p:sldId id="383" r:id="rId38"/>
    <p:sldId id="304" r:id="rId39"/>
    <p:sldId id="345" r:id="rId40"/>
    <p:sldId id="30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89" autoAdjust="0"/>
  </p:normalViewPr>
  <p:slideViewPr>
    <p:cSldViewPr>
      <p:cViewPr varScale="1">
        <p:scale>
          <a:sx n="69" d="100"/>
          <a:sy n="69" d="100"/>
        </p:scale>
        <p:origin x="-11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2"/>
    </p:cViewPr>
  </p:sorterViewPr>
  <p:notesViewPr>
    <p:cSldViewPr>
      <p:cViewPr varScale="1">
        <p:scale>
          <a:sx n="53" d="100"/>
          <a:sy n="53" d="100"/>
        </p:scale>
        <p:origin x="-2256"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17B10C7-F4E7-49AA-ABD0-A36BDCADC112}" type="datetimeFigureOut">
              <a:rPr lang="en-US"/>
              <a:pPr>
                <a:defRPr/>
              </a:pPr>
              <a:t>9/11/2012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662FD0E-154E-469A-BA79-A399681A0BF6}"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B0CBE77-11D2-4EF4-B4C0-53A484DDB92B}" type="datetimeFigureOut">
              <a:rPr lang="en-US"/>
              <a:pPr>
                <a:defRPr/>
              </a:pPr>
              <a:t>9/11/2012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90A131-1648-44E6-A480-2C55FCA7A617}"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D679F6-CF23-49E4-9195-836C95A48958}" type="slidenum">
              <a:rPr lang="en-CA" smtClean="0"/>
              <a:pPr/>
              <a:t>2</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90A131-1648-44E6-A480-2C55FCA7A617}" type="slidenum">
              <a:rPr lang="en-CA" smtClean="0"/>
              <a:pPr>
                <a:defRPr/>
              </a:pPr>
              <a:t>34</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96EFD5D-FAF4-430D-8412-73DE92564A3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D1E8476-3B2A-4E1E-9C67-A9538A37D8D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7602067-3C67-40CE-AFA1-3CFD3B1CB80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4D4BBDA-5F22-49DD-9323-4308400B5662}"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198A224-708E-4F7A-8FE8-84488C192F4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171CC2B-34F1-4CD2-A38B-C8FCB4C8047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D45C548-900D-4994-BFD7-416C0DEC2166}"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964DC88-AEA9-4713-9626-C6BA1C2177FD}"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D3B33E4-B1AC-4D0A-AFD5-8B5C99B00A7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0D6D3676-14FD-41D8-95E0-11D92FF0C68C}"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266E8590-4FB2-4193-AB1A-B60F4B9BAEFE}"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F4C8A7A-7B78-48BE-B932-487D35503C8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38600"/>
            <a:ext cx="8229600" cy="1981200"/>
          </a:xfrm>
        </p:spPr>
        <p:txBody>
          <a:bodyPr>
            <a:normAutofit fontScale="92500" lnSpcReduction="10000"/>
          </a:bodyPr>
          <a:lstStyle/>
          <a:p>
            <a:pPr algn="ctr">
              <a:buNone/>
            </a:pPr>
            <a:endParaRPr lang="en-US" sz="2400" b="1" dirty="0" smtClean="0"/>
          </a:p>
          <a:p>
            <a:pPr algn="ctr">
              <a:lnSpc>
                <a:spcPct val="80000"/>
              </a:lnSpc>
              <a:buNone/>
            </a:pPr>
            <a:r>
              <a:rPr lang="en-US" sz="2600" b="1" dirty="0" smtClean="0"/>
              <a:t>WEBINAR</a:t>
            </a:r>
          </a:p>
          <a:p>
            <a:pPr algn="ctr">
              <a:lnSpc>
                <a:spcPct val="80000"/>
              </a:lnSpc>
              <a:buNone/>
            </a:pPr>
            <a:r>
              <a:rPr lang="en-US" sz="2600" b="1" dirty="0" smtClean="0"/>
              <a:t>Assembly of First Nations </a:t>
            </a:r>
          </a:p>
          <a:p>
            <a:pPr algn="ctr">
              <a:lnSpc>
                <a:spcPct val="80000"/>
              </a:lnSpc>
              <a:buNone/>
            </a:pPr>
            <a:r>
              <a:rPr lang="en-US" sz="2600" b="1" dirty="0" smtClean="0"/>
              <a:t>Ottawa, September 13, 2012</a:t>
            </a:r>
          </a:p>
          <a:p>
            <a:pPr>
              <a:lnSpc>
                <a:spcPct val="80000"/>
              </a:lnSpc>
            </a:pPr>
            <a:endParaRPr lang="en-US" sz="2600" b="1" dirty="0" smtClean="0"/>
          </a:p>
          <a:p>
            <a:pPr algn="ctr">
              <a:lnSpc>
                <a:spcPct val="80000"/>
              </a:lnSpc>
              <a:buNone/>
            </a:pPr>
            <a:r>
              <a:rPr lang="en-US" sz="2600" b="1" dirty="0" smtClean="0"/>
              <a:t>Paul Joffe, Barrister and Solicitor</a:t>
            </a:r>
            <a:endParaRPr lang="en-CA" sz="26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a:t>
            </a:fld>
            <a:endParaRPr lang="en-US"/>
          </a:p>
        </p:txBody>
      </p:sp>
      <p:sp>
        <p:nvSpPr>
          <p:cNvPr id="4" name="Title 3"/>
          <p:cNvSpPr>
            <a:spLocks noGrp="1"/>
          </p:cNvSpPr>
          <p:nvPr>
            <p:ph type="title"/>
          </p:nvPr>
        </p:nvSpPr>
        <p:spPr>
          <a:xfrm>
            <a:off x="457200" y="1447800"/>
            <a:ext cx="8229600" cy="1219200"/>
          </a:xfrm>
        </p:spPr>
        <p:txBody>
          <a:bodyPr>
            <a:normAutofit/>
          </a:bodyPr>
          <a:lstStyle/>
          <a:p>
            <a:pPr algn="ctr"/>
            <a:r>
              <a:rPr lang="en-US" sz="2800" i="1" dirty="0" smtClean="0">
                <a:solidFill>
                  <a:schemeClr val="tx1"/>
                </a:solidFill>
                <a:effectLst/>
              </a:rPr>
              <a:t>UN Declaration</a:t>
            </a:r>
            <a:r>
              <a:rPr lang="en-US" sz="2800" dirty="0" smtClean="0">
                <a:solidFill>
                  <a:schemeClr val="tx1"/>
                </a:solidFill>
                <a:effectLst/>
              </a:rPr>
              <a:t>: Legal Effects and “Free, Prior and Informed Consent”</a:t>
            </a:r>
            <a:endParaRPr lang="en-CA" sz="2800" dirty="0">
              <a:solidFill>
                <a:schemeClr val="tx1"/>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04800" y="1371600"/>
            <a:ext cx="8229600" cy="4906963"/>
          </a:xfrm>
        </p:spPr>
        <p:txBody>
          <a:bodyPr>
            <a:normAutofit lnSpcReduction="10000"/>
          </a:bodyPr>
          <a:lstStyle/>
          <a:p>
            <a:pPr>
              <a:buFontTx/>
              <a:buNone/>
            </a:pPr>
            <a:r>
              <a:rPr lang="en-US" sz="2400" dirty="0" smtClean="0"/>
              <a:t>	</a:t>
            </a:r>
          </a:p>
          <a:p>
            <a:pPr>
              <a:buFontTx/>
              <a:buNone/>
            </a:pPr>
            <a:r>
              <a:rPr lang="en-US" sz="2800" dirty="0" smtClean="0"/>
              <a:t>	… </a:t>
            </a:r>
            <a:r>
              <a:rPr lang="en-CA" sz="2800" dirty="0" smtClean="0"/>
              <a:t>the Declaration does not attempt to bestow indigenous peoples with a set of special or new human rights, but rather provides </a:t>
            </a:r>
            <a:r>
              <a:rPr lang="en-CA" sz="2800" b="1" dirty="0" smtClean="0"/>
              <a:t>a contextualized elaboration </a:t>
            </a:r>
            <a:r>
              <a:rPr lang="en-CA" sz="2800" dirty="0" smtClean="0"/>
              <a:t>of general human rights principles and rights as they relate to the specific </a:t>
            </a:r>
            <a:r>
              <a:rPr lang="en-CA" sz="2800" b="1" dirty="0" smtClean="0"/>
              <a:t>historical, cultural and social circumstances</a:t>
            </a:r>
            <a:r>
              <a:rPr lang="en-CA" sz="2800" dirty="0" smtClean="0"/>
              <a:t> of indigenous peoples. The standards affirmed in the Declaration share an </a:t>
            </a:r>
            <a:r>
              <a:rPr lang="en-CA" sz="2800" b="1" dirty="0" smtClean="0"/>
              <a:t>essentially remedial character</a:t>
            </a:r>
            <a:r>
              <a:rPr lang="en-CA" sz="2800" dirty="0" smtClean="0"/>
              <a:t> ...</a:t>
            </a:r>
          </a:p>
          <a:p>
            <a:pPr>
              <a:buFontTx/>
              <a:buNone/>
            </a:pPr>
            <a:r>
              <a:rPr lang="en-US" sz="1000" dirty="0" smtClean="0"/>
              <a:t>	</a:t>
            </a:r>
          </a:p>
          <a:p>
            <a:pPr lvl="2">
              <a:buFontTx/>
              <a:buNone/>
            </a:pPr>
            <a:r>
              <a:rPr lang="en-US" sz="1800" dirty="0" smtClean="0"/>
              <a:t>	Human Rights Council, </a:t>
            </a:r>
            <a:r>
              <a:rPr lang="en-CA" sz="1800" i="1" dirty="0" smtClean="0"/>
              <a:t>Report of the Special </a:t>
            </a:r>
            <a:r>
              <a:rPr lang="en-CA" sz="1800" i="1" dirty="0" err="1" smtClean="0"/>
              <a:t>Rapporteur</a:t>
            </a:r>
            <a:r>
              <a:rPr lang="en-CA" sz="1800" i="1" dirty="0" smtClean="0"/>
              <a:t> on the situation of human rights and fundamental freedoms of indigenous people, S. James Anaya, </a:t>
            </a:r>
            <a:r>
              <a:rPr lang="en-CA" sz="1800" dirty="0" smtClean="0"/>
              <a:t>UN Doc. A/HRC/9/9 (11 August 2008), </a:t>
            </a:r>
            <a:r>
              <a:rPr lang="en-CA" sz="1800" dirty="0" err="1" smtClean="0"/>
              <a:t>para</a:t>
            </a:r>
            <a:r>
              <a:rPr lang="en-CA" sz="1800" dirty="0" smtClean="0"/>
              <a:t>. 86 (Conclusions).</a:t>
            </a:r>
          </a:p>
        </p:txBody>
      </p:sp>
      <p:sp>
        <p:nvSpPr>
          <p:cNvPr id="11268" name="Slide Number Placeholder 3"/>
          <p:cNvSpPr>
            <a:spLocks noGrp="1"/>
          </p:cNvSpPr>
          <p:nvPr>
            <p:ph type="sldNum" sz="quarter" idx="12"/>
          </p:nvPr>
        </p:nvSpPr>
        <p:spPr>
          <a:noFill/>
        </p:spPr>
        <p:txBody>
          <a:bodyPr/>
          <a:lstStyle/>
          <a:p>
            <a:fld id="{8DC3FB9B-D8F3-41D9-A8FE-78903BDDE7D2}" type="slidenum">
              <a:rPr lang="en-US" smtClean="0"/>
              <a:pPr/>
              <a:t>10</a:t>
            </a:fld>
            <a:endParaRPr lang="en-US" smtClean="0"/>
          </a:p>
        </p:txBody>
      </p:sp>
      <p:sp>
        <p:nvSpPr>
          <p:cNvPr id="11266" name="Title 1"/>
          <p:cNvSpPr>
            <a:spLocks noGrp="1"/>
          </p:cNvSpPr>
          <p:nvPr>
            <p:ph type="title"/>
          </p:nvPr>
        </p:nvSpPr>
        <p:spPr>
          <a:xfrm>
            <a:off x="457200" y="381000"/>
            <a:ext cx="8229600" cy="838200"/>
          </a:xfrm>
        </p:spPr>
        <p:txBody>
          <a:bodyPr>
            <a:normAutofit fontScale="90000"/>
          </a:bodyPr>
          <a:lstStyle/>
          <a:p>
            <a:r>
              <a:rPr lang="en-US" sz="2800" dirty="0" smtClean="0">
                <a:solidFill>
                  <a:prstClr val="black"/>
                </a:solidFill>
                <a:effectLst/>
              </a:rPr>
              <a:t>2.	Indigenous peoples’ collective rights are 	human rights</a:t>
            </a:r>
            <a:endParaRPr lang="en-CA" sz="28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219200"/>
            <a:ext cx="8229600" cy="4906963"/>
          </a:xfrm>
        </p:spPr>
        <p:txBody>
          <a:bodyPr>
            <a:normAutofit fontScale="85000" lnSpcReduction="20000"/>
          </a:bodyPr>
          <a:lstStyle/>
          <a:p>
            <a:pPr eaLnBrk="1" hangingPunct="1">
              <a:lnSpc>
                <a:spcPct val="90000"/>
              </a:lnSpc>
              <a:buFontTx/>
              <a:buNone/>
            </a:pPr>
            <a:r>
              <a:rPr lang="en-CA" sz="2800" dirty="0" smtClean="0"/>
              <a:t>	</a:t>
            </a:r>
          </a:p>
          <a:p>
            <a:pPr eaLnBrk="1" hangingPunct="1">
              <a:lnSpc>
                <a:spcPct val="90000"/>
              </a:lnSpc>
              <a:buFontTx/>
              <a:buNone/>
            </a:pPr>
            <a:endParaRPr lang="en-CA" sz="2800" dirty="0" smtClean="0"/>
          </a:p>
          <a:p>
            <a:pPr eaLnBrk="1" hangingPunct="1">
              <a:lnSpc>
                <a:spcPct val="120000"/>
              </a:lnSpc>
              <a:buFontTx/>
              <a:buNone/>
            </a:pPr>
            <a:r>
              <a:rPr lang="en-CA" sz="2800" dirty="0" smtClean="0"/>
              <a:t>	</a:t>
            </a:r>
            <a:r>
              <a:rPr lang="en-CA" sz="3200" dirty="0" smtClean="0"/>
              <a:t>… human rights have a dual nature. Both </a:t>
            </a:r>
            <a:r>
              <a:rPr lang="en-CA" sz="3200" b="1" dirty="0" smtClean="0"/>
              <a:t>collective and individual human rights</a:t>
            </a:r>
            <a:r>
              <a:rPr lang="en-CA" sz="3200" dirty="0" smtClean="0"/>
              <a:t> must be protected; both types of rights are important to human freedom and dignity. They are not opposites, nor is there an </a:t>
            </a:r>
            <a:r>
              <a:rPr lang="en-CA" sz="3200" dirty="0" err="1" smtClean="0"/>
              <a:t>unresolvable</a:t>
            </a:r>
            <a:r>
              <a:rPr lang="en-CA" sz="3200" dirty="0" smtClean="0"/>
              <a:t> conflict between them. The challenge is to find an appropriate way to ensure </a:t>
            </a:r>
            <a:r>
              <a:rPr lang="en-CA" sz="3200" b="1" dirty="0" smtClean="0"/>
              <a:t>respect for both types of rights</a:t>
            </a:r>
            <a:r>
              <a:rPr lang="en-CA" sz="3200" dirty="0" smtClean="0"/>
              <a:t> without diminishing either.</a:t>
            </a:r>
            <a:r>
              <a:rPr lang="en-US" sz="2800" dirty="0" smtClean="0"/>
              <a:t> </a:t>
            </a:r>
          </a:p>
          <a:p>
            <a:pPr eaLnBrk="1" hangingPunct="1">
              <a:lnSpc>
                <a:spcPct val="90000"/>
              </a:lnSpc>
              <a:buFontTx/>
              <a:buNone/>
            </a:pPr>
            <a:r>
              <a:rPr lang="en-US" sz="1000" dirty="0" smtClean="0"/>
              <a:t>	</a:t>
            </a:r>
          </a:p>
          <a:p>
            <a:pPr lvl="2">
              <a:lnSpc>
                <a:spcPct val="90000"/>
              </a:lnSpc>
              <a:buFontTx/>
              <a:buNone/>
            </a:pPr>
            <a:r>
              <a:rPr lang="en-US" sz="2200" dirty="0" smtClean="0"/>
              <a:t>		</a:t>
            </a:r>
          </a:p>
          <a:p>
            <a:pPr lvl="2">
              <a:lnSpc>
                <a:spcPct val="90000"/>
              </a:lnSpc>
              <a:buFontTx/>
              <a:buNone/>
            </a:pPr>
            <a:r>
              <a:rPr lang="en-CA" sz="1400" dirty="0" smtClean="0"/>
              <a:t>	</a:t>
            </a:r>
            <a:r>
              <a:rPr lang="en-CA" dirty="0" smtClean="0"/>
              <a:t>Canadian Human Rights Commission, “Still A Matter of Rights”, A Special Report of the Canadian Human Rights Commission on the Repeal of Section 67 of the Canadian Human Rights Act (January 2008), at 8.</a:t>
            </a:r>
            <a:endParaRPr lang="en-US" dirty="0" smtClean="0"/>
          </a:p>
        </p:txBody>
      </p:sp>
      <p:sp>
        <p:nvSpPr>
          <p:cNvPr id="18436" name="Slide Number Placeholder 3"/>
          <p:cNvSpPr>
            <a:spLocks noGrp="1"/>
          </p:cNvSpPr>
          <p:nvPr>
            <p:ph type="sldNum" sz="quarter" idx="12"/>
          </p:nvPr>
        </p:nvSpPr>
        <p:spPr>
          <a:noFill/>
        </p:spPr>
        <p:txBody>
          <a:bodyPr/>
          <a:lstStyle/>
          <a:p>
            <a:fld id="{670493A5-1603-4199-B76A-BB8A382A3F1B}" type="slidenum">
              <a:rPr lang="en-US" smtClean="0"/>
              <a:pPr/>
              <a:t>11</a:t>
            </a:fld>
            <a:endParaRPr lang="en-US" smtClean="0"/>
          </a:p>
        </p:txBody>
      </p:sp>
      <p:sp>
        <p:nvSpPr>
          <p:cNvPr id="18434" name="Rectangle 2"/>
          <p:cNvSpPr>
            <a:spLocks noGrp="1" noChangeArrowheads="1"/>
          </p:cNvSpPr>
          <p:nvPr>
            <p:ph type="title"/>
          </p:nvPr>
        </p:nvSpPr>
        <p:spPr>
          <a:xfrm>
            <a:off x="457200" y="274638"/>
            <a:ext cx="8229600" cy="944562"/>
          </a:xfrm>
        </p:spPr>
        <p:txBody>
          <a:bodyPr>
            <a:noAutofit/>
          </a:bodyPr>
          <a:lstStyle/>
          <a:p>
            <a:r>
              <a:rPr lang="en-US" sz="2800" dirty="0" smtClean="0">
                <a:solidFill>
                  <a:prstClr val="black"/>
                </a:solidFill>
                <a:effectLst/>
              </a:rPr>
              <a:t>2.  Indigenous peoples’ collective rights are human rights</a:t>
            </a: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a:buNone/>
            </a:pPr>
            <a:r>
              <a:rPr lang="en-CA" dirty="0" smtClean="0"/>
              <a:t>	</a:t>
            </a:r>
          </a:p>
          <a:p>
            <a:pPr>
              <a:buNone/>
            </a:pPr>
            <a:r>
              <a:rPr lang="en-CA" dirty="0" smtClean="0"/>
              <a:t>	The Declaration is an </a:t>
            </a:r>
            <a:r>
              <a:rPr lang="en-CA" b="1" dirty="0" err="1" smtClean="0"/>
              <a:t>aspirational</a:t>
            </a:r>
            <a:r>
              <a:rPr lang="en-CA" dirty="0" smtClean="0"/>
              <a:t> document which speaks to the individual and collective rights of Indigenous peoples ... the Declaration is a non-legally binding document that </a:t>
            </a:r>
            <a:r>
              <a:rPr lang="en-CA" b="1" dirty="0" smtClean="0"/>
              <a:t>does not reflect customary international law nor change Canadian laws</a:t>
            </a:r>
            <a:r>
              <a:rPr lang="en-CA" dirty="0" smtClean="0"/>
              <a:t>.</a:t>
            </a:r>
          </a:p>
          <a:p>
            <a:pPr>
              <a:buNone/>
            </a:pPr>
            <a:endParaRPr lang="en-CA" sz="1200" dirty="0" smtClean="0"/>
          </a:p>
          <a:p>
            <a:pPr lvl="2">
              <a:buNone/>
            </a:pPr>
            <a:r>
              <a:rPr lang="en-CA" sz="1200" dirty="0" smtClean="0">
                <a:ea typeface="Times New Roman"/>
              </a:rPr>
              <a:t>	</a:t>
            </a:r>
            <a:r>
              <a:rPr lang="en-CA" sz="1800" dirty="0" smtClean="0">
                <a:ea typeface="Times New Roman"/>
              </a:rPr>
              <a:t>Aboriginal Affairs and Northern Development Canada, "Canada's Statement of Support on the United Nations Declaration on the Rights of Indigenous Peoples", 12 November 2010.</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12</a:t>
            </a:fld>
            <a:endParaRPr lang="en-US"/>
          </a:p>
        </p:txBody>
      </p:sp>
      <p:sp>
        <p:nvSpPr>
          <p:cNvPr id="4" name="Title 3"/>
          <p:cNvSpPr>
            <a:spLocks noGrp="1"/>
          </p:cNvSpPr>
          <p:nvPr>
            <p:ph type="title"/>
          </p:nvPr>
        </p:nvSpPr>
        <p:spPr/>
        <p:txBody>
          <a:bodyPr>
            <a:normAutofit/>
          </a:bodyPr>
          <a:lstStyle/>
          <a:p>
            <a:r>
              <a:rPr lang="en-US" sz="2800" dirty="0" smtClean="0">
                <a:solidFill>
                  <a:schemeClr val="tx1"/>
                </a:solidFill>
                <a:effectLst/>
              </a:rPr>
              <a:t>3.   Legal status and effects of </a:t>
            </a:r>
            <a:r>
              <a:rPr lang="en-US" sz="2800" i="1" dirty="0" smtClean="0">
                <a:solidFill>
                  <a:schemeClr val="tx1"/>
                </a:solidFill>
                <a:effectLst/>
              </a:rPr>
              <a:t>UN Declaration</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 </a:t>
            </a:r>
            <a:r>
              <a:rPr lang="en-CA" dirty="0" smtClean="0"/>
              <a:t>, even though the Declaration itself is not legally binding in the same way that a treaty is, the </a:t>
            </a:r>
            <a:r>
              <a:rPr lang="en-CA" b="1" dirty="0" smtClean="0"/>
              <a:t>Declaration reflects legal commitments that are related to the Charter, other treaty commitments and customary international law</a:t>
            </a:r>
            <a:r>
              <a:rPr lang="en-CA" dirty="0" smtClean="0"/>
              <a:t>. The Declaration … is grounded in fundamental human rights principles such as non-discrimination, self-determination and cultural integrity …</a:t>
            </a:r>
          </a:p>
          <a:p>
            <a:endParaRPr lang="en-CA" sz="1200" dirty="0" smtClean="0"/>
          </a:p>
          <a:p>
            <a:pPr lvl="2">
              <a:buNone/>
            </a:pPr>
            <a:r>
              <a:rPr lang="en-CA" sz="1200" dirty="0" smtClean="0"/>
              <a:t>	</a:t>
            </a:r>
            <a:r>
              <a:rPr lang="en-CA" sz="1800" dirty="0" smtClean="0"/>
              <a:t>General Assembly, </a:t>
            </a:r>
            <a:r>
              <a:rPr lang="en-CA" sz="1800" i="1" dirty="0" smtClean="0"/>
              <a:t>Situation of human rights and fundamental freedoms of indigenous people: Note by the Secretary-General</a:t>
            </a:r>
            <a:r>
              <a:rPr lang="en-CA" sz="1800" dirty="0" smtClean="0"/>
              <a:t>, Interim report of the Special </a:t>
            </a:r>
            <a:r>
              <a:rPr lang="en-CA" sz="1800" dirty="0" err="1" smtClean="0"/>
              <a:t>Rapporteur</a:t>
            </a:r>
            <a:r>
              <a:rPr lang="en-CA" sz="1800" dirty="0" smtClean="0"/>
              <a:t> on the situation of human rights and fundamental freedoms of indigenous people, UN Doc. A/65/264 (9 August 2010), para. 62.</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13</a:t>
            </a:fld>
            <a:endParaRPr lang="en-US"/>
          </a:p>
        </p:txBody>
      </p:sp>
      <p:sp>
        <p:nvSpPr>
          <p:cNvPr id="4" name="Title 3"/>
          <p:cNvSpPr>
            <a:spLocks noGrp="1"/>
          </p:cNvSpPr>
          <p:nvPr>
            <p:ph type="title"/>
          </p:nvPr>
        </p:nvSpPr>
        <p:spPr/>
        <p:txBody>
          <a:bodyPr>
            <a:normAutofit/>
          </a:bodyPr>
          <a:lstStyle/>
          <a:p>
            <a:r>
              <a:rPr lang="en-US" sz="2800" dirty="0" smtClean="0">
                <a:solidFill>
                  <a:schemeClr val="tx1"/>
                </a:solidFill>
                <a:effectLst/>
              </a:rPr>
              <a:t>3.   Legal status and effects of </a:t>
            </a:r>
            <a:r>
              <a:rPr lang="en-US" sz="2800" i="1" dirty="0" smtClean="0">
                <a:solidFill>
                  <a:schemeClr val="tx1"/>
                </a:solidFill>
                <a:effectLst/>
              </a:rPr>
              <a:t>UN Declaration</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1981200"/>
            <a:ext cx="8229600" cy="3886200"/>
          </a:xfrm>
        </p:spPr>
        <p:txBody>
          <a:bodyPr>
            <a:normAutofit lnSpcReduction="10000"/>
          </a:bodyPr>
          <a:lstStyle/>
          <a:p>
            <a:pPr eaLnBrk="1" hangingPunct="1">
              <a:lnSpc>
                <a:spcPct val="110000"/>
              </a:lnSpc>
              <a:buFontTx/>
              <a:buNone/>
            </a:pPr>
            <a:r>
              <a:rPr lang="en-US" dirty="0" smtClean="0"/>
              <a:t>	</a:t>
            </a:r>
            <a:r>
              <a:rPr lang="en-US" sz="2800" dirty="0" smtClean="0"/>
              <a:t>The various sources of international human rights </a:t>
            </a:r>
          </a:p>
          <a:p>
            <a:pPr eaLnBrk="1" hangingPunct="1">
              <a:lnSpc>
                <a:spcPct val="110000"/>
              </a:lnSpc>
              <a:buFontTx/>
              <a:buNone/>
            </a:pPr>
            <a:r>
              <a:rPr lang="en-US" sz="2800" dirty="0" smtClean="0"/>
              <a:t>	law - </a:t>
            </a:r>
            <a:r>
              <a:rPr lang="en-US" sz="2800" b="1" dirty="0" smtClean="0"/>
              <a:t>declarations</a:t>
            </a:r>
            <a:r>
              <a:rPr lang="en-US" sz="2800" dirty="0" smtClean="0"/>
              <a:t>, covenants, conventions, judicial and quasi-judicial decisions of international tribunals, </a:t>
            </a:r>
            <a:r>
              <a:rPr lang="en-US" sz="2800" b="1" dirty="0" smtClean="0"/>
              <a:t>customary norms</a:t>
            </a:r>
            <a:r>
              <a:rPr lang="en-US" sz="2800" dirty="0" smtClean="0"/>
              <a:t> - must, in my opinion, be </a:t>
            </a:r>
            <a:r>
              <a:rPr lang="en-US" sz="2800" b="1" dirty="0" smtClean="0"/>
              <a:t>relevant and persuasive sources for interpretation</a:t>
            </a:r>
            <a:r>
              <a:rPr lang="en-US" sz="2800" dirty="0" smtClean="0"/>
              <a:t> of the Charter's provisions.</a:t>
            </a:r>
          </a:p>
          <a:p>
            <a:pPr eaLnBrk="1" hangingPunct="1">
              <a:buFontTx/>
              <a:buNone/>
            </a:pPr>
            <a:r>
              <a:rPr lang="en-US" sz="2400" dirty="0" smtClean="0"/>
              <a:t> </a:t>
            </a:r>
            <a:endParaRPr lang="en-US" sz="2400" i="1" dirty="0" smtClean="0"/>
          </a:p>
          <a:p>
            <a:pPr lvl="1" eaLnBrk="1" hangingPunct="1">
              <a:buFontTx/>
              <a:buNone/>
            </a:pPr>
            <a:r>
              <a:rPr lang="en-US" sz="1600" i="1" dirty="0" smtClean="0"/>
              <a:t>	</a:t>
            </a:r>
            <a:r>
              <a:rPr lang="en-US" sz="1900" i="1" dirty="0" smtClean="0"/>
              <a:t>Reference re Public Service Employee Relations Act (Alberta)</a:t>
            </a:r>
            <a:r>
              <a:rPr lang="en-US" sz="1900" dirty="0" smtClean="0"/>
              <a:t>, [1987] 1 S.C.R. 313, at 348. </a:t>
            </a:r>
          </a:p>
        </p:txBody>
      </p:sp>
      <p:sp>
        <p:nvSpPr>
          <p:cNvPr id="28676" name="Slide Number Placeholder 3"/>
          <p:cNvSpPr>
            <a:spLocks noGrp="1"/>
          </p:cNvSpPr>
          <p:nvPr>
            <p:ph type="sldNum" sz="quarter" idx="12"/>
          </p:nvPr>
        </p:nvSpPr>
        <p:spPr>
          <a:noFill/>
        </p:spPr>
        <p:txBody>
          <a:bodyPr/>
          <a:lstStyle/>
          <a:p>
            <a:fld id="{CEBA9F82-4162-477E-87C5-CE02FEC95026}" type="slidenum">
              <a:rPr lang="en-US" smtClean="0"/>
              <a:pPr/>
              <a:t>14</a:t>
            </a:fld>
            <a:endParaRPr lang="en-US" smtClean="0"/>
          </a:p>
        </p:txBody>
      </p:sp>
      <p:sp>
        <p:nvSpPr>
          <p:cNvPr id="28674" name="Rectangle 2"/>
          <p:cNvSpPr>
            <a:spLocks noGrp="1" noChangeArrowheads="1"/>
          </p:cNvSpPr>
          <p:nvPr>
            <p:ph type="title"/>
          </p:nvPr>
        </p:nvSpPr>
        <p:spPr>
          <a:xfrm>
            <a:off x="457200" y="533400"/>
            <a:ext cx="8229600" cy="609600"/>
          </a:xfrm>
        </p:spPr>
        <p:txBody>
          <a:bodyPr>
            <a:normAutofit/>
          </a:bodyPr>
          <a:lstStyle/>
          <a:p>
            <a:pPr eaLnBrk="1" hangingPunct="1"/>
            <a:r>
              <a:rPr lang="en-US" sz="2700" dirty="0" smtClean="0">
                <a:solidFill>
                  <a:schemeClr val="tx1"/>
                </a:solidFill>
                <a:effectLst/>
              </a:rPr>
              <a:t>3</a:t>
            </a:r>
            <a:r>
              <a:rPr lang="en-US" sz="2700" b="1" dirty="0" smtClean="0">
                <a:solidFill>
                  <a:schemeClr val="tx1"/>
                </a:solidFill>
                <a:effectLst/>
              </a:rPr>
              <a:t>.   Legal status and effects of </a:t>
            </a:r>
            <a:r>
              <a:rPr lang="en-US" sz="2700" b="1" i="1" dirty="0" smtClean="0">
                <a:solidFill>
                  <a:schemeClr val="tx1"/>
                </a:solidFill>
                <a:effectLst/>
              </a:rPr>
              <a:t>UN Declaration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pPr>
              <a:buNone/>
            </a:pPr>
            <a:r>
              <a:rPr lang="en-CA" dirty="0" smtClean="0"/>
              <a:t>	International instruments such as the [</a:t>
            </a:r>
            <a:r>
              <a:rPr lang="en-CA" i="1" dirty="0" smtClean="0"/>
              <a:t>UN Declaration on the Rights of Indigenous Peoples</a:t>
            </a:r>
            <a:r>
              <a:rPr lang="en-CA" dirty="0" smtClean="0"/>
              <a:t>] and the </a:t>
            </a:r>
            <a:r>
              <a:rPr lang="en-CA" i="1" dirty="0" smtClean="0"/>
              <a:t>Convention on the Rights of the Child</a:t>
            </a:r>
            <a:r>
              <a:rPr lang="en-CA" dirty="0" smtClean="0"/>
              <a:t> may also </a:t>
            </a:r>
            <a:r>
              <a:rPr lang="en-CA" b="1" dirty="0" smtClean="0"/>
              <a:t>inform the contextual approach </a:t>
            </a:r>
            <a:r>
              <a:rPr lang="en-CA" dirty="0" smtClean="0"/>
              <a:t>to statutory interpretation ...</a:t>
            </a:r>
          </a:p>
          <a:p>
            <a:pPr>
              <a:buNone/>
            </a:pPr>
            <a:endParaRPr lang="en-CA" sz="1200" dirty="0" smtClean="0"/>
          </a:p>
          <a:p>
            <a:pPr lvl="2">
              <a:buNone/>
            </a:pPr>
            <a:r>
              <a:rPr lang="en-CA" i="1" dirty="0" smtClean="0"/>
              <a:t>	</a:t>
            </a:r>
            <a:r>
              <a:rPr lang="en-CA" sz="1800" i="1" dirty="0" smtClean="0"/>
              <a:t>First Nations Child and Family Caring Society of Canada</a:t>
            </a:r>
            <a:r>
              <a:rPr lang="en-CA" sz="1800" dirty="0" smtClean="0"/>
              <a:t> v. </a:t>
            </a:r>
            <a:r>
              <a:rPr lang="en-CA" sz="1800" i="1" dirty="0" smtClean="0"/>
              <a:t>Canada (Attorney General)</a:t>
            </a:r>
            <a:r>
              <a:rPr lang="en-CA" sz="1800" dirty="0" smtClean="0"/>
              <a:t>, 2012 FC 445 (Federal Court of Canada), para. 353.</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15</a:t>
            </a:fld>
            <a:endParaRPr lang="en-US"/>
          </a:p>
        </p:txBody>
      </p:sp>
      <p:sp>
        <p:nvSpPr>
          <p:cNvPr id="4" name="Title 3"/>
          <p:cNvSpPr>
            <a:spLocks noGrp="1"/>
          </p:cNvSpPr>
          <p:nvPr>
            <p:ph type="title"/>
          </p:nvPr>
        </p:nvSpPr>
        <p:spPr>
          <a:xfrm>
            <a:off x="457200" y="228600"/>
            <a:ext cx="8229600" cy="944562"/>
          </a:xfrm>
        </p:spPr>
        <p:txBody>
          <a:bodyPr>
            <a:normAutofit/>
          </a:bodyPr>
          <a:lstStyle/>
          <a:p>
            <a:r>
              <a:rPr lang="en-US" sz="2700" dirty="0" smtClean="0">
                <a:solidFill>
                  <a:schemeClr val="tx1"/>
                </a:solidFill>
                <a:effectLst/>
              </a:rPr>
              <a:t>3.   Legal status and effects of </a:t>
            </a:r>
            <a:r>
              <a:rPr lang="en-US" sz="2700" i="1" dirty="0" smtClean="0">
                <a:solidFill>
                  <a:schemeClr val="tx1"/>
                </a:solidFill>
                <a:effectLst/>
              </a:rPr>
              <a:t>UN Declaration</a:t>
            </a:r>
            <a:endParaRPr lang="en-US" sz="2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rmAutofit fontScale="85000" lnSpcReduction="20000"/>
          </a:bodyPr>
          <a:lstStyle/>
          <a:p>
            <a:endParaRPr lang="en-US" dirty="0" smtClean="0"/>
          </a:p>
          <a:p>
            <a:pPr>
              <a:lnSpc>
                <a:spcPct val="120000"/>
              </a:lnSpc>
              <a:buNone/>
            </a:pPr>
            <a:r>
              <a:rPr lang="en-CA" sz="3300" dirty="0" smtClean="0">
                <a:ea typeface="Times New Roman"/>
              </a:rPr>
              <a:t>	Non-binding international law </a:t>
            </a:r>
            <a:r>
              <a:rPr lang="en-CA" sz="3300" b="1" dirty="0" smtClean="0">
                <a:ea typeface="Times New Roman"/>
              </a:rPr>
              <a:t>may provide legal context</a:t>
            </a:r>
            <a:r>
              <a:rPr lang="en-CA" sz="3300" dirty="0" smtClean="0">
                <a:ea typeface="Times New Roman"/>
              </a:rPr>
              <a:t> that is of assistance in </a:t>
            </a:r>
            <a:r>
              <a:rPr lang="en-CA" sz="3300" b="1" dirty="0" smtClean="0">
                <a:ea typeface="Times New Roman"/>
              </a:rPr>
              <a:t>interpreting domestic legislation</a:t>
            </a:r>
            <a:r>
              <a:rPr lang="en-CA" sz="3300" dirty="0" smtClean="0">
                <a:ea typeface="Times New Roman"/>
              </a:rPr>
              <a:t>. … [T]he Court may assign greater or lesser the weight depending on the circumstances.</a:t>
            </a:r>
            <a:endParaRPr lang="en-US" sz="3300" dirty="0" smtClean="0"/>
          </a:p>
          <a:p>
            <a:endParaRPr lang="en-US" sz="1300" dirty="0" smtClean="0"/>
          </a:p>
          <a:p>
            <a:endParaRPr lang="en-US" sz="1300" dirty="0" smtClean="0"/>
          </a:p>
          <a:p>
            <a:pPr lvl="1">
              <a:buNone/>
            </a:pPr>
            <a:r>
              <a:rPr lang="en-CA" sz="1800" i="1" dirty="0" smtClean="0"/>
              <a:t>	</a:t>
            </a:r>
            <a:r>
              <a:rPr lang="en-CA" sz="2100" i="1" dirty="0" smtClean="0"/>
              <a:t>First Nations Child and Family Caring Society</a:t>
            </a:r>
            <a:r>
              <a:rPr lang="en-CA" sz="2100" dirty="0" smtClean="0"/>
              <a:t> </a:t>
            </a:r>
            <a:r>
              <a:rPr lang="en-CA" sz="2100" i="1" dirty="0" smtClean="0"/>
              <a:t>et al.</a:t>
            </a:r>
            <a:r>
              <a:rPr lang="en-CA" sz="2100" dirty="0" smtClean="0"/>
              <a:t> v. </a:t>
            </a:r>
            <a:r>
              <a:rPr lang="en-CA" sz="2100" i="1" dirty="0" smtClean="0"/>
              <a:t>Canada (Attorney General)</a:t>
            </a:r>
            <a:r>
              <a:rPr lang="en-CA" sz="2100" dirty="0" smtClean="0"/>
              <a:t>, "Memorandum of Fact and Law of the Respondent, the Attorney General of Canada", Respondent's Record, vol. 5, Federal Court of Canada, Dockets T-578-11, T-630-11, T-638-11, 17 November 2011, para. 71.</a:t>
            </a:r>
          </a:p>
          <a:p>
            <a:pPr lvl="1">
              <a:buNone/>
            </a:pPr>
            <a:endParaRPr lang="en-CA" sz="2100" dirty="0" smtClean="0"/>
          </a:p>
          <a:p>
            <a:pPr lvl="1">
              <a:buNone/>
            </a:pPr>
            <a:r>
              <a:rPr lang="en-CA" sz="2100" dirty="0" smtClean="0"/>
              <a:t>	[NOTE: In this context, Canadian </a:t>
            </a:r>
            <a:r>
              <a:rPr lang="en-CA" sz="2100" dirty="0" smtClean="0">
                <a:ea typeface="Times New Roman"/>
              </a:rPr>
              <a:t>government referred to "non-binding international law, </a:t>
            </a:r>
            <a:r>
              <a:rPr lang="en-CA" sz="2100" i="1" dirty="0" smtClean="0">
                <a:ea typeface="Times New Roman"/>
              </a:rPr>
              <a:t>e.g.</a:t>
            </a:r>
            <a:r>
              <a:rPr lang="en-CA" sz="2100" dirty="0" smtClean="0">
                <a:ea typeface="Times New Roman"/>
              </a:rPr>
              <a:t> the </a:t>
            </a:r>
            <a:r>
              <a:rPr lang="en-CA" sz="2100" b="1" dirty="0" smtClean="0">
                <a:ea typeface="Times New Roman"/>
              </a:rPr>
              <a:t>United Nations Declaration on the Rights of Indigenous Peoples </a:t>
            </a:r>
            <a:r>
              <a:rPr lang="en-CA" sz="2100" dirty="0" smtClean="0">
                <a:ea typeface="Times New Roman"/>
              </a:rPr>
              <a:t>..., </a:t>
            </a:r>
            <a:r>
              <a:rPr lang="en-CA" sz="2100" b="1" dirty="0" smtClean="0">
                <a:ea typeface="Times New Roman"/>
              </a:rPr>
              <a:t>General Comments</a:t>
            </a:r>
            <a:r>
              <a:rPr lang="en-CA" sz="2100" dirty="0" smtClean="0">
                <a:ea typeface="Times New Roman"/>
              </a:rPr>
              <a:t> and C</a:t>
            </a:r>
            <a:r>
              <a:rPr lang="en-CA" sz="2100" b="1" dirty="0" smtClean="0">
                <a:ea typeface="Times New Roman"/>
              </a:rPr>
              <a:t>oncluding Observations of international human rights treaty bodies</a:t>
            </a:r>
            <a:r>
              <a:rPr lang="en-CA" sz="2100" dirty="0" smtClean="0">
                <a:ea typeface="Times New Roman"/>
              </a:rPr>
              <a:t>“.]</a:t>
            </a:r>
            <a:endParaRPr lang="en-CA" sz="2100" dirty="0" smtClean="0"/>
          </a:p>
          <a:p>
            <a:pPr lvl="1">
              <a:buNone/>
            </a:pPr>
            <a:endParaRPr lang="en-US" sz="19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16</a:t>
            </a:fld>
            <a:endParaRPr lang="en-US"/>
          </a:p>
        </p:txBody>
      </p:sp>
      <p:sp>
        <p:nvSpPr>
          <p:cNvPr id="4" name="Title 3"/>
          <p:cNvSpPr>
            <a:spLocks noGrp="1"/>
          </p:cNvSpPr>
          <p:nvPr>
            <p:ph type="title"/>
          </p:nvPr>
        </p:nvSpPr>
        <p:spPr>
          <a:xfrm>
            <a:off x="457200" y="274638"/>
            <a:ext cx="8229600" cy="944562"/>
          </a:xfrm>
        </p:spPr>
        <p:txBody>
          <a:bodyPr>
            <a:normAutofit/>
          </a:bodyPr>
          <a:lstStyle/>
          <a:p>
            <a:r>
              <a:rPr lang="en-US" sz="2700" dirty="0" smtClean="0">
                <a:solidFill>
                  <a:schemeClr val="tx1"/>
                </a:solidFill>
                <a:effectLst/>
              </a:rPr>
              <a:t>3.   Legal status and effects of </a:t>
            </a:r>
            <a:r>
              <a:rPr lang="en-US" sz="2700" i="1" dirty="0" smtClean="0">
                <a:solidFill>
                  <a:schemeClr val="tx1"/>
                </a:solidFill>
                <a:effectLst/>
              </a:rPr>
              <a:t>UN Declaration</a:t>
            </a:r>
            <a:endParaRPr lang="en-US"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lstStyle/>
          <a:p>
            <a:pPr>
              <a:buNone/>
            </a:pPr>
            <a:r>
              <a:rPr lang="en-CA" dirty="0" smtClean="0"/>
              <a:t>	The Declaration was a non-legally-binding document that did not reflect customary international law. While it had no </a:t>
            </a:r>
            <a:r>
              <a:rPr lang="en-CA" b="1" dirty="0" smtClean="0"/>
              <a:t>direct</a:t>
            </a:r>
            <a:r>
              <a:rPr lang="en-CA" dirty="0" smtClean="0"/>
              <a:t> legal effect in Canada, Canadian courts could consult international law sources when interpreting Canadian laws, </a:t>
            </a:r>
            <a:r>
              <a:rPr lang="en-CA" b="1" dirty="0" smtClean="0"/>
              <a:t>including the Constitution</a:t>
            </a:r>
            <a:r>
              <a:rPr lang="en-CA" dirty="0" smtClean="0"/>
              <a:t>.</a:t>
            </a:r>
          </a:p>
          <a:p>
            <a:pPr>
              <a:buNone/>
            </a:pPr>
            <a:endParaRPr lang="en-CA" sz="1200" dirty="0" smtClean="0"/>
          </a:p>
          <a:p>
            <a:pPr lvl="2">
              <a:buNone/>
            </a:pPr>
            <a:r>
              <a:rPr lang="en-CA" sz="1200" dirty="0" smtClean="0">
                <a:ea typeface="Times New Roman"/>
              </a:rPr>
              <a:t>	</a:t>
            </a:r>
            <a:r>
              <a:rPr lang="en-CA" sz="1800" dirty="0" smtClean="0">
                <a:ea typeface="Times New Roman"/>
              </a:rPr>
              <a:t>Committee on the Elimination of Racial Discrimination, "Consideration of reports, comments and information submitted by States parties under article 9 of the Convention (continued): Nineteenth and twentieth periodic reports of Canada (continued)", Summary record of 1242nd meeting on 23 February 2012, UN Doc. CERD/C/SR.2142 (2 March 2012), para. 39.</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17</a:t>
            </a:fld>
            <a:endParaRPr lang="en-US"/>
          </a:p>
        </p:txBody>
      </p:sp>
      <p:sp>
        <p:nvSpPr>
          <p:cNvPr id="4" name="Title 3"/>
          <p:cNvSpPr>
            <a:spLocks noGrp="1"/>
          </p:cNvSpPr>
          <p:nvPr>
            <p:ph type="title"/>
          </p:nvPr>
        </p:nvSpPr>
        <p:spPr>
          <a:xfrm>
            <a:off x="457200" y="274638"/>
            <a:ext cx="8229600" cy="1020762"/>
          </a:xfrm>
        </p:spPr>
        <p:txBody>
          <a:bodyPr>
            <a:normAutofit/>
          </a:bodyPr>
          <a:lstStyle/>
          <a:p>
            <a:r>
              <a:rPr lang="en-US" sz="2700" dirty="0" smtClean="0">
                <a:solidFill>
                  <a:schemeClr val="tx1"/>
                </a:solidFill>
                <a:effectLst/>
              </a:rPr>
              <a:t>3.   Legal status and effects of </a:t>
            </a:r>
            <a:r>
              <a:rPr lang="en-US" sz="2700" i="1" dirty="0" smtClean="0">
                <a:solidFill>
                  <a:schemeClr val="tx1"/>
                </a:solidFill>
                <a:effectLst/>
              </a:rPr>
              <a:t>UN Declaration</a:t>
            </a:r>
            <a:endParaRPr lang="en-US" sz="2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fontScale="92500"/>
          </a:bodyPr>
          <a:lstStyle/>
          <a:p>
            <a:pPr>
              <a:buNone/>
            </a:pPr>
            <a:r>
              <a:rPr lang="en-CA" dirty="0" smtClean="0"/>
              <a:t>	... the Government’s statement that the </a:t>
            </a:r>
            <a:r>
              <a:rPr lang="en-CA" b="1" dirty="0" smtClean="0"/>
              <a:t>Declaration's provisions “do not reflect customary international law”</a:t>
            </a:r>
            <a:r>
              <a:rPr lang="en-CA" dirty="0" smtClean="0"/>
              <a:t> is misplaced and overly broad. ...  It is one thing to argue that not all of the Declaration's provisions reflect customary international law, which may be a reasonable position. It is quite another thing to sustain that none of them does, </a:t>
            </a:r>
            <a:r>
              <a:rPr lang="en-CA" b="1" dirty="0" smtClean="0"/>
              <a:t>a manifestly untenable position</a:t>
            </a:r>
            <a:r>
              <a:rPr lang="en-CA" dirty="0" smtClean="0"/>
              <a:t>.</a:t>
            </a:r>
          </a:p>
          <a:p>
            <a:pPr>
              <a:buNone/>
            </a:pPr>
            <a:endParaRPr lang="en-CA" sz="1200" dirty="0" smtClean="0"/>
          </a:p>
          <a:p>
            <a:pPr lvl="1">
              <a:buNone/>
            </a:pPr>
            <a:r>
              <a:rPr lang="en-GB" sz="2000" dirty="0" smtClean="0"/>
              <a:t>	</a:t>
            </a:r>
            <a:r>
              <a:rPr lang="en-GB" sz="1900" dirty="0" smtClean="0"/>
              <a:t>Human Rights Council, </a:t>
            </a:r>
            <a:r>
              <a:rPr lang="en-GB" sz="1900" i="1" dirty="0" smtClean="0"/>
              <a:t>Report of the Special </a:t>
            </a:r>
            <a:r>
              <a:rPr lang="en-GB" sz="1900" i="1" dirty="0" err="1" smtClean="0"/>
              <a:t>Rapporteur</a:t>
            </a:r>
            <a:r>
              <a:rPr lang="en-GB" sz="1900" i="1" dirty="0" smtClean="0"/>
              <a:t> on the situation of human rights and fundamental freedoms of indigenous people, James Anaya: Addendum: Cases examined by the Special </a:t>
            </a:r>
            <a:r>
              <a:rPr lang="en-GB" sz="1900" i="1" dirty="0" err="1" smtClean="0"/>
              <a:t>Rapporteur</a:t>
            </a:r>
            <a:r>
              <a:rPr lang="en-GB" sz="1900" i="1" dirty="0" smtClean="0"/>
              <a:t> (June 2009 – July 2010)</a:t>
            </a:r>
            <a:r>
              <a:rPr lang="en-GB" sz="1900" dirty="0" smtClean="0"/>
              <a:t>, UN Doc. A/HRC/15/37/Add.1 (15 September 2010) (Advance Version), para. 112.</a:t>
            </a:r>
            <a:endParaRPr lang="en-US" sz="19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18</a:t>
            </a:fld>
            <a:endParaRPr lang="en-US"/>
          </a:p>
        </p:txBody>
      </p:sp>
      <p:sp>
        <p:nvSpPr>
          <p:cNvPr id="4" name="Title 3"/>
          <p:cNvSpPr>
            <a:spLocks noGrp="1"/>
          </p:cNvSpPr>
          <p:nvPr>
            <p:ph type="title"/>
          </p:nvPr>
        </p:nvSpPr>
        <p:spPr>
          <a:xfrm>
            <a:off x="457200" y="274638"/>
            <a:ext cx="8229600" cy="792162"/>
          </a:xfrm>
        </p:spPr>
        <p:txBody>
          <a:bodyPr>
            <a:normAutofit/>
          </a:bodyPr>
          <a:lstStyle/>
          <a:p>
            <a:r>
              <a:rPr lang="en-US" sz="2700" dirty="0" smtClean="0">
                <a:solidFill>
                  <a:schemeClr val="tx1"/>
                </a:solidFill>
                <a:effectLst/>
              </a:rPr>
              <a:t>3.   Legal status and effects of </a:t>
            </a:r>
            <a:r>
              <a:rPr lang="en-US" sz="2700" i="1" dirty="0" smtClean="0">
                <a:solidFill>
                  <a:schemeClr val="tx1"/>
                </a:solidFill>
                <a:effectLst/>
              </a:rPr>
              <a:t>UN Declaration</a:t>
            </a:r>
            <a:endParaRPr lang="en-US" sz="2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	...the </a:t>
            </a:r>
            <a:r>
              <a:rPr lang="en-CA" b="1" dirty="0" smtClean="0"/>
              <a:t>principles of customary law relating to the right of self-determination are applicable</a:t>
            </a:r>
            <a:r>
              <a:rPr lang="en-CA" dirty="0" smtClean="0"/>
              <a:t> in the present case, because they do not conflict with the applicable Canadian domestic law. Since these principles of customary law can be ‘incorporated’ into domestic law by Canadian courts, it is respectfully submitted that </a:t>
            </a:r>
            <a:r>
              <a:rPr lang="en-CA" b="1" dirty="0" smtClean="0"/>
              <a:t>Canadian courts unquestionably have jurisdiction to apply them</a:t>
            </a:r>
            <a:r>
              <a:rPr lang="en-CA" dirty="0" smtClean="0"/>
              <a:t>.</a:t>
            </a:r>
          </a:p>
          <a:p>
            <a:pPr>
              <a:buNone/>
            </a:pPr>
            <a:endParaRPr lang="en-CA" sz="1000" dirty="0" smtClean="0"/>
          </a:p>
          <a:p>
            <a:pPr lvl="2">
              <a:buNone/>
            </a:pPr>
            <a:r>
              <a:rPr lang="en-CA" sz="1800" i="1" dirty="0" smtClean="0">
                <a:ea typeface="Times New Roman"/>
              </a:rPr>
              <a:t>	</a:t>
            </a:r>
            <a:r>
              <a:rPr lang="en-CA" sz="1800" dirty="0" smtClean="0">
                <a:ea typeface="Times New Roman"/>
              </a:rPr>
              <a:t>Reference re Secession of Quebec,</a:t>
            </a:r>
            <a:r>
              <a:rPr lang="en-CA" sz="1800" i="1" dirty="0" smtClean="0">
                <a:ea typeface="Times New Roman"/>
              </a:rPr>
              <a:t> “</a:t>
            </a:r>
            <a:r>
              <a:rPr lang="en-CA" sz="1800" dirty="0" smtClean="0">
                <a:ea typeface="Times New Roman"/>
              </a:rPr>
              <a:t>Reply By the Attorney General of Canada to Questions Posed By the Supreme Court of Canada”, </a:t>
            </a:r>
            <a:r>
              <a:rPr lang="en-US" sz="1800" dirty="0" smtClean="0"/>
              <a:t>S.C.C. File No. 25506, 1998, </a:t>
            </a:r>
            <a:r>
              <a:rPr lang="en-CA" sz="1800" dirty="0" smtClean="0">
                <a:ea typeface="Times New Roman"/>
              </a:rPr>
              <a:t>para. 8.</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19</a:t>
            </a:fld>
            <a:endParaRPr lang="en-US"/>
          </a:p>
        </p:txBody>
      </p:sp>
      <p:sp>
        <p:nvSpPr>
          <p:cNvPr id="4" name="Title 3"/>
          <p:cNvSpPr>
            <a:spLocks noGrp="1"/>
          </p:cNvSpPr>
          <p:nvPr>
            <p:ph type="title"/>
          </p:nvPr>
        </p:nvSpPr>
        <p:spPr>
          <a:xfrm>
            <a:off x="457200" y="274638"/>
            <a:ext cx="8229600" cy="944562"/>
          </a:xfrm>
        </p:spPr>
        <p:txBody>
          <a:bodyPr>
            <a:normAutofit/>
          </a:bodyPr>
          <a:lstStyle/>
          <a:p>
            <a:r>
              <a:rPr lang="en-US" sz="2800" dirty="0" smtClean="0">
                <a:solidFill>
                  <a:schemeClr val="tx1"/>
                </a:solidFill>
                <a:effectLst/>
              </a:rPr>
              <a:t>3.   Legal status and effects of </a:t>
            </a:r>
            <a:r>
              <a:rPr lang="en-US" sz="2800" i="1" dirty="0" smtClean="0">
                <a:solidFill>
                  <a:schemeClr val="tx1"/>
                </a:solidFill>
                <a:effectLst/>
              </a:rPr>
              <a:t>UN Declaration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676400"/>
            <a:ext cx="8229600" cy="4572000"/>
          </a:xfrm>
        </p:spPr>
        <p:txBody>
          <a:bodyPr>
            <a:normAutofit/>
          </a:bodyPr>
          <a:lstStyle/>
          <a:p>
            <a:endParaRPr lang="en-US" sz="1100" dirty="0" smtClean="0"/>
          </a:p>
          <a:p>
            <a:r>
              <a:rPr lang="en-US" sz="2800" dirty="0" smtClean="0"/>
              <a:t>Underline the importance of international law to Indigenous peoples and their rights</a:t>
            </a:r>
          </a:p>
          <a:p>
            <a:endParaRPr lang="en-US" sz="2800" dirty="0" smtClean="0"/>
          </a:p>
          <a:p>
            <a:r>
              <a:rPr lang="en-US" sz="2800" dirty="0" smtClean="0"/>
              <a:t>Highlight legal effects of </a:t>
            </a:r>
            <a:r>
              <a:rPr lang="en-US" sz="2800" i="1" dirty="0" smtClean="0"/>
              <a:t>UN Declaration</a:t>
            </a:r>
            <a:endParaRPr lang="en-US" sz="2800" dirty="0" smtClean="0"/>
          </a:p>
          <a:p>
            <a:endParaRPr lang="en-US" sz="2800" dirty="0" smtClean="0"/>
          </a:p>
          <a:p>
            <a:r>
              <a:rPr lang="en-US" sz="2800" dirty="0" smtClean="0"/>
              <a:t>Enhance understanding of “free, prior and informed consent” (FPIC) in international and domestic law</a:t>
            </a:r>
          </a:p>
          <a:p>
            <a:endParaRPr lang="en-US" sz="1400" dirty="0" smtClean="0"/>
          </a:p>
          <a:p>
            <a:pPr eaLnBrk="1" hangingPunct="1"/>
            <a:endParaRPr lang="en-US" sz="2800" dirty="0" smtClean="0"/>
          </a:p>
          <a:p>
            <a:pPr eaLnBrk="1" hangingPunct="1">
              <a:buFontTx/>
              <a:buNone/>
            </a:pPr>
            <a:r>
              <a:rPr lang="en-US" sz="1400" dirty="0" smtClean="0"/>
              <a:t>	</a:t>
            </a:r>
          </a:p>
          <a:p>
            <a:pPr eaLnBrk="1" hangingPunct="1"/>
            <a:endParaRPr lang="en-US" dirty="0" smtClean="0"/>
          </a:p>
        </p:txBody>
      </p:sp>
      <p:sp>
        <p:nvSpPr>
          <p:cNvPr id="3076" name="Slide Number Placeholder 3"/>
          <p:cNvSpPr>
            <a:spLocks noGrp="1"/>
          </p:cNvSpPr>
          <p:nvPr>
            <p:ph type="sldNum" sz="quarter" idx="12"/>
          </p:nvPr>
        </p:nvSpPr>
        <p:spPr>
          <a:noFill/>
        </p:spPr>
        <p:txBody>
          <a:bodyPr/>
          <a:lstStyle/>
          <a:p>
            <a:fld id="{B5F4484E-CA33-4985-A61E-153D2C563EE7}" type="slidenum">
              <a:rPr lang="en-US" smtClean="0"/>
              <a:pPr/>
              <a:t>2</a:t>
            </a:fld>
            <a:endParaRPr lang="en-US" smtClean="0"/>
          </a:p>
        </p:txBody>
      </p:sp>
      <p:sp>
        <p:nvSpPr>
          <p:cNvPr id="3074" name="Rectangle 2"/>
          <p:cNvSpPr>
            <a:spLocks noGrp="1" noChangeArrowheads="1"/>
          </p:cNvSpPr>
          <p:nvPr>
            <p:ph type="title"/>
          </p:nvPr>
        </p:nvSpPr>
        <p:spPr>
          <a:xfrm>
            <a:off x="457200" y="274638"/>
            <a:ext cx="8229600" cy="868362"/>
          </a:xfrm>
        </p:spPr>
        <p:txBody>
          <a:bodyPr/>
          <a:lstStyle/>
          <a:p>
            <a:pPr algn="ctr" eaLnBrk="1" hangingPunct="1"/>
            <a:r>
              <a:rPr lang="en-US" sz="2800" b="1" dirty="0" smtClean="0"/>
              <a:t>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600200"/>
            <a:ext cx="8229600" cy="4571999"/>
          </a:xfrm>
        </p:spPr>
        <p:txBody>
          <a:bodyPr>
            <a:noAutofit/>
          </a:bodyPr>
          <a:lstStyle/>
          <a:p>
            <a:pPr eaLnBrk="1" hangingPunct="1">
              <a:lnSpc>
                <a:spcPct val="80000"/>
              </a:lnSpc>
              <a:buFontTx/>
              <a:buNone/>
            </a:pPr>
            <a:r>
              <a:rPr lang="en-US" sz="2400" i="1" dirty="0" smtClean="0">
                <a:solidFill>
                  <a:srgbClr val="000000"/>
                </a:solidFill>
              </a:rPr>
              <a:t>Declaration</a:t>
            </a:r>
            <a:r>
              <a:rPr lang="en-US" sz="2400" dirty="0" smtClean="0">
                <a:solidFill>
                  <a:srgbClr val="000000"/>
                </a:solidFill>
              </a:rPr>
              <a:t> not binding in same way as treaties, but</a:t>
            </a:r>
            <a:r>
              <a:rPr lang="en-US" sz="2400" i="1" dirty="0" smtClean="0">
                <a:solidFill>
                  <a:srgbClr val="000000"/>
                </a:solidFill>
              </a:rPr>
              <a:t> </a:t>
            </a:r>
            <a:r>
              <a:rPr lang="en-US" sz="2400" dirty="0" smtClean="0">
                <a:solidFill>
                  <a:srgbClr val="000000"/>
                </a:solidFill>
              </a:rPr>
              <a:t>has </a:t>
            </a:r>
            <a:r>
              <a:rPr lang="en-US" sz="2400" b="1" dirty="0" smtClean="0">
                <a:solidFill>
                  <a:srgbClr val="000000"/>
                </a:solidFill>
              </a:rPr>
              <a:t>legal effects</a:t>
            </a:r>
            <a:r>
              <a:rPr lang="en-US" sz="2400" dirty="0" smtClean="0">
                <a:solidFill>
                  <a:srgbClr val="000000"/>
                </a:solidFill>
              </a:rPr>
              <a:t>:</a:t>
            </a:r>
          </a:p>
          <a:p>
            <a:pPr eaLnBrk="1" hangingPunct="1">
              <a:lnSpc>
                <a:spcPct val="80000"/>
              </a:lnSpc>
            </a:pPr>
            <a:endParaRPr lang="en-US" sz="2400" dirty="0" smtClean="0">
              <a:solidFill>
                <a:srgbClr val="000000"/>
              </a:solidFill>
            </a:endParaRPr>
          </a:p>
          <a:p>
            <a:pPr eaLnBrk="1" hangingPunct="1">
              <a:lnSpc>
                <a:spcPct val="80000"/>
              </a:lnSpc>
            </a:pPr>
            <a:r>
              <a:rPr lang="en-US" sz="2400" dirty="0" smtClean="0">
                <a:solidFill>
                  <a:srgbClr val="000000"/>
                </a:solidFill>
              </a:rPr>
              <a:t>Canadian courts may use </a:t>
            </a:r>
            <a:r>
              <a:rPr lang="en-US" sz="2400" i="1" dirty="0" smtClean="0">
                <a:solidFill>
                  <a:srgbClr val="000000"/>
                </a:solidFill>
              </a:rPr>
              <a:t>Declaration</a:t>
            </a:r>
            <a:r>
              <a:rPr lang="en-US" sz="2400" dirty="0" smtClean="0">
                <a:solidFill>
                  <a:srgbClr val="000000"/>
                </a:solidFill>
              </a:rPr>
              <a:t> to interpret domestic law, including the Constitution</a:t>
            </a:r>
          </a:p>
          <a:p>
            <a:pPr eaLnBrk="1" hangingPunct="1">
              <a:lnSpc>
                <a:spcPct val="80000"/>
              </a:lnSpc>
            </a:pPr>
            <a:endParaRPr lang="en-US" sz="1600" dirty="0" smtClean="0">
              <a:solidFill>
                <a:srgbClr val="000000"/>
              </a:solidFill>
            </a:endParaRPr>
          </a:p>
          <a:p>
            <a:pPr eaLnBrk="1" hangingPunct="1">
              <a:lnSpc>
                <a:spcPct val="80000"/>
              </a:lnSpc>
            </a:pPr>
            <a:r>
              <a:rPr lang="en-US" sz="2400" dirty="0" smtClean="0">
                <a:solidFill>
                  <a:srgbClr val="000000"/>
                </a:solidFill>
              </a:rPr>
              <a:t>Treaty bodies may use it to interpret international human rights instruments </a:t>
            </a:r>
          </a:p>
          <a:p>
            <a:pPr eaLnBrk="1" hangingPunct="1">
              <a:lnSpc>
                <a:spcPct val="80000"/>
              </a:lnSpc>
            </a:pPr>
            <a:endParaRPr lang="en-US" sz="1600" dirty="0" smtClean="0">
              <a:solidFill>
                <a:srgbClr val="000000"/>
              </a:solidFill>
            </a:endParaRPr>
          </a:p>
          <a:p>
            <a:pPr>
              <a:lnSpc>
                <a:spcPct val="80000"/>
              </a:lnSpc>
            </a:pPr>
            <a:r>
              <a:rPr lang="en-US" sz="2400" dirty="0" smtClean="0"/>
              <a:t>Human rights institutions in Canada may use it to interpret human rights</a:t>
            </a:r>
          </a:p>
          <a:p>
            <a:pPr eaLnBrk="1" hangingPunct="1">
              <a:lnSpc>
                <a:spcPct val="80000"/>
              </a:lnSpc>
              <a:buNone/>
            </a:pPr>
            <a:endParaRPr lang="en-US" sz="1600" dirty="0" smtClean="0">
              <a:solidFill>
                <a:srgbClr val="000000"/>
              </a:solidFill>
            </a:endParaRPr>
          </a:p>
          <a:p>
            <a:pPr>
              <a:lnSpc>
                <a:spcPct val="80000"/>
              </a:lnSpc>
            </a:pPr>
            <a:r>
              <a:rPr lang="en-US" sz="2400" dirty="0" smtClean="0"/>
              <a:t>Indigenous and non-Indigenous governments in Canada may use it to interpret human rights</a:t>
            </a:r>
          </a:p>
          <a:p>
            <a:pPr eaLnBrk="1" hangingPunct="1">
              <a:lnSpc>
                <a:spcPct val="80000"/>
              </a:lnSpc>
            </a:pPr>
            <a:endParaRPr lang="en-US" sz="2400" dirty="0" smtClean="0"/>
          </a:p>
        </p:txBody>
      </p:sp>
      <p:sp>
        <p:nvSpPr>
          <p:cNvPr id="27652" name="Slide Number Placeholder 3"/>
          <p:cNvSpPr>
            <a:spLocks noGrp="1"/>
          </p:cNvSpPr>
          <p:nvPr>
            <p:ph type="sldNum" sz="quarter" idx="12"/>
          </p:nvPr>
        </p:nvSpPr>
        <p:spPr>
          <a:noFill/>
        </p:spPr>
        <p:txBody>
          <a:bodyPr/>
          <a:lstStyle/>
          <a:p>
            <a:fld id="{3B5A4354-7069-4669-864E-07460C5FA199}" type="slidenum">
              <a:rPr lang="en-US" smtClean="0"/>
              <a:pPr/>
              <a:t>20</a:t>
            </a:fld>
            <a:endParaRPr lang="en-US" smtClean="0"/>
          </a:p>
        </p:txBody>
      </p:sp>
      <p:sp>
        <p:nvSpPr>
          <p:cNvPr id="27650" name="Rectangle 2"/>
          <p:cNvSpPr>
            <a:spLocks noGrp="1" noChangeArrowheads="1"/>
          </p:cNvSpPr>
          <p:nvPr>
            <p:ph type="title"/>
          </p:nvPr>
        </p:nvSpPr>
        <p:spPr/>
        <p:txBody>
          <a:bodyPr/>
          <a:lstStyle/>
          <a:p>
            <a:r>
              <a:rPr lang="en-US" sz="2700" dirty="0" smtClean="0">
                <a:solidFill>
                  <a:schemeClr val="tx1"/>
                </a:solidFill>
                <a:effectLst/>
              </a:rPr>
              <a:t>3.   Legal status and effects of </a:t>
            </a:r>
            <a:r>
              <a:rPr lang="en-US" sz="2700" i="1" dirty="0" smtClean="0">
                <a:solidFill>
                  <a:schemeClr val="tx1"/>
                </a:solidFill>
                <a:effectLst/>
              </a:rPr>
              <a:t>UN Declaration</a:t>
            </a:r>
            <a:endParaRPr lang="en-US" sz="2700" b="1" i="1" dirty="0" smtClean="0">
              <a:solidFill>
                <a:schemeClr val="tx1"/>
              </a:solidFill>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876800"/>
          </a:xfrm>
        </p:spPr>
        <p:txBody>
          <a:bodyPr>
            <a:normAutofit fontScale="92500" lnSpcReduction="10000"/>
          </a:bodyPr>
          <a:lstStyle/>
          <a:p>
            <a:pPr>
              <a:lnSpc>
                <a:spcPct val="110000"/>
              </a:lnSpc>
              <a:buNone/>
            </a:pPr>
            <a:r>
              <a:rPr lang="en-US" sz="2000" dirty="0" smtClean="0"/>
              <a:t>	</a:t>
            </a:r>
            <a:r>
              <a:rPr lang="en-US" sz="2600" dirty="0" smtClean="0"/>
              <a:t>The </a:t>
            </a:r>
            <a:r>
              <a:rPr lang="en-US" sz="2600" b="1" dirty="0" smtClean="0"/>
              <a:t>primary substantive rights</a:t>
            </a:r>
            <a:r>
              <a:rPr lang="en-US" sz="2600" dirty="0" smtClean="0"/>
              <a:t> of indigenous peoples that may be implicated in natural resource development and extraction … include, in particular, </a:t>
            </a:r>
            <a:r>
              <a:rPr lang="en-US" sz="2600" b="1" dirty="0" smtClean="0"/>
              <a:t>rights to property, culture, religion, and non-discrimination</a:t>
            </a:r>
            <a:r>
              <a:rPr lang="en-US" sz="2600" dirty="0" smtClean="0"/>
              <a:t> in relation to lands, territories and natural resources, including sacred places and objects; rights to health and physical well-being in relation to a clean and healthy environment; and </a:t>
            </a:r>
            <a:r>
              <a:rPr lang="en-US" sz="2600" b="1" dirty="0" smtClean="0"/>
              <a:t>rights to set and pursue their own priorities for development, including development of natural resources, as part of their fundamental right to self-determination</a:t>
            </a:r>
            <a:r>
              <a:rPr lang="en-US" sz="2600" dirty="0" smtClean="0"/>
              <a:t>.</a:t>
            </a:r>
          </a:p>
          <a:p>
            <a:pPr>
              <a:buNone/>
            </a:pPr>
            <a:endParaRPr lang="en-US" sz="1400" dirty="0" smtClean="0"/>
          </a:p>
          <a:p>
            <a:pPr lvl="1">
              <a:buNone/>
            </a:pPr>
            <a:r>
              <a:rPr lang="en-CA" sz="2000" dirty="0" smtClean="0"/>
              <a:t>	</a:t>
            </a:r>
            <a:r>
              <a:rPr lang="en-CA" sz="1900" dirty="0" smtClean="0"/>
              <a:t>Human Rights Council, </a:t>
            </a:r>
            <a:r>
              <a:rPr lang="en-CA" sz="1900" i="1" dirty="0" smtClean="0"/>
              <a:t>Report of the Special </a:t>
            </a:r>
            <a:r>
              <a:rPr lang="en-CA" sz="1900" i="1" dirty="0" err="1" smtClean="0"/>
              <a:t>Rapporteur</a:t>
            </a:r>
            <a:r>
              <a:rPr lang="en-CA" sz="1900" i="1" dirty="0" smtClean="0"/>
              <a:t> on the rights of indigenous peoples, James Anaya</a:t>
            </a:r>
            <a:r>
              <a:rPr lang="en-CA" sz="1900" dirty="0" smtClean="0"/>
              <a:t>, UN Doc. A/HRC/21/47 (6 July 2012), para. 50.</a:t>
            </a:r>
            <a:endParaRPr lang="en-US" sz="1900" dirty="0" smtClean="0"/>
          </a:p>
          <a:p>
            <a:pPr>
              <a:buNone/>
            </a:pPr>
            <a:endParaRPr lang="en-US" sz="2400" dirty="0" smtClean="0"/>
          </a:p>
          <a:p>
            <a:pPr>
              <a:buNone/>
            </a:pPr>
            <a:endParaRPr lang="en-US" sz="24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21</a:t>
            </a:fld>
            <a:endParaRPr lang="en-US"/>
          </a:p>
        </p:txBody>
      </p:sp>
      <p:sp>
        <p:nvSpPr>
          <p:cNvPr id="4" name="Title 3"/>
          <p:cNvSpPr>
            <a:spLocks noGrp="1"/>
          </p:cNvSpPr>
          <p:nvPr>
            <p:ph type="title"/>
          </p:nvPr>
        </p:nvSpPr>
        <p:spPr>
          <a:xfrm>
            <a:off x="457200" y="274638"/>
            <a:ext cx="8229600" cy="792162"/>
          </a:xfrm>
        </p:spPr>
        <p:txBody>
          <a:bodyPr>
            <a:normAutofit/>
          </a:bodyPr>
          <a:lstStyle/>
          <a:p>
            <a:r>
              <a:rPr lang="en-US" sz="2400" dirty="0" smtClean="0">
                <a:solidFill>
                  <a:prstClr val="black"/>
                </a:solidFill>
                <a:effectLst/>
              </a:rPr>
              <a:t>4.   FPIC – international sources and precedents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400" dirty="0" smtClean="0"/>
              <a:t>	</a:t>
            </a:r>
            <a:r>
              <a:rPr lang="en-US" sz="2400" b="1" dirty="0" smtClean="0"/>
              <a:t>Consultation and consent</a:t>
            </a:r>
            <a:r>
              <a:rPr lang="en-US" sz="2400" dirty="0" smtClean="0"/>
              <a:t> and related safeguards are instrumental to securing indigenous peoples’ rights in the face of extractive industries that operate or seek to operate on or near their territories, </a:t>
            </a:r>
            <a:r>
              <a:rPr lang="en-US" sz="2400" b="1" dirty="0" smtClean="0"/>
              <a:t>but understanding the reach of those underlying substantive rights and the potential impacts on those rights must be a starting point </a:t>
            </a:r>
            <a:r>
              <a:rPr lang="en-US" sz="2400" dirty="0" smtClean="0"/>
              <a:t>for solving the many questions that arise in this context. (para. 53)</a:t>
            </a:r>
          </a:p>
          <a:p>
            <a:pPr>
              <a:buNone/>
            </a:pPr>
            <a:endParaRPr lang="en-US" sz="2400" dirty="0" smtClean="0"/>
          </a:p>
          <a:p>
            <a:pPr lvl="1">
              <a:buNone/>
            </a:pPr>
            <a:r>
              <a:rPr lang="en-CA" sz="2000" dirty="0" smtClean="0"/>
              <a:t>	</a:t>
            </a:r>
            <a:r>
              <a:rPr lang="en-CA" sz="1800" dirty="0" smtClean="0"/>
              <a:t>Human Rights Council, </a:t>
            </a:r>
            <a:r>
              <a:rPr lang="en-CA" sz="1800" i="1" dirty="0" smtClean="0"/>
              <a:t>Report of the Special </a:t>
            </a:r>
            <a:r>
              <a:rPr lang="en-CA" sz="1800" i="1" dirty="0" err="1" smtClean="0"/>
              <a:t>Rapporteur</a:t>
            </a:r>
            <a:r>
              <a:rPr lang="en-CA" sz="1800" i="1" dirty="0" smtClean="0"/>
              <a:t> on the rights of indigenous peoples, James Anaya</a:t>
            </a:r>
            <a:r>
              <a:rPr lang="en-CA" sz="1800" dirty="0" smtClean="0"/>
              <a:t>, UN Doc. A/HRC/21/47 (6 July 2012), para. 53.</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22</a:t>
            </a:fld>
            <a:endParaRPr lang="en-US"/>
          </a:p>
        </p:txBody>
      </p:sp>
      <p:sp>
        <p:nvSpPr>
          <p:cNvPr id="4" name="Title 3"/>
          <p:cNvSpPr>
            <a:spLocks noGrp="1"/>
          </p:cNvSpPr>
          <p:nvPr>
            <p:ph type="title"/>
          </p:nvPr>
        </p:nvSpPr>
        <p:spPr/>
        <p:txBody>
          <a:bodyPr>
            <a:normAutofit/>
          </a:bodyPr>
          <a:lstStyle/>
          <a:p>
            <a:r>
              <a:rPr lang="en-US" sz="2400" dirty="0" smtClean="0">
                <a:solidFill>
                  <a:prstClr val="black"/>
                </a:solidFill>
                <a:effectLst/>
              </a:rPr>
              <a:t>4.   FPIC – international sources and precedents</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10200"/>
          </a:xfrm>
        </p:spPr>
        <p:txBody>
          <a:bodyPr>
            <a:noAutofit/>
          </a:bodyPr>
          <a:lstStyle/>
          <a:p>
            <a:pPr>
              <a:buNone/>
            </a:pPr>
            <a:r>
              <a:rPr lang="en-US" sz="2400" i="1" dirty="0" smtClean="0"/>
              <a:t>UN Declaration</a:t>
            </a:r>
            <a:r>
              <a:rPr lang="en-US" sz="2400" dirty="0" smtClean="0"/>
              <a:t>, article 32:</a:t>
            </a:r>
          </a:p>
          <a:p>
            <a:pPr>
              <a:buNone/>
            </a:pPr>
            <a:endParaRPr lang="en-US" sz="1200" i="1" dirty="0" smtClean="0"/>
          </a:p>
          <a:p>
            <a:pPr>
              <a:buNone/>
            </a:pPr>
            <a:r>
              <a:rPr lang="en-US" sz="2400" dirty="0" smtClean="0"/>
              <a:t>	1. Indigenous peoples have the right to determine and develop </a:t>
            </a:r>
            <a:r>
              <a:rPr lang="en-US" sz="2400" b="1" dirty="0" smtClean="0"/>
              <a:t>priorities and strategies for the development or use</a:t>
            </a:r>
            <a:r>
              <a:rPr lang="en-US" sz="2400" dirty="0" smtClean="0"/>
              <a:t> of their lands or territories and other resources.</a:t>
            </a:r>
            <a:br>
              <a:rPr lang="en-US" sz="2400" dirty="0" smtClean="0"/>
            </a:br>
            <a:endParaRPr lang="en-CA" sz="2400" dirty="0" smtClean="0"/>
          </a:p>
          <a:p>
            <a:pPr>
              <a:buNone/>
            </a:pPr>
            <a:r>
              <a:rPr lang="en-US" sz="2400" dirty="0" smtClean="0"/>
              <a:t>	2. States shall </a:t>
            </a:r>
            <a:r>
              <a:rPr lang="en-US" sz="2400" b="1" dirty="0" smtClean="0"/>
              <a:t>consult and cooperate in good faith</a:t>
            </a:r>
            <a:r>
              <a:rPr lang="en-US" sz="2400" dirty="0" smtClean="0"/>
              <a:t> with the indigenous peoples concerned through their own representative institutions </a:t>
            </a:r>
            <a:r>
              <a:rPr lang="en-US" sz="2400" b="1" dirty="0" smtClean="0"/>
              <a:t>in order to obtain their free and informed consent prior to the approval of any project</a:t>
            </a:r>
            <a:r>
              <a:rPr lang="en-US" sz="2400" dirty="0" smtClean="0"/>
              <a:t> affecting their lands or territories and other resources, particularly in connection with the development, utilization or exploitation of mineral, water or other resources.</a:t>
            </a:r>
            <a:endParaRPr lang="en-US" sz="2200" dirty="0" smtClean="0"/>
          </a:p>
          <a:p>
            <a:pPr lvl="2">
              <a:buNone/>
            </a:pPr>
            <a:r>
              <a:rPr lang="en-US" sz="1600" dirty="0" smtClean="0"/>
              <a:t>	</a:t>
            </a:r>
          </a:p>
          <a:p>
            <a:pPr lvl="5">
              <a:buNone/>
            </a:pPr>
            <a:r>
              <a:rPr lang="en-US" sz="2000" dirty="0" smtClean="0"/>
              <a:t> See also Arts. 10; 11(2); 19; 28(1); and 29(2).</a:t>
            </a:r>
            <a:endParaRPr lang="en-CA" sz="2000" i="1"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23</a:t>
            </a:fld>
            <a:endParaRPr lang="en-US"/>
          </a:p>
        </p:txBody>
      </p:sp>
      <p:sp>
        <p:nvSpPr>
          <p:cNvPr id="4" name="Title 3"/>
          <p:cNvSpPr>
            <a:spLocks noGrp="1"/>
          </p:cNvSpPr>
          <p:nvPr>
            <p:ph type="title"/>
          </p:nvPr>
        </p:nvSpPr>
        <p:spPr>
          <a:xfrm>
            <a:off x="381000" y="304800"/>
            <a:ext cx="8229600" cy="457200"/>
          </a:xfrm>
        </p:spPr>
        <p:txBody>
          <a:bodyPr>
            <a:normAutofit fontScale="90000"/>
          </a:bodyPr>
          <a:lstStyle/>
          <a:p>
            <a:r>
              <a:rPr lang="en-US" sz="2700" dirty="0" smtClean="0">
                <a:solidFill>
                  <a:prstClr val="black"/>
                </a:solidFill>
                <a:effectLst/>
              </a:rPr>
              <a:t>4.   FPIC – international sources and precedents</a:t>
            </a:r>
            <a:r>
              <a:rPr lang="en-US" sz="2600" dirty="0" smtClean="0">
                <a:solidFill>
                  <a:prstClr val="black"/>
                </a:solidFill>
                <a:effectLst/>
              </a:rPr>
              <a:t> </a:t>
            </a:r>
            <a:r>
              <a:rPr lang="en-US" sz="2400" dirty="0" smtClean="0"/>
              <a:t/>
            </a:r>
            <a:br>
              <a:rPr lang="en-US" sz="2400" dirty="0" smtClean="0"/>
            </a:br>
            <a:endParaRPr lang="en-CA"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81600"/>
          </a:xfrm>
        </p:spPr>
        <p:txBody>
          <a:bodyPr>
            <a:normAutofit fontScale="47500" lnSpcReduction="20000"/>
          </a:bodyPr>
          <a:lstStyle/>
          <a:p>
            <a:pPr>
              <a:buNone/>
            </a:pPr>
            <a:r>
              <a:rPr lang="en-CA" sz="2000" i="1" dirty="0" smtClean="0"/>
              <a:t>	</a:t>
            </a:r>
          </a:p>
          <a:p>
            <a:pPr>
              <a:lnSpc>
                <a:spcPct val="120000"/>
              </a:lnSpc>
              <a:buNone/>
            </a:pPr>
            <a:r>
              <a:rPr lang="en-CA" sz="2400" dirty="0" smtClean="0"/>
              <a:t>	</a:t>
            </a:r>
            <a:r>
              <a:rPr lang="en-US" sz="4400" dirty="0" smtClean="0">
                <a:ea typeface="Times New Roman"/>
              </a:rPr>
              <a:t> </a:t>
            </a:r>
            <a:r>
              <a:rPr lang="en-US" sz="5100" dirty="0" smtClean="0">
                <a:ea typeface="Times New Roman"/>
              </a:rPr>
              <a:t>... </a:t>
            </a:r>
            <a:r>
              <a:rPr lang="en-US" sz="5100" dirty="0" smtClean="0">
                <a:ea typeface="Calibri"/>
              </a:rPr>
              <a:t>the State has a duty,</a:t>
            </a:r>
            <a:r>
              <a:rPr lang="en-US" sz="5100" dirty="0" smtClean="0">
                <a:ea typeface="Times New Roman"/>
              </a:rPr>
              <a:t> </a:t>
            </a:r>
            <a:r>
              <a:rPr lang="en-US" sz="5100" dirty="0" smtClean="0">
                <a:ea typeface="Calibri"/>
              </a:rPr>
              <a:t>from the onset of the proposed activity, to actively consult with the </a:t>
            </a:r>
            <a:r>
              <a:rPr lang="en-US" sz="5100" dirty="0" err="1" smtClean="0">
                <a:ea typeface="Calibri"/>
              </a:rPr>
              <a:t>Saramaka</a:t>
            </a:r>
            <a:r>
              <a:rPr lang="en-US" sz="5100" dirty="0" smtClean="0">
                <a:ea typeface="Calibri"/>
              </a:rPr>
              <a:t> people </a:t>
            </a:r>
            <a:r>
              <a:rPr lang="en-US" sz="5100" b="1" dirty="0" smtClean="0">
                <a:ea typeface="Calibri"/>
              </a:rPr>
              <a:t>in</a:t>
            </a:r>
            <a:r>
              <a:rPr lang="en-US" sz="5100" b="1" dirty="0" smtClean="0">
                <a:ea typeface="Times New Roman"/>
              </a:rPr>
              <a:t> </a:t>
            </a:r>
            <a:r>
              <a:rPr lang="en-US" sz="5100" b="1" dirty="0" smtClean="0">
                <a:ea typeface="Calibri"/>
              </a:rPr>
              <a:t>good faith </a:t>
            </a:r>
            <a:r>
              <a:rPr lang="en-US" sz="5100" dirty="0" smtClean="0">
                <a:ea typeface="Calibri"/>
              </a:rPr>
              <a:t>and </a:t>
            </a:r>
            <a:r>
              <a:rPr lang="en-US" sz="5100" b="1" dirty="0" smtClean="0">
                <a:ea typeface="Calibri"/>
              </a:rPr>
              <a:t>with the objective of reaching an agreement</a:t>
            </a:r>
            <a:r>
              <a:rPr lang="en-US" sz="5100" dirty="0" smtClean="0">
                <a:ea typeface="Calibri"/>
              </a:rPr>
              <a:t> … (para. 17) </a:t>
            </a:r>
            <a:endParaRPr lang="en-CA" sz="5100" dirty="0" smtClean="0"/>
          </a:p>
          <a:p>
            <a:pPr>
              <a:lnSpc>
                <a:spcPct val="120000"/>
              </a:lnSpc>
              <a:buNone/>
            </a:pPr>
            <a:endParaRPr lang="en-CA" sz="3800" dirty="0" smtClean="0"/>
          </a:p>
          <a:p>
            <a:pPr>
              <a:lnSpc>
                <a:spcPct val="120000"/>
              </a:lnSpc>
              <a:buNone/>
            </a:pPr>
            <a:r>
              <a:rPr lang="en-CA" sz="3800" dirty="0" smtClean="0"/>
              <a:t>	</a:t>
            </a:r>
            <a:r>
              <a:rPr lang="en-CA" sz="5100" dirty="0" smtClean="0"/>
              <a:t>... the Court considers that, regarding large-scale development or investment projects that would have a major impact within </a:t>
            </a:r>
            <a:r>
              <a:rPr lang="en-CA" sz="5100" dirty="0" err="1" smtClean="0"/>
              <a:t>Saramaka</a:t>
            </a:r>
            <a:r>
              <a:rPr lang="en-CA" sz="5100" dirty="0" smtClean="0"/>
              <a:t> territory, the State has a duty, not only to consult with the </a:t>
            </a:r>
            <a:r>
              <a:rPr lang="en-CA" sz="5100" dirty="0" err="1" smtClean="0"/>
              <a:t>Saramakas</a:t>
            </a:r>
            <a:r>
              <a:rPr lang="en-CA" sz="5100" dirty="0" smtClean="0"/>
              <a:t>, but also to </a:t>
            </a:r>
            <a:r>
              <a:rPr lang="en-CA" sz="5100" b="1" dirty="0" smtClean="0"/>
              <a:t>obtain their free, prior, and informed consent</a:t>
            </a:r>
            <a:r>
              <a:rPr lang="en-CA" sz="5100" dirty="0" smtClean="0"/>
              <a:t>, according to their customs and traditions.  (para. 134)</a:t>
            </a:r>
          </a:p>
          <a:p>
            <a:pPr>
              <a:buNone/>
            </a:pPr>
            <a:endParaRPr lang="en-US" sz="2000" dirty="0" smtClean="0"/>
          </a:p>
          <a:p>
            <a:pPr lvl="2">
              <a:buNone/>
            </a:pPr>
            <a:r>
              <a:rPr lang="en-CA" sz="1400" i="1" dirty="0" smtClean="0"/>
              <a:t>	</a:t>
            </a:r>
            <a:r>
              <a:rPr lang="en-CA" sz="3800" i="1" dirty="0" smtClean="0"/>
              <a:t>Case of the </a:t>
            </a:r>
            <a:r>
              <a:rPr lang="en-CA" sz="3800" i="1" dirty="0" err="1" smtClean="0"/>
              <a:t>Saramaka</a:t>
            </a:r>
            <a:r>
              <a:rPr lang="en-CA" sz="3800" i="1" dirty="0" smtClean="0"/>
              <a:t> People v. Suriname</a:t>
            </a:r>
            <a:r>
              <a:rPr lang="en-CA" sz="3800" dirty="0" smtClean="0"/>
              <a:t>, </a:t>
            </a:r>
            <a:r>
              <a:rPr lang="en-CA" sz="3800" i="1" dirty="0" smtClean="0"/>
              <a:t>(Preliminary Objections, Merits, Reparations, and Costs)</a:t>
            </a:r>
            <a:r>
              <a:rPr lang="en-CA" sz="3800" dirty="0" smtClean="0"/>
              <a:t>,</a:t>
            </a:r>
            <a:r>
              <a:rPr lang="en-CA" sz="3800" i="1" dirty="0" smtClean="0"/>
              <a:t> </a:t>
            </a:r>
            <a:r>
              <a:rPr lang="en-CA" sz="3800" dirty="0" smtClean="0"/>
              <a:t>I/A Court H.R., Judgment of November 28, 2007, Series C No. 172.</a:t>
            </a:r>
            <a:endParaRPr lang="en-US" sz="3800" b="1" dirty="0" smtClean="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24</a:t>
            </a:fld>
            <a:endParaRPr lang="en-US"/>
          </a:p>
        </p:txBody>
      </p:sp>
      <p:sp>
        <p:nvSpPr>
          <p:cNvPr id="4" name="Title 3"/>
          <p:cNvSpPr>
            <a:spLocks noGrp="1"/>
          </p:cNvSpPr>
          <p:nvPr>
            <p:ph type="title"/>
          </p:nvPr>
        </p:nvSpPr>
        <p:spPr>
          <a:xfrm>
            <a:off x="457200" y="274638"/>
            <a:ext cx="8229600" cy="715962"/>
          </a:xfrm>
        </p:spPr>
        <p:txBody>
          <a:bodyPr>
            <a:noAutofit/>
          </a:bodyPr>
          <a:lstStyle/>
          <a:p>
            <a:r>
              <a:rPr lang="en-US" sz="2600" dirty="0" smtClean="0">
                <a:solidFill>
                  <a:prstClr val="black"/>
                </a:solidFill>
                <a:effectLst/>
              </a:rPr>
              <a:t>4.  FPIC – international sources and precedents</a:t>
            </a:r>
            <a:endParaRPr lang="en-CA" sz="2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a:buNone/>
            </a:pPr>
            <a:r>
              <a:rPr lang="en-US" sz="2400" dirty="0" smtClean="0"/>
              <a:t>	</a:t>
            </a:r>
          </a:p>
          <a:p>
            <a:pPr>
              <a:buNone/>
            </a:pPr>
            <a:r>
              <a:rPr lang="en-US" sz="2400" dirty="0" smtClean="0"/>
              <a:t>	</a:t>
            </a:r>
          </a:p>
          <a:p>
            <a:pPr>
              <a:buNone/>
            </a:pPr>
            <a:r>
              <a:rPr lang="en-US" sz="2400" dirty="0" smtClean="0"/>
              <a:t>	</a:t>
            </a:r>
            <a:r>
              <a:rPr lang="en-US" sz="2600" dirty="0" smtClean="0"/>
              <a:t>… the </a:t>
            </a:r>
            <a:r>
              <a:rPr lang="en-GB" sz="2600" dirty="0" smtClean="0"/>
              <a:t>African </a:t>
            </a:r>
            <a:r>
              <a:rPr lang="en-US" sz="2600" dirty="0" smtClean="0"/>
              <a:t>Commission is of the view that any development or investment projects that would have a </a:t>
            </a:r>
            <a:r>
              <a:rPr lang="en-US" sz="2600" b="1" dirty="0" smtClean="0"/>
              <a:t>major impact</a:t>
            </a:r>
            <a:r>
              <a:rPr lang="en-US" sz="2600" dirty="0" smtClean="0"/>
              <a:t> within the </a:t>
            </a:r>
            <a:r>
              <a:rPr lang="en-US" sz="2600" dirty="0" err="1" smtClean="0"/>
              <a:t>Endorois</a:t>
            </a:r>
            <a:r>
              <a:rPr lang="en-US" sz="2600" dirty="0" smtClean="0"/>
              <a:t> territory, the State has a duty not only to consult with the community, but also to </a:t>
            </a:r>
            <a:r>
              <a:rPr lang="en-US" sz="2600" b="1" dirty="0" smtClean="0"/>
              <a:t>obtain their free, prior, and informed consent</a:t>
            </a:r>
            <a:r>
              <a:rPr lang="en-US" sz="2600" dirty="0" smtClean="0"/>
              <a:t>, according to their customs and traditions.</a:t>
            </a:r>
          </a:p>
          <a:p>
            <a:pPr>
              <a:buNone/>
            </a:pPr>
            <a:endParaRPr lang="en-US" sz="2400" dirty="0" smtClean="0"/>
          </a:p>
          <a:p>
            <a:pPr lvl="2">
              <a:buNone/>
            </a:pPr>
            <a:r>
              <a:rPr lang="en-US" sz="1800" dirty="0" smtClean="0"/>
              <a:t>	African Commission on Human and Peoples' Rights, Communication No. 276/2003, </a:t>
            </a:r>
            <a:r>
              <a:rPr lang="en-US" sz="1800" i="1" dirty="0" smtClean="0"/>
              <a:t>Centre for Minority Rights Development (Kenya) and Minority Rights Group International on behalf of </a:t>
            </a:r>
            <a:r>
              <a:rPr lang="en-US" sz="1800" i="1" dirty="0" err="1" smtClean="0"/>
              <a:t>Endorois</a:t>
            </a:r>
            <a:r>
              <a:rPr lang="en-US" sz="1800" i="1" dirty="0" smtClean="0"/>
              <a:t> Welfare Council</a:t>
            </a:r>
            <a:r>
              <a:rPr lang="en-US" sz="1800" dirty="0" smtClean="0"/>
              <a:t> v </a:t>
            </a:r>
            <a:r>
              <a:rPr lang="en-US" sz="1800" i="1" dirty="0" smtClean="0"/>
              <a:t>Kenya</a:t>
            </a:r>
            <a:r>
              <a:rPr lang="en-US" sz="1800" dirty="0" smtClean="0"/>
              <a:t>, Twenty-Seventh Activity Report, 2009, Annex 5, at </a:t>
            </a:r>
            <a:r>
              <a:rPr lang="en-US" sz="1800" dirty="0" err="1" smtClean="0"/>
              <a:t>para</a:t>
            </a:r>
            <a:r>
              <a:rPr lang="en-US" sz="1800" dirty="0" smtClean="0"/>
              <a:t>. 291</a:t>
            </a:r>
            <a:endParaRPr lang="en-CA"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25</a:t>
            </a:fld>
            <a:endParaRPr lang="en-US"/>
          </a:p>
        </p:txBody>
      </p:sp>
      <p:sp>
        <p:nvSpPr>
          <p:cNvPr id="4" name="Title 3"/>
          <p:cNvSpPr>
            <a:spLocks noGrp="1"/>
          </p:cNvSpPr>
          <p:nvPr>
            <p:ph type="title"/>
          </p:nvPr>
        </p:nvSpPr>
        <p:spPr>
          <a:xfrm>
            <a:off x="457200" y="274638"/>
            <a:ext cx="8229600" cy="715962"/>
          </a:xfrm>
        </p:spPr>
        <p:txBody>
          <a:bodyPr>
            <a:noAutofit/>
          </a:bodyPr>
          <a:lstStyle/>
          <a:p>
            <a:r>
              <a:rPr lang="en-US" sz="2600" dirty="0" smtClean="0">
                <a:solidFill>
                  <a:prstClr val="black"/>
                </a:solidFill>
                <a:effectLst/>
              </a:rPr>
              <a:t>4.  FPIC – international sources and precedents</a:t>
            </a:r>
            <a:endParaRPr lang="en-CA" sz="2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a:bodyPr>
          <a:lstStyle/>
          <a:p>
            <a:pPr>
              <a:buNone/>
            </a:pPr>
            <a:r>
              <a:rPr lang="en-US" sz="2400" i="1" dirty="0" smtClean="0"/>
              <a:t>Indigenous and Tribal Peoples Convention, 1989</a:t>
            </a:r>
            <a:r>
              <a:rPr lang="en-US" sz="2400" dirty="0" smtClean="0"/>
              <a:t>, article 4:</a:t>
            </a:r>
          </a:p>
          <a:p>
            <a:pPr>
              <a:buNone/>
            </a:pPr>
            <a:endParaRPr lang="en-US" sz="2400" i="1" dirty="0" smtClean="0"/>
          </a:p>
          <a:p>
            <a:pPr>
              <a:buNone/>
            </a:pPr>
            <a:r>
              <a:rPr lang="en-US" sz="2400" b="1" dirty="0" smtClean="0"/>
              <a:t>	</a:t>
            </a:r>
            <a:r>
              <a:rPr lang="en-US" sz="2400" dirty="0" smtClean="0"/>
              <a:t>1. </a:t>
            </a:r>
            <a:r>
              <a:rPr lang="en-US" sz="2400" b="1" dirty="0" smtClean="0"/>
              <a:t>Special measures </a:t>
            </a:r>
            <a:r>
              <a:rPr lang="en-US" sz="2400" dirty="0" smtClean="0"/>
              <a:t>shall be adopted as appropriate for safeguarding the persons, institutions, property, </a:t>
            </a:r>
            <a:r>
              <a:rPr lang="en-US" sz="2400" dirty="0" err="1" smtClean="0"/>
              <a:t>labour</a:t>
            </a:r>
            <a:r>
              <a:rPr lang="en-US" sz="2400" dirty="0" smtClean="0"/>
              <a:t>, cultures and environment of the peoples concerned. </a:t>
            </a:r>
            <a:endParaRPr lang="en-CA" sz="2400" dirty="0" smtClean="0"/>
          </a:p>
          <a:p>
            <a:pPr>
              <a:buNone/>
            </a:pPr>
            <a:r>
              <a:rPr lang="en-US" sz="2400" dirty="0" smtClean="0"/>
              <a:t>	 </a:t>
            </a:r>
            <a:endParaRPr lang="en-CA" sz="2400" dirty="0" smtClean="0"/>
          </a:p>
          <a:p>
            <a:pPr>
              <a:buNone/>
            </a:pPr>
            <a:r>
              <a:rPr lang="en-US" sz="2400" dirty="0" smtClean="0"/>
              <a:t>	2. Such special measures shall not be contrary to the </a:t>
            </a:r>
            <a:r>
              <a:rPr lang="en-US" sz="2400" b="1" dirty="0" smtClean="0"/>
              <a:t>freely-expressed wishes</a:t>
            </a:r>
            <a:r>
              <a:rPr lang="en-US" sz="2400" dirty="0" smtClean="0"/>
              <a:t> of the peoples concerned.</a:t>
            </a:r>
            <a:endParaRPr lang="en-CA" sz="2400" i="1"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26</a:t>
            </a:fld>
            <a:endParaRPr lang="en-US"/>
          </a:p>
        </p:txBody>
      </p:sp>
      <p:sp>
        <p:nvSpPr>
          <p:cNvPr id="4" name="Title 3"/>
          <p:cNvSpPr>
            <a:spLocks noGrp="1"/>
          </p:cNvSpPr>
          <p:nvPr>
            <p:ph type="title"/>
          </p:nvPr>
        </p:nvSpPr>
        <p:spPr>
          <a:xfrm>
            <a:off x="457200" y="274638"/>
            <a:ext cx="8229600" cy="639762"/>
          </a:xfrm>
        </p:spPr>
        <p:txBody>
          <a:bodyPr>
            <a:noAutofit/>
          </a:bodyPr>
          <a:lstStyle/>
          <a:p>
            <a:r>
              <a:rPr lang="en-US" sz="2600" dirty="0" smtClean="0">
                <a:solidFill>
                  <a:schemeClr val="tx1"/>
                </a:solidFill>
                <a:effectLst/>
              </a:rPr>
              <a:t>4.  FPIC – international sources and precedents</a:t>
            </a:r>
            <a:endParaRPr lang="en-CA"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a:bodyPr>
          <a:lstStyle/>
          <a:p>
            <a:pPr>
              <a:buNone/>
            </a:pPr>
            <a:r>
              <a:rPr lang="en-CA" sz="2400" dirty="0" smtClean="0"/>
              <a:t>	</a:t>
            </a:r>
          </a:p>
          <a:p>
            <a:pPr>
              <a:buNone/>
            </a:pPr>
            <a:r>
              <a:rPr lang="en-CA" sz="2400" dirty="0" smtClean="0"/>
              <a:t>	The Committee is concerned that infrastructure, development and mining mega-projects are being carried out in the State party without the </a:t>
            </a:r>
            <a:r>
              <a:rPr lang="en-CA" sz="2400" b="1" dirty="0" smtClean="0"/>
              <a:t>free, prior and informed consent</a:t>
            </a:r>
            <a:r>
              <a:rPr lang="en-CA" sz="2400" dirty="0" smtClean="0"/>
              <a:t> of the affected indigenous and afro-</a:t>
            </a:r>
            <a:r>
              <a:rPr lang="en-CA" sz="2400" dirty="0" err="1" smtClean="0"/>
              <a:t>colombian</a:t>
            </a:r>
            <a:r>
              <a:rPr lang="en-CA" sz="2400" dirty="0" smtClean="0"/>
              <a:t> communities. </a:t>
            </a:r>
          </a:p>
          <a:p>
            <a:pPr>
              <a:buNone/>
            </a:pPr>
            <a:endParaRPr lang="en-US" sz="2400" dirty="0" smtClean="0"/>
          </a:p>
          <a:p>
            <a:pPr lvl="2">
              <a:buNone/>
            </a:pPr>
            <a:r>
              <a:rPr lang="en-CA" sz="1800" dirty="0" smtClean="0"/>
              <a:t>	Committee on Economic, Social and Cultural Rights, </a:t>
            </a:r>
            <a:r>
              <a:rPr lang="en-CA" sz="1800" i="1" dirty="0" smtClean="0"/>
              <a:t>Concluding observations of the Committee on Economic, Social and Cultural Rights: Colombia</a:t>
            </a:r>
            <a:r>
              <a:rPr lang="en-CA" sz="1800" dirty="0" smtClean="0"/>
              <a:t>, UN Doc. E/C.12/COL/CO/5 (21 May 2010), </a:t>
            </a:r>
            <a:r>
              <a:rPr lang="en-CA" sz="1800" dirty="0" err="1" smtClean="0"/>
              <a:t>para</a:t>
            </a:r>
            <a:r>
              <a:rPr lang="en-CA" sz="1800" dirty="0" smtClean="0"/>
              <a:t>. 9.</a:t>
            </a:r>
            <a:endParaRPr lang="en-CA"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27</a:t>
            </a:fld>
            <a:endParaRPr lang="en-US"/>
          </a:p>
        </p:txBody>
      </p:sp>
      <p:sp>
        <p:nvSpPr>
          <p:cNvPr id="4" name="Title 3"/>
          <p:cNvSpPr>
            <a:spLocks noGrp="1"/>
          </p:cNvSpPr>
          <p:nvPr>
            <p:ph type="title"/>
          </p:nvPr>
        </p:nvSpPr>
        <p:spPr>
          <a:xfrm>
            <a:off x="457200" y="274638"/>
            <a:ext cx="8229600" cy="715962"/>
          </a:xfrm>
        </p:spPr>
        <p:txBody>
          <a:bodyPr>
            <a:noAutofit/>
          </a:bodyPr>
          <a:lstStyle/>
          <a:p>
            <a:r>
              <a:rPr lang="en-US" sz="2600" dirty="0" smtClean="0">
                <a:solidFill>
                  <a:prstClr val="black"/>
                </a:solidFill>
                <a:effectLst/>
              </a:rPr>
              <a:t>4.  FPIC – international sources and precedents</a:t>
            </a:r>
            <a:endParaRPr lang="en-CA" sz="27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a:bodyPr>
          <a:lstStyle/>
          <a:p>
            <a:pPr>
              <a:buNone/>
            </a:pPr>
            <a:r>
              <a:rPr lang="en-CA" sz="2000" b="1" dirty="0" smtClean="0"/>
              <a:t>	</a:t>
            </a:r>
          </a:p>
          <a:p>
            <a:pPr>
              <a:buNone/>
            </a:pPr>
            <a:r>
              <a:rPr lang="en-CA" sz="2400" dirty="0" smtClean="0"/>
              <a:t>	The State party must strengthen </a:t>
            </a:r>
            <a:r>
              <a:rPr lang="en-CA" sz="2400" b="1" dirty="0" smtClean="0"/>
              <a:t>special measures </a:t>
            </a:r>
            <a:r>
              <a:rPr lang="en-CA" sz="2400" dirty="0" smtClean="0"/>
              <a:t>in favour of Afro-Colombian and indigenous people in order to guarantee the enjoyment of their rights and, in particular, to ensure that they </a:t>
            </a:r>
            <a:r>
              <a:rPr lang="en-CA" sz="2400" b="1" dirty="0" smtClean="0"/>
              <a:t>exercise control over their land</a:t>
            </a:r>
            <a:r>
              <a:rPr lang="en-CA" sz="2400" dirty="0" smtClean="0"/>
              <a:t> and that it is </a:t>
            </a:r>
            <a:r>
              <a:rPr lang="en-CA" sz="2400" b="1" dirty="0" err="1" smtClean="0"/>
              <a:t>restituted</a:t>
            </a:r>
            <a:r>
              <a:rPr lang="en-CA" sz="2400" dirty="0" smtClean="0"/>
              <a:t> to them, as appropriate. The State party should … adopt the pertinent legislation for holding prior consultations with a view to </a:t>
            </a:r>
            <a:r>
              <a:rPr lang="en-CA" sz="2400" b="1" dirty="0" smtClean="0"/>
              <a:t>guaranteeing the free, prior and informed consent </a:t>
            </a:r>
            <a:r>
              <a:rPr lang="en-CA" sz="2400" dirty="0" smtClean="0"/>
              <a:t>of community members.</a:t>
            </a:r>
          </a:p>
          <a:p>
            <a:pPr>
              <a:buNone/>
            </a:pPr>
            <a:endParaRPr lang="en-US" sz="1400" dirty="0" smtClean="0"/>
          </a:p>
          <a:p>
            <a:pPr lvl="2">
              <a:buNone/>
            </a:pPr>
            <a:r>
              <a:rPr lang="en-CA" sz="1800" dirty="0" smtClean="0"/>
              <a:t>	Human Rights </a:t>
            </a:r>
            <a:r>
              <a:rPr lang="en-GB" sz="1800" dirty="0" smtClean="0"/>
              <a:t>Committee, </a:t>
            </a:r>
            <a:r>
              <a:rPr lang="en-CA" sz="1800" i="1" dirty="0" smtClean="0"/>
              <a:t>Concluding observations of the Human Rights Committee: Colombia</a:t>
            </a:r>
            <a:r>
              <a:rPr lang="en-CA" sz="1800" dirty="0" smtClean="0"/>
              <a:t>, UN Doc. CCPR/C/COL/CO/6 (4 August 2010), </a:t>
            </a:r>
            <a:r>
              <a:rPr lang="en-CA" sz="1800" dirty="0" err="1" smtClean="0"/>
              <a:t>para</a:t>
            </a:r>
            <a:r>
              <a:rPr lang="en-CA" sz="1800" dirty="0" smtClean="0"/>
              <a:t>. 25.</a:t>
            </a:r>
            <a:endParaRPr lang="en-CA"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28</a:t>
            </a:fld>
            <a:endParaRPr lang="en-US"/>
          </a:p>
        </p:txBody>
      </p:sp>
      <p:sp>
        <p:nvSpPr>
          <p:cNvPr id="4" name="Title 3"/>
          <p:cNvSpPr>
            <a:spLocks noGrp="1"/>
          </p:cNvSpPr>
          <p:nvPr>
            <p:ph type="title"/>
          </p:nvPr>
        </p:nvSpPr>
        <p:spPr>
          <a:xfrm>
            <a:off x="457200" y="274638"/>
            <a:ext cx="8229600" cy="411162"/>
          </a:xfrm>
        </p:spPr>
        <p:txBody>
          <a:bodyPr>
            <a:noAutofit/>
          </a:bodyPr>
          <a:lstStyle/>
          <a:p>
            <a:r>
              <a:rPr lang="en-US" sz="2600" dirty="0" smtClean="0">
                <a:solidFill>
                  <a:prstClr val="black"/>
                </a:solidFill>
                <a:effectLst/>
              </a:rPr>
              <a:t>4.  FPIC – international sources and precedents</a:t>
            </a:r>
            <a:endParaRPr lang="en-CA" sz="800" dirty="0">
              <a:solidFill>
                <a:schemeClr val="tx1"/>
              </a:solidFill>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lnSpcReduction="10000"/>
          </a:bodyPr>
          <a:lstStyle/>
          <a:p>
            <a:pPr>
              <a:buNone/>
            </a:pPr>
            <a:r>
              <a:rPr lang="en-CA" sz="2000" dirty="0" smtClean="0"/>
              <a:t>	</a:t>
            </a:r>
          </a:p>
          <a:p>
            <a:pPr>
              <a:buNone/>
            </a:pPr>
            <a:endParaRPr lang="en-CA" sz="2400" dirty="0" smtClean="0"/>
          </a:p>
          <a:p>
            <a:pPr>
              <a:buNone/>
            </a:pPr>
            <a:r>
              <a:rPr lang="en-CA" sz="2400" dirty="0" smtClean="0"/>
              <a:t>	The Committee … asks that the State party provide information on the measures taken to assure the </a:t>
            </a:r>
            <a:r>
              <a:rPr lang="en-CA" sz="2400" b="1" dirty="0" smtClean="0"/>
              <a:t>effective participation </a:t>
            </a:r>
            <a:r>
              <a:rPr lang="en-CA" sz="2400" dirty="0" smtClean="0"/>
              <a:t>of the </a:t>
            </a:r>
            <a:r>
              <a:rPr lang="en-CA" sz="2400" dirty="0" err="1" smtClean="0"/>
              <a:t>Térraba</a:t>
            </a:r>
            <a:r>
              <a:rPr lang="en-CA" sz="2400" dirty="0" smtClean="0"/>
              <a:t> people and other indigenous peoples whose decision making referring to all the aspects and stages of the plan of the dam of </a:t>
            </a:r>
            <a:r>
              <a:rPr lang="en-CA" sz="2400" dirty="0" err="1" smtClean="0"/>
              <a:t>Diquís</a:t>
            </a:r>
            <a:r>
              <a:rPr lang="en-CA" sz="2400" dirty="0" smtClean="0"/>
              <a:t> have been affected, and to </a:t>
            </a:r>
            <a:r>
              <a:rPr lang="en-CA" sz="2400" b="1" dirty="0" smtClean="0"/>
              <a:t>obtain its free, prior and informed consent </a:t>
            </a:r>
            <a:r>
              <a:rPr lang="en-CA" sz="2400" dirty="0" smtClean="0"/>
              <a:t>with respect to this project.</a:t>
            </a:r>
          </a:p>
          <a:p>
            <a:pPr>
              <a:buNone/>
            </a:pPr>
            <a:endParaRPr lang="en-US" sz="2400" dirty="0" smtClean="0"/>
          </a:p>
          <a:p>
            <a:pPr lvl="2">
              <a:buNone/>
            </a:pPr>
            <a:r>
              <a:rPr lang="en-CA" sz="1800" dirty="0" smtClean="0"/>
              <a:t>	Committee on the Elimination of Racial Discrimination, Letter from Chair Anwar </a:t>
            </a:r>
            <a:r>
              <a:rPr lang="en-CA" sz="1800" dirty="0" err="1" smtClean="0"/>
              <a:t>Kemel</a:t>
            </a:r>
            <a:r>
              <a:rPr lang="en-CA" sz="1800" dirty="0" smtClean="0"/>
              <a:t> to H.E. M. Manuel B. </a:t>
            </a:r>
            <a:r>
              <a:rPr lang="en-CA" sz="1800" dirty="0" err="1" smtClean="0"/>
              <a:t>Dengo</a:t>
            </a:r>
            <a:r>
              <a:rPr lang="en-CA" sz="1800" dirty="0" smtClean="0"/>
              <a:t>, Ambassador, Permanent Representative, Permanent Mission of Costa Rica to the United Nations, Early-Warning Measures and Urgent Procedures, 27 August 2010 at 2. [Unofficial translation] </a:t>
            </a:r>
            <a:endParaRPr lang="en-US" sz="1800" dirty="0" smtClean="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29</a:t>
            </a:fld>
            <a:endParaRPr lang="en-US"/>
          </a:p>
        </p:txBody>
      </p:sp>
      <p:sp>
        <p:nvSpPr>
          <p:cNvPr id="4" name="Title 3"/>
          <p:cNvSpPr>
            <a:spLocks noGrp="1"/>
          </p:cNvSpPr>
          <p:nvPr>
            <p:ph type="title"/>
          </p:nvPr>
        </p:nvSpPr>
        <p:spPr>
          <a:xfrm>
            <a:off x="457200" y="274638"/>
            <a:ext cx="8229600" cy="639762"/>
          </a:xfrm>
        </p:spPr>
        <p:txBody>
          <a:bodyPr>
            <a:noAutofit/>
          </a:bodyPr>
          <a:lstStyle/>
          <a:p>
            <a:r>
              <a:rPr lang="en-US" sz="2600" dirty="0" smtClean="0">
                <a:solidFill>
                  <a:prstClr val="black"/>
                </a:solidFill>
                <a:effectLst/>
              </a:rPr>
              <a:t>4.  FPIC – international sources and precedents</a:t>
            </a:r>
            <a:endParaRPr lang="en-CA"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752600"/>
            <a:ext cx="8229600" cy="4373563"/>
          </a:xfrm>
        </p:spPr>
        <p:txBody>
          <a:bodyPr>
            <a:normAutofit/>
          </a:bodyPr>
          <a:lstStyle/>
          <a:p>
            <a:pPr marL="609600" indent="-609600" eaLnBrk="1" hangingPunct="1">
              <a:buNone/>
            </a:pPr>
            <a:endParaRPr lang="en-US" sz="2800" dirty="0" smtClean="0"/>
          </a:p>
          <a:p>
            <a:pPr marL="609600" indent="-609600" eaLnBrk="1" hangingPunct="1">
              <a:buNone/>
            </a:pPr>
            <a:r>
              <a:rPr lang="en-US" sz="2800" dirty="0" smtClean="0"/>
              <a:t>1. 	Introduction</a:t>
            </a:r>
          </a:p>
          <a:p>
            <a:pPr marL="609600" indent="-609600" eaLnBrk="1" hangingPunct="1">
              <a:buNone/>
            </a:pPr>
            <a:endParaRPr lang="en-US" sz="1400" dirty="0" smtClean="0"/>
          </a:p>
          <a:p>
            <a:pPr marL="609600" indent="-609600" eaLnBrk="1" hangingPunct="1">
              <a:buNone/>
            </a:pPr>
            <a:r>
              <a:rPr lang="en-US" sz="2800" dirty="0" smtClean="0"/>
              <a:t>2. 	Indigenous peoples’ collective rights are human rights</a:t>
            </a:r>
          </a:p>
          <a:p>
            <a:pPr marL="609600" indent="-609600" eaLnBrk="1" hangingPunct="1">
              <a:buNone/>
            </a:pPr>
            <a:endParaRPr lang="en-US" sz="1400" dirty="0" smtClean="0"/>
          </a:p>
          <a:p>
            <a:pPr marL="609600" indent="-609600" eaLnBrk="1" hangingPunct="1">
              <a:buNone/>
            </a:pPr>
            <a:r>
              <a:rPr lang="en-US" sz="2800" dirty="0" smtClean="0"/>
              <a:t>3. 	Legal status and effects of </a:t>
            </a:r>
            <a:r>
              <a:rPr lang="en-US" sz="2800" i="1" dirty="0" smtClean="0"/>
              <a:t>UN Declaration</a:t>
            </a:r>
            <a:endParaRPr lang="en-US" sz="2800" dirty="0" smtClean="0"/>
          </a:p>
          <a:p>
            <a:pPr marL="609600" indent="-609600" eaLnBrk="1" hangingPunct="1">
              <a:buNone/>
            </a:pPr>
            <a:endParaRPr lang="en-US" sz="2800" dirty="0" smtClean="0"/>
          </a:p>
          <a:p>
            <a:pPr marL="609600" indent="-609600">
              <a:buNone/>
            </a:pPr>
            <a:endParaRPr lang="en-US" sz="2800" dirty="0" smtClean="0"/>
          </a:p>
          <a:p>
            <a:pPr marL="609600" indent="-609600" eaLnBrk="1" hangingPunct="1">
              <a:buFontTx/>
              <a:buAutoNum type="arabicPeriod"/>
            </a:pPr>
            <a:endParaRPr lang="en-US" sz="2800" dirty="0" smtClean="0"/>
          </a:p>
          <a:p>
            <a:pPr marL="609600" indent="-609600">
              <a:buNone/>
            </a:pPr>
            <a:endParaRPr lang="en-US" sz="2800" dirty="0" smtClean="0"/>
          </a:p>
          <a:p>
            <a:pPr marL="609600" indent="-609600" eaLnBrk="1" hangingPunct="1">
              <a:buFontTx/>
              <a:buAutoNum type="arabicPeriod"/>
            </a:pPr>
            <a:endParaRPr lang="en-US" sz="2800" dirty="0" smtClean="0"/>
          </a:p>
          <a:p>
            <a:pPr marL="609600" indent="-609600" eaLnBrk="1" hangingPunct="1">
              <a:buNone/>
            </a:pPr>
            <a:endParaRPr lang="en-US" sz="2800" dirty="0" smtClean="0"/>
          </a:p>
          <a:p>
            <a:pPr marL="609600" indent="-609600" eaLnBrk="1" hangingPunct="1">
              <a:buFontTx/>
              <a:buAutoNum type="arabicPeriod"/>
            </a:pPr>
            <a:endParaRPr lang="en-US" sz="2800" dirty="0" smtClean="0"/>
          </a:p>
          <a:p>
            <a:pPr marL="609600" indent="-609600" eaLnBrk="1" hangingPunct="1">
              <a:buFontTx/>
              <a:buAutoNum type="arabicPeriod"/>
            </a:pPr>
            <a:endParaRPr lang="en-US" sz="2800" dirty="0" smtClean="0"/>
          </a:p>
          <a:p>
            <a:pPr marL="609600" indent="-609600" eaLnBrk="1" hangingPunct="1">
              <a:buFontTx/>
              <a:buAutoNum type="arabicPeriod"/>
            </a:pPr>
            <a:endParaRPr lang="en-US" sz="2800" dirty="0" smtClean="0"/>
          </a:p>
          <a:p>
            <a:pPr marL="609600" indent="-609600" eaLnBrk="1" hangingPunct="1">
              <a:buFontTx/>
              <a:buAutoNum type="arabicPeriod"/>
            </a:pPr>
            <a:endParaRPr lang="en-US" sz="2800" dirty="0" smtClean="0"/>
          </a:p>
          <a:p>
            <a:pPr marL="609600" indent="-609600" eaLnBrk="1" hangingPunct="1"/>
            <a:endParaRPr lang="en-US" dirty="0" smtClean="0"/>
          </a:p>
          <a:p>
            <a:pPr marL="609600" indent="-609600" eaLnBrk="1" hangingPunct="1">
              <a:buFontTx/>
              <a:buNone/>
            </a:pPr>
            <a:endParaRPr lang="en-US" dirty="0" smtClean="0"/>
          </a:p>
        </p:txBody>
      </p:sp>
      <p:sp>
        <p:nvSpPr>
          <p:cNvPr id="4100" name="Slide Number Placeholder 3"/>
          <p:cNvSpPr>
            <a:spLocks noGrp="1"/>
          </p:cNvSpPr>
          <p:nvPr>
            <p:ph type="sldNum" sz="quarter" idx="12"/>
          </p:nvPr>
        </p:nvSpPr>
        <p:spPr>
          <a:noFill/>
        </p:spPr>
        <p:txBody>
          <a:bodyPr/>
          <a:lstStyle/>
          <a:p>
            <a:fld id="{AFABAA19-7DCC-48D3-8DBD-AA5DC8F506B3}" type="slidenum">
              <a:rPr lang="en-US" smtClean="0"/>
              <a:pPr/>
              <a:t>3</a:t>
            </a:fld>
            <a:endParaRPr lang="en-US" smtClean="0"/>
          </a:p>
        </p:txBody>
      </p:sp>
      <p:sp>
        <p:nvSpPr>
          <p:cNvPr id="4098" name="Rectangle 2"/>
          <p:cNvSpPr>
            <a:spLocks noGrp="1" noChangeArrowheads="1"/>
          </p:cNvSpPr>
          <p:nvPr>
            <p:ph type="title"/>
          </p:nvPr>
        </p:nvSpPr>
        <p:spPr/>
        <p:txBody>
          <a:bodyPr/>
          <a:lstStyle/>
          <a:p>
            <a:pPr algn="ctr" eaLnBrk="1" hangingPunct="1"/>
            <a:r>
              <a:rPr lang="en-US" sz="2800" b="1" dirty="0" smtClean="0">
                <a:solidFill>
                  <a:schemeClr val="tx1"/>
                </a:solidFill>
                <a:effectLst/>
              </a:rPr>
              <a:t>Topics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lstStyle/>
          <a:p>
            <a:pPr>
              <a:buNone/>
            </a:pPr>
            <a:r>
              <a:rPr lang="en-US" dirty="0" smtClean="0"/>
              <a:t>	</a:t>
            </a:r>
            <a:r>
              <a:rPr lang="en-CA" dirty="0" smtClean="0"/>
              <a:t> </a:t>
            </a:r>
          </a:p>
          <a:p>
            <a:pPr>
              <a:buNone/>
            </a:pPr>
            <a:r>
              <a:rPr lang="en-CA" dirty="0" smtClean="0"/>
              <a:t>	The client will </a:t>
            </a:r>
            <a:r>
              <a:rPr lang="en-CA" b="1" dirty="0" smtClean="0"/>
              <a:t>consider feasible alternative project designs</a:t>
            </a:r>
            <a:r>
              <a:rPr lang="en-CA" dirty="0" smtClean="0"/>
              <a:t> to avoid the relocation of Indigenous Peoples from communally held lands and natural resources subject to </a:t>
            </a:r>
            <a:r>
              <a:rPr lang="en-CA" b="1" dirty="0" smtClean="0"/>
              <a:t>traditional ownership or under customary use</a:t>
            </a:r>
            <a:r>
              <a:rPr lang="en-CA" dirty="0" smtClean="0"/>
              <a:t>. If such relocation is unavoidable the client will not proceed with the project </a:t>
            </a:r>
            <a:r>
              <a:rPr lang="en-CA" b="1" dirty="0" smtClean="0"/>
              <a:t>unless FPIC has been obtained</a:t>
            </a:r>
            <a:r>
              <a:rPr lang="en-CA" dirty="0" smtClean="0"/>
              <a:t>  ...</a:t>
            </a:r>
          </a:p>
          <a:p>
            <a:pPr>
              <a:buNone/>
            </a:pPr>
            <a:endParaRPr lang="en-CA" sz="1400" dirty="0" smtClean="0"/>
          </a:p>
          <a:p>
            <a:pPr lvl="1">
              <a:buNone/>
            </a:pPr>
            <a:r>
              <a:rPr lang="en-US" sz="2000" dirty="0" smtClean="0"/>
              <a:t>	International Finance Corporation (World Bank Group), “Performance Standard 7: Indigenous Peoples”, 1 January 2012</a:t>
            </a:r>
            <a:endParaRPr lang="en-US" sz="20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30</a:t>
            </a:fld>
            <a:endParaRPr lang="en-US"/>
          </a:p>
        </p:txBody>
      </p:sp>
      <p:sp>
        <p:nvSpPr>
          <p:cNvPr id="4" name="Title 3"/>
          <p:cNvSpPr>
            <a:spLocks noGrp="1"/>
          </p:cNvSpPr>
          <p:nvPr>
            <p:ph type="title"/>
          </p:nvPr>
        </p:nvSpPr>
        <p:spPr>
          <a:xfrm>
            <a:off x="457200" y="274638"/>
            <a:ext cx="8229600" cy="1020762"/>
          </a:xfrm>
        </p:spPr>
        <p:txBody>
          <a:bodyPr>
            <a:normAutofit/>
          </a:bodyPr>
          <a:lstStyle/>
          <a:p>
            <a:r>
              <a:rPr lang="en-US" sz="2600" dirty="0" smtClean="0">
                <a:solidFill>
                  <a:prstClr val="black"/>
                </a:solidFill>
                <a:effectLst/>
              </a:rPr>
              <a:t>4.  FPIC – international sources and precedents</a:t>
            </a:r>
            <a:endParaRPr lang="en-US"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85000" lnSpcReduction="20000"/>
          </a:bodyPr>
          <a:lstStyle/>
          <a:p>
            <a:pPr>
              <a:buNone/>
            </a:pPr>
            <a:r>
              <a:rPr lang="en-US" dirty="0" smtClean="0"/>
              <a:t>	</a:t>
            </a:r>
          </a:p>
          <a:p>
            <a:pPr>
              <a:lnSpc>
                <a:spcPct val="120000"/>
              </a:lnSpc>
              <a:buNone/>
            </a:pPr>
            <a:r>
              <a:rPr lang="en-US" dirty="0" smtClean="0"/>
              <a:t>	</a:t>
            </a:r>
            <a:r>
              <a:rPr lang="en-US" sz="2800" dirty="0" smtClean="0"/>
              <a:t>In relation to Indigenous peoples, t</a:t>
            </a:r>
            <a:r>
              <a:rPr lang="en-GB" sz="2800" dirty="0" smtClean="0"/>
              <a:t>he following </a:t>
            </a:r>
            <a:r>
              <a:rPr lang="en-GB" sz="2800" b="1" dirty="0" smtClean="0"/>
              <a:t>“minimum core obligation”</a:t>
            </a:r>
            <a:r>
              <a:rPr lang="en-GB" sz="2800" dirty="0" smtClean="0"/>
              <a:t> of States Parties is “applicable with immediate effect”: </a:t>
            </a:r>
            <a:r>
              <a:rPr lang="en-US" sz="2800" dirty="0" smtClean="0"/>
              <a:t>	</a:t>
            </a:r>
          </a:p>
          <a:p>
            <a:pPr>
              <a:lnSpc>
                <a:spcPct val="120000"/>
              </a:lnSpc>
              <a:buNone/>
            </a:pPr>
            <a:endParaRPr lang="en-US" sz="1600" dirty="0" smtClean="0"/>
          </a:p>
          <a:p>
            <a:pPr>
              <a:lnSpc>
                <a:spcPct val="120000"/>
              </a:lnSpc>
              <a:buNone/>
            </a:pPr>
            <a:r>
              <a:rPr lang="en-GB" sz="2800" dirty="0" smtClean="0"/>
              <a:t>	States parties should obtain their </a:t>
            </a:r>
            <a:r>
              <a:rPr lang="en-GB" sz="2800" b="1" dirty="0" smtClean="0"/>
              <a:t>free and informed prior consent</a:t>
            </a:r>
            <a:r>
              <a:rPr lang="en-GB" sz="2800" dirty="0" smtClean="0"/>
              <a:t> when the preservation of their </a:t>
            </a:r>
            <a:r>
              <a:rPr lang="en-GB" sz="2800" b="1" dirty="0" smtClean="0"/>
              <a:t>cultural resources</a:t>
            </a:r>
            <a:r>
              <a:rPr lang="en-GB" sz="2800" dirty="0" smtClean="0"/>
              <a:t>, especially those associated with their way of life and cultural expression, are at risk.</a:t>
            </a:r>
          </a:p>
          <a:p>
            <a:pPr>
              <a:buNone/>
            </a:pPr>
            <a:endParaRPr lang="en-GB" sz="1400" dirty="0" smtClean="0"/>
          </a:p>
          <a:p>
            <a:pPr lvl="1">
              <a:buNone/>
            </a:pPr>
            <a:r>
              <a:rPr lang="en-CA" sz="2000" dirty="0" smtClean="0"/>
              <a:t>	</a:t>
            </a:r>
            <a:r>
              <a:rPr lang="en-CA" sz="2100" dirty="0" smtClean="0"/>
              <a:t>Committee on Economic, Social and Cultural Rights, General Comment No. 21, </a:t>
            </a:r>
            <a:r>
              <a:rPr lang="en-GB" sz="2100" i="1" dirty="0" smtClean="0"/>
              <a:t>Right of everyone to take part in cultural life (art. 15, para. 1 (a), of the International Covenant on Economic, Social and Cultural Rights)</a:t>
            </a:r>
            <a:r>
              <a:rPr lang="en-CA" sz="2100" dirty="0" smtClean="0"/>
              <a:t>, UN Doc. E/C.12/GC/21 (21 December 2009), para. 55(e).</a:t>
            </a:r>
            <a:endParaRPr lang="en-US" sz="2100" dirty="0" smtClean="0"/>
          </a:p>
          <a:p>
            <a:pPr lvl="2">
              <a:buNone/>
            </a:pPr>
            <a:endParaRPr lang="en-US" sz="12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31</a:t>
            </a:fld>
            <a:endParaRPr lang="en-US"/>
          </a:p>
        </p:txBody>
      </p:sp>
      <p:sp>
        <p:nvSpPr>
          <p:cNvPr id="4" name="Title 3"/>
          <p:cNvSpPr>
            <a:spLocks noGrp="1"/>
          </p:cNvSpPr>
          <p:nvPr>
            <p:ph type="title"/>
          </p:nvPr>
        </p:nvSpPr>
        <p:spPr/>
        <p:txBody>
          <a:bodyPr>
            <a:normAutofit/>
          </a:bodyPr>
          <a:lstStyle/>
          <a:p>
            <a:r>
              <a:rPr lang="en-US" sz="2600" dirty="0" smtClean="0">
                <a:solidFill>
                  <a:prstClr val="black"/>
                </a:solidFill>
                <a:effectLst/>
              </a:rPr>
              <a:t>4.  FPIC – international sources and precedents</a:t>
            </a:r>
            <a:endParaRPr lang="en-US"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600" dirty="0" smtClean="0"/>
              <a:t>	</a:t>
            </a:r>
            <a:r>
              <a:rPr lang="en-CA" sz="2600" dirty="0" smtClean="0">
                <a:ea typeface="Times New Roman"/>
              </a:rPr>
              <a:t> </a:t>
            </a:r>
          </a:p>
          <a:p>
            <a:pPr>
              <a:buNone/>
            </a:pPr>
            <a:r>
              <a:rPr lang="en-CA" sz="2600" dirty="0" smtClean="0">
                <a:ea typeface="Times New Roman"/>
              </a:rPr>
              <a:t>	It is a well-established principle of statutory interpretation that </a:t>
            </a:r>
            <a:r>
              <a:rPr lang="en-CA" sz="2600" b="1" dirty="0" smtClean="0">
                <a:ea typeface="Times New Roman"/>
              </a:rPr>
              <a:t>legislation will be presumed to conform to international law</a:t>
            </a:r>
            <a:r>
              <a:rPr lang="en-CA" sz="2600" dirty="0" smtClean="0">
                <a:ea typeface="Times New Roman"/>
              </a:rPr>
              <a:t>. ... [A]s a matter of law, courts will strive to avoid constructions of domestic law pursuant to which the state would be in violation of its international obligations, unless the wording of the statute clearly compels that result. </a:t>
            </a:r>
          </a:p>
          <a:p>
            <a:pPr>
              <a:buNone/>
            </a:pPr>
            <a:endParaRPr lang="en-CA" sz="1200" dirty="0" smtClean="0"/>
          </a:p>
          <a:p>
            <a:pPr lvl="2">
              <a:buNone/>
            </a:pPr>
            <a:r>
              <a:rPr lang="en-CA" sz="1800" i="1" dirty="0" smtClean="0"/>
              <a:t>R.</a:t>
            </a:r>
            <a:r>
              <a:rPr lang="en-CA" sz="1800" dirty="0" smtClean="0"/>
              <a:t> v. </a:t>
            </a:r>
            <a:r>
              <a:rPr lang="en-CA" sz="1800" i="1" dirty="0" err="1" smtClean="0"/>
              <a:t>Hape</a:t>
            </a:r>
            <a:r>
              <a:rPr lang="en-CA" sz="1800" dirty="0" smtClean="0"/>
              <a:t>, [2007] 2 S.C.R. 292, para. 53.</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32</a:t>
            </a:fld>
            <a:endParaRPr lang="en-US"/>
          </a:p>
        </p:txBody>
      </p:sp>
      <p:sp>
        <p:nvSpPr>
          <p:cNvPr id="4" name="Title 3"/>
          <p:cNvSpPr>
            <a:spLocks noGrp="1"/>
          </p:cNvSpPr>
          <p:nvPr>
            <p:ph type="title"/>
          </p:nvPr>
        </p:nvSpPr>
        <p:spPr/>
        <p:txBody>
          <a:bodyPr>
            <a:normAutofit/>
          </a:bodyPr>
          <a:lstStyle/>
          <a:p>
            <a:r>
              <a:rPr lang="en-US" sz="2600" dirty="0" smtClean="0">
                <a:solidFill>
                  <a:prstClr val="black"/>
                </a:solidFill>
                <a:effectLst/>
              </a:rPr>
              <a:t>4.  FPIC – international sources and precedents</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r>
              <a:rPr lang="en-CA" dirty="0" smtClean="0"/>
              <a:t>… the content of the duty [to consult] </a:t>
            </a:r>
            <a:r>
              <a:rPr lang="en-CA" b="1" dirty="0" smtClean="0"/>
              <a:t>varied with the circumstances</a:t>
            </a:r>
            <a:r>
              <a:rPr lang="en-CA" dirty="0" smtClean="0"/>
              <a:t>: from a minimum "duty to discuss important decisions" where the "breach is less serious or relatively minor"; through the "significantly deeper than mere consultation" that is required in "most cases"; to "</a:t>
            </a:r>
            <a:r>
              <a:rPr lang="en-CA" b="1" dirty="0" smtClean="0"/>
              <a:t>full consent</a:t>
            </a:r>
            <a:r>
              <a:rPr lang="en-CA" dirty="0" smtClean="0"/>
              <a:t> of [the] aboriginal nation" on </a:t>
            </a:r>
            <a:r>
              <a:rPr lang="en-CA" b="1" dirty="0" smtClean="0"/>
              <a:t>very serious issues</a:t>
            </a:r>
            <a:r>
              <a:rPr lang="en-CA" dirty="0" smtClean="0"/>
              <a:t>. </a:t>
            </a:r>
            <a:r>
              <a:rPr lang="en-CA" b="1" dirty="0" smtClean="0"/>
              <a:t>These words apply as much to unresolved claims as to intrusions on settled claims.</a:t>
            </a:r>
          </a:p>
          <a:p>
            <a:pPr>
              <a:buNone/>
            </a:pPr>
            <a:endParaRPr lang="en-CA" sz="1200" b="1" dirty="0" smtClean="0"/>
          </a:p>
          <a:p>
            <a:pPr>
              <a:buNone/>
            </a:pPr>
            <a:endParaRPr lang="en-CA" sz="1200" b="1" dirty="0" smtClean="0"/>
          </a:p>
          <a:p>
            <a:pPr lvl="1">
              <a:buNone/>
            </a:pPr>
            <a:r>
              <a:rPr lang="en-CA" sz="2000" i="1" dirty="0" smtClean="0">
                <a:ea typeface="Times New Roman"/>
              </a:rPr>
              <a:t>	</a:t>
            </a:r>
            <a:r>
              <a:rPr lang="en-CA" sz="2000" i="1" dirty="0" err="1" smtClean="0">
                <a:ea typeface="Times New Roman"/>
              </a:rPr>
              <a:t>Haida</a:t>
            </a:r>
            <a:r>
              <a:rPr lang="en-CA" sz="2000" i="1" dirty="0" smtClean="0">
                <a:ea typeface="Times New Roman"/>
              </a:rPr>
              <a:t> Nation</a:t>
            </a:r>
            <a:r>
              <a:rPr lang="en-CA" sz="2000" dirty="0" smtClean="0">
                <a:ea typeface="Times New Roman"/>
              </a:rPr>
              <a:t> v. </a:t>
            </a:r>
            <a:r>
              <a:rPr lang="en-CA" sz="2000" i="1" dirty="0" smtClean="0">
                <a:ea typeface="Times New Roman"/>
              </a:rPr>
              <a:t>British Columbia (Minister of Forests)</a:t>
            </a:r>
            <a:r>
              <a:rPr lang="en-CA" sz="2000" dirty="0" smtClean="0">
                <a:ea typeface="Times New Roman"/>
              </a:rPr>
              <a:t>, [2004] 3 S.C.R. 511, para. 24 (quotes from </a:t>
            </a:r>
            <a:r>
              <a:rPr lang="en-US" sz="2000" i="1" dirty="0" err="1" smtClean="0"/>
              <a:t>Delgamuukw</a:t>
            </a:r>
            <a:r>
              <a:rPr lang="en-US" sz="2000" dirty="0" smtClean="0"/>
              <a:t> v. </a:t>
            </a:r>
            <a:r>
              <a:rPr lang="en-US" sz="2000" i="1" dirty="0" smtClean="0"/>
              <a:t>British Columbia</a:t>
            </a:r>
            <a:r>
              <a:rPr lang="en-US" sz="2000" dirty="0" smtClean="0"/>
              <a:t>, [1997] 3 S.C.R. 1010, para. 168).</a:t>
            </a:r>
            <a:endParaRPr lang="en-US" sz="20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33</a:t>
            </a:fld>
            <a:endParaRPr lang="en-US"/>
          </a:p>
        </p:txBody>
      </p:sp>
      <p:sp>
        <p:nvSpPr>
          <p:cNvPr id="4" name="Title 3"/>
          <p:cNvSpPr>
            <a:spLocks noGrp="1"/>
          </p:cNvSpPr>
          <p:nvPr>
            <p:ph type="title"/>
          </p:nvPr>
        </p:nvSpPr>
        <p:spPr/>
        <p:txBody>
          <a:bodyPr>
            <a:normAutofit/>
          </a:bodyPr>
          <a:lstStyle/>
          <a:p>
            <a:r>
              <a:rPr lang="en-US" sz="2800" dirty="0" smtClean="0">
                <a:solidFill>
                  <a:schemeClr val="tx1"/>
                </a:solidFill>
                <a:effectLst/>
              </a:rPr>
              <a:t>5.  FPIC – domestic approaches</a:t>
            </a:r>
            <a:endParaRPr lang="en-US" sz="2800" dirty="0">
              <a:solidFill>
                <a:schemeClr val="tx1"/>
              </a:solidFill>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b="1" dirty="0" smtClean="0"/>
              <a:t>	</a:t>
            </a:r>
            <a:r>
              <a:rPr lang="en-CA" b="1" dirty="0" smtClean="0"/>
              <a:t>This process does not give Aboriginal groups a veto over what can be done with land pending final proof of the claim.</a:t>
            </a:r>
            <a:r>
              <a:rPr lang="en-CA" dirty="0" smtClean="0"/>
              <a:t> The Aboriginal "consent" spoken of in </a:t>
            </a:r>
            <a:r>
              <a:rPr lang="en-CA" i="1" dirty="0" err="1" smtClean="0"/>
              <a:t>Delgamuukw</a:t>
            </a:r>
            <a:r>
              <a:rPr lang="en-CA" dirty="0" smtClean="0"/>
              <a:t> is appropriate only in cases of established rights, and then by no means in every case. Rather, what is required is a </a:t>
            </a:r>
            <a:r>
              <a:rPr lang="en-CA" b="1" dirty="0" smtClean="0"/>
              <a:t>process of balancing interests</a:t>
            </a:r>
            <a:r>
              <a:rPr lang="en-CA" dirty="0" smtClean="0"/>
              <a:t>, of give and take.</a:t>
            </a:r>
          </a:p>
          <a:p>
            <a:pPr>
              <a:buNone/>
            </a:pPr>
            <a:endParaRPr lang="en-CA" sz="1400" dirty="0" smtClean="0"/>
          </a:p>
          <a:p>
            <a:pPr lvl="2">
              <a:buClr>
                <a:srgbClr val="DA1F28"/>
              </a:buClr>
              <a:buNone/>
            </a:pPr>
            <a:r>
              <a:rPr lang="en-CA" sz="1800" i="1" dirty="0" err="1" smtClean="0">
                <a:solidFill>
                  <a:prstClr val="black"/>
                </a:solidFill>
                <a:ea typeface="Times New Roman"/>
              </a:rPr>
              <a:t>Haida</a:t>
            </a:r>
            <a:r>
              <a:rPr lang="en-CA" sz="1800" i="1" dirty="0" smtClean="0">
                <a:solidFill>
                  <a:prstClr val="black"/>
                </a:solidFill>
                <a:ea typeface="Times New Roman"/>
              </a:rPr>
              <a:t> Nation</a:t>
            </a:r>
            <a:r>
              <a:rPr lang="en-CA" sz="1800" dirty="0" smtClean="0">
                <a:solidFill>
                  <a:prstClr val="black"/>
                </a:solidFill>
                <a:ea typeface="Times New Roman"/>
              </a:rPr>
              <a:t> v. </a:t>
            </a:r>
            <a:r>
              <a:rPr lang="en-CA" sz="1800" i="1" dirty="0" smtClean="0">
                <a:solidFill>
                  <a:prstClr val="black"/>
                </a:solidFill>
                <a:ea typeface="Times New Roman"/>
              </a:rPr>
              <a:t>British Columbia (Minister of Forests)</a:t>
            </a:r>
            <a:r>
              <a:rPr lang="en-CA" sz="1800" dirty="0" smtClean="0">
                <a:solidFill>
                  <a:prstClr val="black"/>
                </a:solidFill>
                <a:ea typeface="Times New Roman"/>
              </a:rPr>
              <a:t>, </a:t>
            </a:r>
            <a:r>
              <a:rPr lang="en-CA" sz="1800" i="1" dirty="0" smtClean="0">
                <a:solidFill>
                  <a:prstClr val="black"/>
                </a:solidFill>
                <a:ea typeface="Times New Roman"/>
              </a:rPr>
              <a:t>supra</a:t>
            </a:r>
            <a:r>
              <a:rPr lang="en-CA" sz="1800" dirty="0" smtClean="0">
                <a:solidFill>
                  <a:prstClr val="black"/>
                </a:solidFill>
                <a:ea typeface="Times New Roman"/>
              </a:rPr>
              <a:t>, para. 48.</a:t>
            </a:r>
            <a:endParaRPr lang="en-US" sz="1800" dirty="0" smtClean="0">
              <a:solidFill>
                <a:prstClr val="black"/>
              </a:solidFill>
            </a:endParaRPr>
          </a:p>
          <a:p>
            <a:pPr lvl="2">
              <a:buNone/>
            </a:pPr>
            <a:endParaRPr lang="en-US" sz="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34</a:t>
            </a:fld>
            <a:endParaRPr lang="en-US"/>
          </a:p>
        </p:txBody>
      </p:sp>
      <p:sp>
        <p:nvSpPr>
          <p:cNvPr id="4" name="Title 3"/>
          <p:cNvSpPr>
            <a:spLocks noGrp="1"/>
          </p:cNvSpPr>
          <p:nvPr>
            <p:ph type="title"/>
          </p:nvPr>
        </p:nvSpPr>
        <p:spPr/>
        <p:txBody>
          <a:bodyPr>
            <a:normAutofit/>
          </a:bodyPr>
          <a:lstStyle/>
          <a:p>
            <a:r>
              <a:rPr lang="en-US" sz="2800" dirty="0" smtClean="0">
                <a:solidFill>
                  <a:prstClr val="black"/>
                </a:solidFill>
                <a:effectLst/>
              </a:rPr>
              <a:t>5.  FPIC – domestic </a:t>
            </a:r>
            <a:r>
              <a:rPr lang="en-US" sz="2800" dirty="0" smtClean="0">
                <a:solidFill>
                  <a:schemeClr val="tx1"/>
                </a:solidFill>
                <a:effectLst/>
              </a:rPr>
              <a:t>approaches</a:t>
            </a:r>
            <a:endParaRPr lang="en-US"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pPr>
              <a:buNone/>
            </a:pPr>
            <a:r>
              <a:rPr lang="en-US" dirty="0" smtClean="0"/>
              <a:t>	</a:t>
            </a:r>
            <a:r>
              <a:rPr lang="en-US" sz="2400" dirty="0" smtClean="0"/>
              <a:t>The Crown … may continue to manage the resource in question pending claims resolution. But, depending on the circumstances … the </a:t>
            </a:r>
            <a:r>
              <a:rPr lang="en-US" sz="2400" b="1" dirty="0" err="1" smtClean="0"/>
              <a:t>honour</a:t>
            </a:r>
            <a:r>
              <a:rPr lang="en-US" sz="2400" b="1" dirty="0" smtClean="0"/>
              <a:t> of the Crown</a:t>
            </a:r>
            <a:r>
              <a:rPr lang="en-US" sz="2400" dirty="0" smtClean="0"/>
              <a:t> may require it to </a:t>
            </a:r>
            <a:r>
              <a:rPr lang="en-US" sz="2400" b="1" dirty="0" smtClean="0"/>
              <a:t>consult</a:t>
            </a:r>
            <a:r>
              <a:rPr lang="en-US" sz="2400" dirty="0" smtClean="0"/>
              <a:t> with and </a:t>
            </a:r>
            <a:r>
              <a:rPr lang="en-US" sz="2400" b="1" dirty="0" smtClean="0"/>
              <a:t>reasonably accommodate</a:t>
            </a:r>
            <a:r>
              <a:rPr lang="en-US" sz="2400" dirty="0" smtClean="0"/>
              <a:t> Aboriginal interests pending resolution of the claim. (para. 27)</a:t>
            </a:r>
          </a:p>
          <a:p>
            <a:pPr>
              <a:buNone/>
            </a:pPr>
            <a:endParaRPr lang="en-US" sz="2400" dirty="0" smtClean="0"/>
          </a:p>
          <a:p>
            <a:pPr>
              <a:buNone/>
            </a:pPr>
            <a:r>
              <a:rPr lang="en-CA" sz="2400" dirty="0" smtClean="0">
                <a:ea typeface="Times New Roman"/>
              </a:rPr>
              <a:t>	… as this Court recognized in R. v. Marshall, [1999] 3 S.C.R. 533, at para. 22: "... the process of </a:t>
            </a:r>
            <a:r>
              <a:rPr lang="en-CA" sz="2400" b="1" dirty="0" smtClean="0">
                <a:ea typeface="Times New Roman"/>
              </a:rPr>
              <a:t>accommodation </a:t>
            </a:r>
            <a:r>
              <a:rPr lang="en-CA" sz="2400" dirty="0" smtClean="0">
                <a:ea typeface="Times New Roman"/>
              </a:rPr>
              <a:t>of the treaty right </a:t>
            </a:r>
            <a:r>
              <a:rPr lang="en-CA" sz="2400" b="1" dirty="0" smtClean="0">
                <a:ea typeface="Times New Roman"/>
              </a:rPr>
              <a:t>may best be resolved by consultation and negotiation</a:t>
            </a:r>
            <a:r>
              <a:rPr lang="en-CA" sz="2400" dirty="0" smtClean="0">
                <a:ea typeface="Times New Roman"/>
              </a:rPr>
              <a:t>". (para. 47)</a:t>
            </a:r>
          </a:p>
          <a:p>
            <a:pPr>
              <a:buNone/>
            </a:pPr>
            <a:endParaRPr lang="en-CA" sz="2400" dirty="0" smtClean="0"/>
          </a:p>
          <a:p>
            <a:pPr lvl="2">
              <a:buNone/>
            </a:pPr>
            <a:r>
              <a:rPr lang="en-CA" sz="1800" i="1" dirty="0" err="1" smtClean="0">
                <a:ea typeface="Times New Roman"/>
              </a:rPr>
              <a:t>Haida</a:t>
            </a:r>
            <a:r>
              <a:rPr lang="en-CA" sz="1800" i="1" dirty="0" smtClean="0">
                <a:ea typeface="Times New Roman"/>
              </a:rPr>
              <a:t> Nation</a:t>
            </a:r>
            <a:r>
              <a:rPr lang="en-CA" sz="1800" dirty="0" smtClean="0">
                <a:ea typeface="Times New Roman"/>
              </a:rPr>
              <a:t> v. </a:t>
            </a:r>
            <a:r>
              <a:rPr lang="en-CA" sz="1800" i="1" dirty="0" smtClean="0">
                <a:ea typeface="Times New Roman"/>
              </a:rPr>
              <a:t>British Columbia (Minister of Forests)</a:t>
            </a:r>
            <a:r>
              <a:rPr lang="en-CA" sz="1800" dirty="0" smtClean="0">
                <a:ea typeface="Times New Roman"/>
              </a:rPr>
              <a:t>, </a:t>
            </a:r>
            <a:r>
              <a:rPr lang="en-CA" sz="1800" i="1" dirty="0" smtClean="0">
                <a:ea typeface="Times New Roman"/>
              </a:rPr>
              <a:t>supra</a:t>
            </a:r>
            <a:r>
              <a:rPr lang="en-CA" sz="1800" dirty="0" smtClean="0">
                <a:ea typeface="Times New Roman"/>
              </a:rPr>
              <a:t>.</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35</a:t>
            </a:fld>
            <a:endParaRPr lang="en-US"/>
          </a:p>
        </p:txBody>
      </p:sp>
      <p:sp>
        <p:nvSpPr>
          <p:cNvPr id="4" name="Title 3"/>
          <p:cNvSpPr>
            <a:spLocks noGrp="1"/>
          </p:cNvSpPr>
          <p:nvPr>
            <p:ph type="title"/>
          </p:nvPr>
        </p:nvSpPr>
        <p:spPr>
          <a:xfrm>
            <a:off x="457200" y="274638"/>
            <a:ext cx="8229600" cy="715962"/>
          </a:xfrm>
        </p:spPr>
        <p:txBody>
          <a:bodyPr>
            <a:normAutofit/>
          </a:bodyPr>
          <a:lstStyle/>
          <a:p>
            <a:r>
              <a:rPr lang="en-US" sz="2800" dirty="0" smtClean="0">
                <a:solidFill>
                  <a:schemeClr val="tx1"/>
                </a:solidFill>
                <a:effectLst/>
              </a:rPr>
              <a:t>5.  FPIC – domestic approaches</a:t>
            </a:r>
            <a:endParaRPr lang="en-US" sz="2800" dirty="0">
              <a:solidFill>
                <a:schemeClr val="tx1"/>
              </a:solidFill>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10000"/>
              </a:lnSpc>
              <a:buNone/>
            </a:pPr>
            <a:r>
              <a:rPr lang="en-CA" dirty="0" smtClean="0"/>
              <a:t>	</a:t>
            </a:r>
            <a:r>
              <a:rPr lang="en-CA" sz="2600" dirty="0" smtClean="0"/>
              <a:t>... the </a:t>
            </a:r>
            <a:r>
              <a:rPr lang="en-CA" sz="2600" b="1" dirty="0" smtClean="0"/>
              <a:t>general economic development </a:t>
            </a:r>
            <a:r>
              <a:rPr lang="en-CA" sz="2600" dirty="0" smtClean="0"/>
              <a:t>of the interior of British Columbia, through agriculture, mining, forestry, and hydroelectric power, as well as the related building of infrastructure and settlement of foreign populations are </a:t>
            </a:r>
            <a:r>
              <a:rPr lang="en-CA" sz="2600" b="1" dirty="0" smtClean="0"/>
              <a:t>valid legislative objectives</a:t>
            </a:r>
            <a:r>
              <a:rPr lang="en-CA" sz="2600" dirty="0" smtClean="0"/>
              <a:t> ...  these legislative objectives are </a:t>
            </a:r>
            <a:r>
              <a:rPr lang="en-CA" sz="2600" b="1" dirty="0" smtClean="0"/>
              <a:t>subject to accommodation</a:t>
            </a:r>
            <a:r>
              <a:rPr lang="en-CA" sz="2600" dirty="0" smtClean="0"/>
              <a:t> of the aboriginal peoples' interests.  This accommodation </a:t>
            </a:r>
            <a:r>
              <a:rPr lang="en-CA" sz="2600" b="1" dirty="0" smtClean="0"/>
              <a:t>must always be in accordance with the honour and good faith of the Crown.</a:t>
            </a:r>
            <a:r>
              <a:rPr lang="en-CA" sz="2600" dirty="0" smtClean="0"/>
              <a:t> </a:t>
            </a:r>
            <a:r>
              <a:rPr lang="en-CA" dirty="0" smtClean="0"/>
              <a:t> </a:t>
            </a:r>
            <a:endParaRPr lang="en-US" dirty="0" smtClean="0"/>
          </a:p>
          <a:p>
            <a:endParaRPr lang="en-US" sz="1300" dirty="0" smtClean="0"/>
          </a:p>
          <a:p>
            <a:pPr lvl="1">
              <a:buNone/>
            </a:pPr>
            <a:r>
              <a:rPr lang="en-US" i="1" dirty="0" smtClean="0"/>
              <a:t>	</a:t>
            </a:r>
            <a:r>
              <a:rPr lang="en-US" sz="1800" i="1" dirty="0" err="1" smtClean="0"/>
              <a:t>Delgamuukw</a:t>
            </a:r>
            <a:r>
              <a:rPr lang="en-US" sz="1800" dirty="0" smtClean="0"/>
              <a:t> v. </a:t>
            </a:r>
            <a:r>
              <a:rPr lang="en-US" sz="1800" i="1" dirty="0" smtClean="0"/>
              <a:t>British Columbia</a:t>
            </a:r>
            <a:r>
              <a:rPr lang="en-US" sz="1800" dirty="0" smtClean="0"/>
              <a:t>, [1997] 3 S.C.R. 1010, p</a:t>
            </a:r>
            <a:r>
              <a:rPr lang="fr-CA" sz="1800" dirty="0" smtClean="0"/>
              <a:t>er La Forest and L'Heureux-</a:t>
            </a:r>
            <a:r>
              <a:rPr lang="fr-CA" sz="1800" dirty="0" err="1" smtClean="0"/>
              <a:t>Dubé</a:t>
            </a:r>
            <a:r>
              <a:rPr lang="fr-CA" sz="1800" dirty="0" smtClean="0"/>
              <a:t> JJ., paras. 202-203.</a:t>
            </a:r>
            <a:endParaRPr lang="en-US" sz="18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36</a:t>
            </a:fld>
            <a:endParaRPr lang="en-US"/>
          </a:p>
        </p:txBody>
      </p:sp>
      <p:sp>
        <p:nvSpPr>
          <p:cNvPr id="4" name="Title 3"/>
          <p:cNvSpPr>
            <a:spLocks noGrp="1"/>
          </p:cNvSpPr>
          <p:nvPr>
            <p:ph type="title"/>
          </p:nvPr>
        </p:nvSpPr>
        <p:spPr/>
        <p:txBody>
          <a:bodyPr>
            <a:normAutofit/>
          </a:bodyPr>
          <a:lstStyle/>
          <a:p>
            <a:r>
              <a:rPr lang="en-US" sz="2800" dirty="0" smtClean="0">
                <a:solidFill>
                  <a:schemeClr val="tx1"/>
                </a:solidFill>
                <a:effectLst/>
              </a:rPr>
              <a:t>5.  FPIC – domestic approaches</a:t>
            </a:r>
            <a:endParaRPr lang="en-US" sz="2800" dirty="0">
              <a:solidFill>
                <a:schemeClr val="tx1"/>
              </a:solidFill>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32500" lnSpcReduction="20000"/>
          </a:bodyPr>
          <a:lstStyle/>
          <a:p>
            <a:pPr>
              <a:buNone/>
            </a:pPr>
            <a:r>
              <a:rPr lang="en-US" dirty="0" smtClean="0"/>
              <a:t>	</a:t>
            </a:r>
          </a:p>
          <a:p>
            <a:pPr>
              <a:lnSpc>
                <a:spcPct val="120000"/>
              </a:lnSpc>
              <a:buNone/>
            </a:pPr>
            <a:r>
              <a:rPr lang="en-US" sz="3400" dirty="0" smtClean="0"/>
              <a:t>	</a:t>
            </a:r>
            <a:r>
              <a:rPr lang="en-CA" sz="7400" dirty="0" smtClean="0"/>
              <a:t>Treaties serve to reconcile </a:t>
            </a:r>
            <a:r>
              <a:rPr lang="en-CA" sz="7400" b="1" dirty="0" smtClean="0"/>
              <a:t>pre-existing Aboriginal sovereignty </a:t>
            </a:r>
            <a:r>
              <a:rPr lang="en-CA" sz="7400" dirty="0" smtClean="0"/>
              <a:t>with</a:t>
            </a:r>
            <a:r>
              <a:rPr lang="en-CA" sz="7400" b="1" dirty="0" smtClean="0"/>
              <a:t> assumed Crown sovereignty</a:t>
            </a:r>
            <a:r>
              <a:rPr lang="en-CA" sz="7400" dirty="0" smtClean="0"/>
              <a:t>, and to define Aboriginal rights guaranteed by s. 35 of the </a:t>
            </a:r>
            <a:r>
              <a:rPr lang="en-CA" sz="7400" i="1" dirty="0" smtClean="0"/>
              <a:t>Constitution Act, 1982</a:t>
            </a:r>
            <a:r>
              <a:rPr lang="en-CA" sz="7400" dirty="0" smtClean="0"/>
              <a:t>.</a:t>
            </a:r>
            <a:endParaRPr lang="en-US" sz="7400" dirty="0" smtClean="0"/>
          </a:p>
          <a:p>
            <a:pPr lvl="2">
              <a:buNone/>
            </a:pPr>
            <a:endParaRPr lang="en-CA" sz="1900" i="1" dirty="0" smtClean="0"/>
          </a:p>
          <a:p>
            <a:pPr lvl="2">
              <a:buNone/>
            </a:pPr>
            <a:r>
              <a:rPr lang="en-CA" sz="5500" i="1" dirty="0" err="1" smtClean="0"/>
              <a:t>Haida</a:t>
            </a:r>
            <a:r>
              <a:rPr lang="en-CA" sz="5500" i="1" dirty="0" smtClean="0"/>
              <a:t> Nation</a:t>
            </a:r>
            <a:r>
              <a:rPr lang="en-CA" sz="5500" dirty="0" smtClean="0"/>
              <a:t> v. </a:t>
            </a:r>
            <a:r>
              <a:rPr lang="en-CA" sz="5500" i="1" dirty="0" smtClean="0"/>
              <a:t>British Columbia (Minister of Forests)</a:t>
            </a:r>
            <a:r>
              <a:rPr lang="en-CA" sz="5500" dirty="0" smtClean="0"/>
              <a:t>, </a:t>
            </a:r>
            <a:r>
              <a:rPr lang="en-CA" sz="5500" i="1" dirty="0" smtClean="0"/>
              <a:t>supra</a:t>
            </a:r>
            <a:r>
              <a:rPr lang="en-CA" sz="5500" dirty="0" smtClean="0"/>
              <a:t>, para. 20.</a:t>
            </a:r>
          </a:p>
          <a:p>
            <a:pPr lvl="1">
              <a:buNone/>
            </a:pPr>
            <a:endParaRPr lang="en-CA" sz="2500" dirty="0" smtClean="0"/>
          </a:p>
          <a:p>
            <a:pPr lvl="1">
              <a:buNone/>
            </a:pPr>
            <a:endParaRPr lang="en-CA" sz="2900" dirty="0" smtClean="0"/>
          </a:p>
          <a:p>
            <a:pPr lvl="1">
              <a:buFontTx/>
              <a:buChar char="-"/>
            </a:pPr>
            <a:r>
              <a:rPr lang="en-US" sz="6200" dirty="0" smtClean="0"/>
              <a:t>Right to self-determination and self-government</a:t>
            </a:r>
          </a:p>
          <a:p>
            <a:pPr lvl="1">
              <a:buFontTx/>
              <a:buChar char="-"/>
            </a:pPr>
            <a:r>
              <a:rPr lang="en-US" sz="6200" dirty="0" smtClean="0"/>
              <a:t>Right to establish own priorities for development</a:t>
            </a:r>
          </a:p>
          <a:p>
            <a:pPr lvl="1">
              <a:buFontTx/>
              <a:buChar char="-"/>
            </a:pPr>
            <a:r>
              <a:rPr lang="en-US" sz="6200" dirty="0" smtClean="0"/>
              <a:t>Right to relationship with lands, territories and resources (LTR)</a:t>
            </a:r>
          </a:p>
          <a:p>
            <a:pPr lvl="1">
              <a:buFontTx/>
              <a:buChar char="-"/>
            </a:pPr>
            <a:r>
              <a:rPr lang="en-US" sz="6200" dirty="0" smtClean="0"/>
              <a:t>Right to conservation and protection of environment and productive capacity of their LTR</a:t>
            </a:r>
          </a:p>
          <a:p>
            <a:pPr lvl="1">
              <a:buFontTx/>
              <a:buChar char="-"/>
            </a:pPr>
            <a:r>
              <a:rPr lang="en-US" sz="6200" dirty="0" smtClean="0"/>
              <a:t>Right to own means of subsistence</a:t>
            </a:r>
          </a:p>
          <a:p>
            <a:pPr lvl="1">
              <a:buFontTx/>
              <a:buChar char="-"/>
            </a:pPr>
            <a:r>
              <a:rPr lang="en-US" sz="6200" dirty="0" smtClean="0"/>
              <a:t>Right to highest attainable standard of health</a:t>
            </a:r>
          </a:p>
          <a:p>
            <a:pPr lvl="1">
              <a:buFontTx/>
              <a:buChar char="-"/>
            </a:pPr>
            <a:r>
              <a:rPr lang="en-US" sz="6200" dirty="0" smtClean="0"/>
              <a:t>Right to own, use, develop, control LTR based on traditional occupation and use</a:t>
            </a:r>
          </a:p>
          <a:p>
            <a:pPr lvl="1">
              <a:buFontTx/>
              <a:buChar char="-"/>
            </a:pPr>
            <a:r>
              <a:rPr lang="en-US" sz="6200" dirty="0" smtClean="0"/>
              <a:t>Right to non-discrimination</a:t>
            </a:r>
            <a:endParaRPr lang="en-US" sz="6200" dirty="0"/>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37</a:t>
            </a:fld>
            <a:endParaRPr lang="en-US"/>
          </a:p>
        </p:txBody>
      </p:sp>
      <p:sp>
        <p:nvSpPr>
          <p:cNvPr id="4" name="Title 3"/>
          <p:cNvSpPr>
            <a:spLocks noGrp="1"/>
          </p:cNvSpPr>
          <p:nvPr>
            <p:ph type="title"/>
          </p:nvPr>
        </p:nvSpPr>
        <p:spPr>
          <a:xfrm>
            <a:off x="457200" y="152400"/>
            <a:ext cx="8229600" cy="685800"/>
          </a:xfrm>
        </p:spPr>
        <p:txBody>
          <a:bodyPr>
            <a:normAutofit/>
          </a:bodyPr>
          <a:lstStyle/>
          <a:p>
            <a:r>
              <a:rPr lang="en-US" sz="2700" dirty="0" smtClean="0">
                <a:solidFill>
                  <a:schemeClr val="tx1"/>
                </a:solidFill>
                <a:effectLst/>
              </a:rPr>
              <a:t>5.  FPIC – domestic approaches</a:t>
            </a:r>
            <a:endParaRPr lang="en-US" sz="2700" dirty="0">
              <a:solidFill>
                <a:schemeClr val="tx1"/>
              </a:solidFill>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990600"/>
            <a:ext cx="8229600" cy="5029200"/>
          </a:xfrm>
        </p:spPr>
        <p:txBody>
          <a:bodyPr>
            <a:normAutofit fontScale="25000" lnSpcReduction="20000"/>
          </a:bodyPr>
          <a:lstStyle/>
          <a:p>
            <a:pPr eaLnBrk="1" hangingPunct="1"/>
            <a:endParaRPr lang="en-US" sz="9600" dirty="0" smtClean="0"/>
          </a:p>
          <a:p>
            <a:pPr eaLnBrk="1" hangingPunct="1">
              <a:lnSpc>
                <a:spcPct val="120000"/>
              </a:lnSpc>
            </a:pPr>
            <a:r>
              <a:rPr lang="en-US" sz="9600" dirty="0" smtClean="0"/>
              <a:t>International human rights law, including the </a:t>
            </a:r>
            <a:r>
              <a:rPr lang="en-US" sz="9600" i="1" dirty="0" smtClean="0"/>
              <a:t>UN Declaration</a:t>
            </a:r>
            <a:r>
              <a:rPr lang="en-US" sz="9600" dirty="0" smtClean="0"/>
              <a:t>, is highly relevant in elaborating on Indigenous peoples’ inherent rights</a:t>
            </a:r>
          </a:p>
          <a:p>
            <a:pPr eaLnBrk="1" hangingPunct="1">
              <a:lnSpc>
                <a:spcPct val="120000"/>
              </a:lnSpc>
            </a:pPr>
            <a:endParaRPr lang="en-US" sz="7200" dirty="0" smtClean="0"/>
          </a:p>
          <a:p>
            <a:pPr>
              <a:lnSpc>
                <a:spcPct val="120000"/>
              </a:lnSpc>
            </a:pPr>
            <a:r>
              <a:rPr lang="en-US" sz="9600" i="1" dirty="0" smtClean="0"/>
              <a:t>UN Declaration</a:t>
            </a:r>
            <a:r>
              <a:rPr lang="en-US" sz="9600" dirty="0" smtClean="0"/>
              <a:t> provides a principled framework and context for achieving reconciliation and justice – should be used to interpret Indigenous rights in s. 35 of the </a:t>
            </a:r>
            <a:r>
              <a:rPr lang="en-US" sz="9600" i="1" dirty="0" smtClean="0"/>
              <a:t>Constitution Act, 1982</a:t>
            </a:r>
            <a:endParaRPr lang="en-US" sz="9600" dirty="0" smtClean="0"/>
          </a:p>
          <a:p>
            <a:pPr eaLnBrk="1" hangingPunct="1">
              <a:lnSpc>
                <a:spcPct val="120000"/>
              </a:lnSpc>
              <a:buNone/>
            </a:pPr>
            <a:endParaRPr lang="en-US" sz="7200" dirty="0" smtClean="0"/>
          </a:p>
          <a:p>
            <a:pPr eaLnBrk="1" hangingPunct="1">
              <a:lnSpc>
                <a:spcPct val="120000"/>
              </a:lnSpc>
            </a:pPr>
            <a:r>
              <a:rPr lang="en-US" sz="9600" dirty="0" smtClean="0"/>
              <a:t>Indigenous peoples face considerable challenges in convincing Canadian courts to apply FPIC in the resource development context – crucial to reinforce domestic law arguments with international human rights law</a:t>
            </a:r>
          </a:p>
          <a:p>
            <a:pPr eaLnBrk="1" hangingPunct="1"/>
            <a:endParaRPr lang="en-US" sz="3800" dirty="0" smtClean="0"/>
          </a:p>
          <a:p>
            <a:pPr eaLnBrk="1" hangingPunct="1">
              <a:buNone/>
            </a:pPr>
            <a:endParaRPr lang="en-US" sz="2800" i="1" dirty="0" smtClean="0"/>
          </a:p>
          <a:p>
            <a:pPr eaLnBrk="1" hangingPunct="1">
              <a:buNone/>
            </a:pPr>
            <a:r>
              <a:rPr lang="en-US" sz="1300" dirty="0" smtClean="0"/>
              <a:t>	</a:t>
            </a:r>
          </a:p>
          <a:p>
            <a:pPr eaLnBrk="1" hangingPunct="1">
              <a:buNone/>
            </a:pPr>
            <a:r>
              <a:rPr lang="en-US" sz="1100" dirty="0" smtClean="0"/>
              <a:t>	</a:t>
            </a:r>
          </a:p>
          <a:p>
            <a:pPr eaLnBrk="1" hangingPunct="1">
              <a:buFontTx/>
              <a:buNone/>
            </a:pPr>
            <a:r>
              <a:rPr lang="en-US" sz="1300" dirty="0" smtClean="0"/>
              <a:t>	</a:t>
            </a:r>
          </a:p>
          <a:p>
            <a:pPr eaLnBrk="1" hangingPunct="1">
              <a:buFontTx/>
              <a:buNone/>
            </a:pPr>
            <a:endParaRPr lang="en-US" sz="2400" dirty="0" smtClean="0"/>
          </a:p>
          <a:p>
            <a:pPr eaLnBrk="1" hangingPunct="1"/>
            <a:endParaRPr lang="en-US" sz="2400" i="1" dirty="0" smtClean="0"/>
          </a:p>
        </p:txBody>
      </p:sp>
      <p:sp>
        <p:nvSpPr>
          <p:cNvPr id="36868" name="Slide Number Placeholder 3"/>
          <p:cNvSpPr>
            <a:spLocks noGrp="1"/>
          </p:cNvSpPr>
          <p:nvPr>
            <p:ph type="sldNum" sz="quarter" idx="12"/>
          </p:nvPr>
        </p:nvSpPr>
        <p:spPr>
          <a:noFill/>
        </p:spPr>
        <p:txBody>
          <a:bodyPr/>
          <a:lstStyle/>
          <a:p>
            <a:fld id="{020A2B3A-F78F-46B4-B593-206A5990D3E6}" type="slidenum">
              <a:rPr lang="en-US" smtClean="0"/>
              <a:pPr/>
              <a:t>38</a:t>
            </a:fld>
            <a:endParaRPr lang="en-US" smtClean="0"/>
          </a:p>
        </p:txBody>
      </p:sp>
      <p:sp>
        <p:nvSpPr>
          <p:cNvPr id="36866" name="Rectangle 2"/>
          <p:cNvSpPr>
            <a:spLocks noGrp="1" noChangeArrowheads="1"/>
          </p:cNvSpPr>
          <p:nvPr>
            <p:ph type="title"/>
          </p:nvPr>
        </p:nvSpPr>
        <p:spPr>
          <a:xfrm>
            <a:off x="457200" y="152400"/>
            <a:ext cx="8229600" cy="685800"/>
          </a:xfrm>
        </p:spPr>
        <p:txBody>
          <a:bodyPr/>
          <a:lstStyle/>
          <a:p>
            <a:pPr eaLnBrk="1" hangingPunct="1"/>
            <a:r>
              <a:rPr lang="en-US" sz="2700" dirty="0" smtClean="0">
                <a:solidFill>
                  <a:schemeClr val="tx1"/>
                </a:solidFill>
                <a:effectLst/>
              </a:rPr>
              <a:t>6</a:t>
            </a:r>
            <a:r>
              <a:rPr lang="en-US" sz="2700" b="1" dirty="0" smtClean="0">
                <a:solidFill>
                  <a:schemeClr val="tx1"/>
                </a:solidFill>
                <a:effectLst/>
              </a:rPr>
              <a:t>.  Conclusions and Recommendations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1600200"/>
            <a:ext cx="8229600" cy="4800600"/>
          </a:xfrm>
        </p:spPr>
        <p:txBody>
          <a:bodyPr>
            <a:normAutofit/>
          </a:bodyPr>
          <a:lstStyle/>
          <a:p>
            <a:r>
              <a:rPr lang="en-US" sz="2600" dirty="0" smtClean="0"/>
              <a:t>Canadian government positions continue to undermine Indigenous rights – domestically and internationally – despite endorsement of </a:t>
            </a:r>
            <a:r>
              <a:rPr lang="en-US" sz="2600" i="1" dirty="0" smtClean="0"/>
              <a:t>UN Declaration</a:t>
            </a:r>
            <a:endParaRPr lang="en-US" sz="2600" dirty="0" smtClean="0"/>
          </a:p>
          <a:p>
            <a:endParaRPr lang="en-US" sz="2600" dirty="0" smtClean="0"/>
          </a:p>
          <a:p>
            <a:r>
              <a:rPr lang="en-US" sz="2600" dirty="0" smtClean="0"/>
              <a:t>Human rights education should be an ongoing priority</a:t>
            </a:r>
          </a:p>
          <a:p>
            <a:pPr>
              <a:buNone/>
            </a:pPr>
            <a:endParaRPr lang="en-US" sz="2600" dirty="0" smtClean="0"/>
          </a:p>
          <a:p>
            <a:r>
              <a:rPr lang="en-US" sz="2600" dirty="0" smtClean="0"/>
              <a:t>Effective use of </a:t>
            </a:r>
            <a:r>
              <a:rPr lang="en-US" sz="2600" i="1" dirty="0" smtClean="0"/>
              <a:t>Declaration </a:t>
            </a:r>
            <a:r>
              <a:rPr lang="en-US" sz="2600" dirty="0" smtClean="0"/>
              <a:t> should be ongoing objective – </a:t>
            </a:r>
            <a:r>
              <a:rPr lang="en-US" sz="2600" i="1" dirty="0" smtClean="0"/>
              <a:t>e.g. </a:t>
            </a:r>
            <a:r>
              <a:rPr lang="en-US" sz="2600" dirty="0" smtClean="0"/>
              <a:t>Indigenous constitutions and governance; negotiations with governments and corporations; litigation in Canadian courts; international forums.</a:t>
            </a:r>
          </a:p>
          <a:p>
            <a:pPr eaLnBrk="1" hangingPunct="1"/>
            <a:endParaRPr lang="en-US" sz="2800" dirty="0" smtClean="0"/>
          </a:p>
          <a:p>
            <a:endParaRPr lang="en-US" sz="2800" dirty="0" smtClean="0"/>
          </a:p>
          <a:p>
            <a:pPr eaLnBrk="1" hangingPunct="1"/>
            <a:endParaRPr lang="en-US" sz="2400" dirty="0" smtClean="0"/>
          </a:p>
          <a:p>
            <a:pPr eaLnBrk="1" hangingPunct="1"/>
            <a:endParaRPr lang="en-US" sz="2400" i="1" dirty="0" smtClean="0"/>
          </a:p>
          <a:p>
            <a:pPr eaLnBrk="1" hangingPunct="1">
              <a:buFontTx/>
              <a:buNone/>
            </a:pPr>
            <a:endParaRPr lang="en-US" sz="2400" dirty="0" smtClean="0"/>
          </a:p>
          <a:p>
            <a:pPr eaLnBrk="1" hangingPunct="1">
              <a:buFontTx/>
              <a:buNone/>
            </a:pPr>
            <a:endParaRPr lang="en-US" sz="2400" dirty="0" smtClean="0"/>
          </a:p>
        </p:txBody>
      </p:sp>
      <p:sp>
        <p:nvSpPr>
          <p:cNvPr id="37892" name="Slide Number Placeholder 5"/>
          <p:cNvSpPr>
            <a:spLocks noGrp="1"/>
          </p:cNvSpPr>
          <p:nvPr>
            <p:ph type="sldNum" sz="quarter" idx="12"/>
          </p:nvPr>
        </p:nvSpPr>
        <p:spPr>
          <a:noFill/>
        </p:spPr>
        <p:txBody>
          <a:bodyPr/>
          <a:lstStyle/>
          <a:p>
            <a:fld id="{E201C6EA-8624-479C-8C24-25D69754AA2C}" type="slidenum">
              <a:rPr lang="en-US" smtClean="0"/>
              <a:pPr/>
              <a:t>39</a:t>
            </a:fld>
            <a:endParaRPr lang="en-US" smtClean="0"/>
          </a:p>
        </p:txBody>
      </p:sp>
      <p:sp>
        <p:nvSpPr>
          <p:cNvPr id="37890" name="Rectangle 2"/>
          <p:cNvSpPr>
            <a:spLocks noGrp="1" noChangeArrowheads="1"/>
          </p:cNvSpPr>
          <p:nvPr>
            <p:ph type="title"/>
          </p:nvPr>
        </p:nvSpPr>
        <p:spPr>
          <a:xfrm>
            <a:off x="457200" y="274638"/>
            <a:ext cx="8229600" cy="868362"/>
          </a:xfrm>
        </p:spPr>
        <p:txBody>
          <a:bodyPr/>
          <a:lstStyle/>
          <a:p>
            <a:r>
              <a:rPr lang="en-US" sz="2700" dirty="0" smtClean="0">
                <a:solidFill>
                  <a:schemeClr val="tx1"/>
                </a:solidFill>
                <a:effectLst/>
              </a:rPr>
              <a:t>6.  Conclusions and Recommendations</a:t>
            </a:r>
            <a:endParaRPr lang="en-US" sz="2700" b="1" dirty="0" smtClean="0">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81000" y="1752600"/>
            <a:ext cx="8229600" cy="4068763"/>
          </a:xfrm>
        </p:spPr>
        <p:txBody>
          <a:bodyPr>
            <a:normAutofit/>
          </a:bodyPr>
          <a:lstStyle/>
          <a:p>
            <a:pPr marL="609600" indent="-609600">
              <a:buNone/>
            </a:pPr>
            <a:endParaRPr lang="en-US" sz="2800" dirty="0" smtClean="0"/>
          </a:p>
          <a:p>
            <a:pPr marL="609600" indent="-609600">
              <a:buNone/>
            </a:pPr>
            <a:r>
              <a:rPr lang="en-US" sz="2800" dirty="0" smtClean="0"/>
              <a:t> 4. 	FPIC – international sources and precedents</a:t>
            </a:r>
          </a:p>
          <a:p>
            <a:pPr marL="609600" indent="-609600">
              <a:buAutoNum type="arabicPeriod" startAt="4"/>
            </a:pPr>
            <a:endParaRPr lang="en-US" sz="1400" dirty="0" smtClean="0"/>
          </a:p>
          <a:p>
            <a:pPr marL="609600" indent="-609600">
              <a:buNone/>
            </a:pPr>
            <a:r>
              <a:rPr lang="en-US" sz="2800" dirty="0" smtClean="0"/>
              <a:t>5. 	FPIC – domestic approaches</a:t>
            </a:r>
          </a:p>
          <a:p>
            <a:pPr marL="609600" indent="-609600">
              <a:buNone/>
            </a:pPr>
            <a:endParaRPr lang="en-US" sz="1400" dirty="0" smtClean="0"/>
          </a:p>
          <a:p>
            <a:pPr marL="609600" indent="-609600">
              <a:buNone/>
            </a:pPr>
            <a:r>
              <a:rPr lang="en-US" sz="2800" dirty="0" smtClean="0"/>
              <a:t>6. 	Conclusions and recommendations</a:t>
            </a:r>
          </a:p>
        </p:txBody>
      </p:sp>
      <p:sp>
        <p:nvSpPr>
          <p:cNvPr id="5124" name="Slide Number Placeholder 3"/>
          <p:cNvSpPr>
            <a:spLocks noGrp="1"/>
          </p:cNvSpPr>
          <p:nvPr>
            <p:ph type="sldNum" sz="quarter" idx="12"/>
          </p:nvPr>
        </p:nvSpPr>
        <p:spPr>
          <a:noFill/>
        </p:spPr>
        <p:txBody>
          <a:bodyPr/>
          <a:lstStyle/>
          <a:p>
            <a:fld id="{C75C116A-CE0D-42E1-A5CA-C6615ED35FDA}" type="slidenum">
              <a:rPr lang="en-US" smtClean="0"/>
              <a:pPr/>
              <a:t>4</a:t>
            </a:fld>
            <a:endParaRPr lang="en-US" smtClean="0"/>
          </a:p>
        </p:txBody>
      </p:sp>
      <p:sp>
        <p:nvSpPr>
          <p:cNvPr id="5122" name="Rectangle 2"/>
          <p:cNvSpPr>
            <a:spLocks noGrp="1" noChangeArrowheads="1"/>
          </p:cNvSpPr>
          <p:nvPr>
            <p:ph type="title"/>
          </p:nvPr>
        </p:nvSpPr>
        <p:spPr>
          <a:xfrm>
            <a:off x="457200" y="274638"/>
            <a:ext cx="8229600" cy="1020762"/>
          </a:xfrm>
        </p:spPr>
        <p:txBody>
          <a:bodyPr/>
          <a:lstStyle/>
          <a:p>
            <a:pPr algn="ctr" eaLnBrk="1" hangingPunct="1"/>
            <a:r>
              <a:rPr lang="en-US" sz="2800" b="1" dirty="0" smtClean="0">
                <a:solidFill>
                  <a:schemeClr val="tx1"/>
                </a:solidFill>
                <a:effectLst/>
              </a:rPr>
              <a:t>Topics (cont’d)</a:t>
            </a:r>
            <a:endParaRPr lang="en-US" b="1" dirty="0" smtClean="0">
              <a:solidFill>
                <a:schemeClr val="tx1"/>
              </a:solidFill>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67200"/>
            <a:ext cx="8229600" cy="1828800"/>
          </a:xfrm>
        </p:spPr>
        <p:txBody>
          <a:bodyPr>
            <a:normAutofit/>
          </a:bodyPr>
          <a:lstStyle/>
          <a:p>
            <a:pPr algn="ctr">
              <a:lnSpc>
                <a:spcPct val="80000"/>
              </a:lnSpc>
              <a:buNone/>
            </a:pPr>
            <a:r>
              <a:rPr lang="en-US" sz="2000" b="1" dirty="0" smtClean="0"/>
              <a:t>WEBINAR</a:t>
            </a:r>
          </a:p>
          <a:p>
            <a:pPr algn="ctr">
              <a:lnSpc>
                <a:spcPct val="80000"/>
              </a:lnSpc>
              <a:buNone/>
            </a:pPr>
            <a:r>
              <a:rPr lang="en-US" sz="2000" b="1" dirty="0" smtClean="0"/>
              <a:t>Assembly of First Nations </a:t>
            </a:r>
          </a:p>
          <a:p>
            <a:pPr algn="ctr">
              <a:lnSpc>
                <a:spcPct val="80000"/>
              </a:lnSpc>
              <a:buNone/>
            </a:pPr>
            <a:r>
              <a:rPr lang="en-US" sz="2000" b="1" dirty="0" smtClean="0"/>
              <a:t>Ottawa, September 13, 2012</a:t>
            </a:r>
          </a:p>
          <a:p>
            <a:pPr>
              <a:lnSpc>
                <a:spcPct val="80000"/>
              </a:lnSpc>
            </a:pPr>
            <a:endParaRPr lang="en-US" sz="2000" b="1" dirty="0" smtClean="0"/>
          </a:p>
          <a:p>
            <a:pPr algn="ctr">
              <a:lnSpc>
                <a:spcPct val="80000"/>
              </a:lnSpc>
              <a:buNone/>
            </a:pPr>
            <a:r>
              <a:rPr lang="en-US" sz="2000" b="1" dirty="0" smtClean="0"/>
              <a:t>Paul Joffe, Barrister and Solicitor</a:t>
            </a:r>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40</a:t>
            </a:fld>
            <a:endParaRPr lang="en-US"/>
          </a:p>
        </p:txBody>
      </p:sp>
      <p:sp>
        <p:nvSpPr>
          <p:cNvPr id="4" name="Title 3"/>
          <p:cNvSpPr>
            <a:spLocks noGrp="1"/>
          </p:cNvSpPr>
          <p:nvPr>
            <p:ph type="title"/>
          </p:nvPr>
        </p:nvSpPr>
        <p:spPr>
          <a:xfrm>
            <a:off x="457200" y="2057400"/>
            <a:ext cx="8229600" cy="990600"/>
          </a:xfrm>
        </p:spPr>
        <p:txBody>
          <a:bodyPr>
            <a:normAutofit/>
          </a:bodyPr>
          <a:lstStyle/>
          <a:p>
            <a:pPr algn="ctr"/>
            <a:r>
              <a:rPr lang="en-US" sz="3200" dirty="0" smtClean="0"/>
              <a:t> </a:t>
            </a:r>
            <a:r>
              <a:rPr lang="en-US" sz="2800" i="1" dirty="0" smtClean="0">
                <a:solidFill>
                  <a:schemeClr val="tx1"/>
                </a:solidFill>
                <a:effectLst/>
              </a:rPr>
              <a:t>THANK YOU!</a:t>
            </a:r>
            <a:r>
              <a:rPr lang="en-US" sz="2800" dirty="0" smtClean="0"/>
              <a:t> </a:t>
            </a:r>
            <a:endParaRPr lang="en-CA"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676400"/>
            <a:ext cx="8229600" cy="4449763"/>
          </a:xfrm>
        </p:spPr>
        <p:txBody>
          <a:bodyPr>
            <a:normAutofit lnSpcReduction="10000"/>
          </a:bodyPr>
          <a:lstStyle/>
          <a:p>
            <a:pPr eaLnBrk="1" hangingPunct="1">
              <a:buFontTx/>
              <a:buNone/>
            </a:pPr>
            <a:r>
              <a:rPr lang="en-US" sz="2800" dirty="0" smtClean="0"/>
              <a:t>	Aboriginal rights </a:t>
            </a:r>
            <a:r>
              <a:rPr lang="en-US" sz="2800" b="1" dirty="0" smtClean="0"/>
              <a:t>from the beginning</a:t>
            </a:r>
            <a:r>
              <a:rPr lang="en-US" sz="2800" dirty="0" smtClean="0"/>
              <a:t> have been shaped by international concepts. … More recently, emerging international norms</a:t>
            </a:r>
            <a:r>
              <a:rPr lang="en-US" sz="2800" i="1" dirty="0" smtClean="0"/>
              <a:t> </a:t>
            </a:r>
            <a:r>
              <a:rPr lang="en-US" sz="2800" dirty="0" smtClean="0"/>
              <a:t>have guided governments and courts grappling with aboriginal issues.</a:t>
            </a:r>
            <a:r>
              <a:rPr lang="en-US" sz="2800" i="1" dirty="0" smtClean="0"/>
              <a:t>  </a:t>
            </a:r>
            <a:r>
              <a:rPr lang="en-US" sz="2800" b="1" dirty="0" smtClean="0"/>
              <a:t>Canada</a:t>
            </a:r>
            <a:r>
              <a:rPr lang="en-US" sz="2800" dirty="0" smtClean="0"/>
              <a:t>,</a:t>
            </a:r>
            <a:r>
              <a:rPr lang="en-US" sz="2800" i="1" dirty="0" smtClean="0"/>
              <a:t> </a:t>
            </a:r>
            <a:r>
              <a:rPr lang="en-US" sz="2800" dirty="0" smtClean="0"/>
              <a:t>as a respected member of the international community,</a:t>
            </a:r>
            <a:r>
              <a:rPr lang="en-US" sz="2800" b="1" dirty="0" smtClean="0"/>
              <a:t> cannot ignore these new international norms</a:t>
            </a:r>
            <a:r>
              <a:rPr lang="en-US" sz="2800" dirty="0" smtClean="0"/>
              <a:t> …  Whether we like it or not, </a:t>
            </a:r>
            <a:r>
              <a:rPr lang="en-US" sz="2800" b="1" dirty="0" smtClean="0"/>
              <a:t>aboriginal rights are an international matter</a:t>
            </a:r>
            <a:r>
              <a:rPr lang="en-US" sz="2800" dirty="0" smtClean="0"/>
              <a:t>.</a:t>
            </a:r>
          </a:p>
          <a:p>
            <a:pPr eaLnBrk="1" hangingPunct="1">
              <a:lnSpc>
                <a:spcPct val="80000"/>
              </a:lnSpc>
              <a:buFontTx/>
              <a:buNone/>
            </a:pPr>
            <a:r>
              <a:rPr lang="en-US" sz="1000" dirty="0" smtClean="0"/>
              <a:t>	</a:t>
            </a:r>
          </a:p>
          <a:p>
            <a:pPr eaLnBrk="1" hangingPunct="1">
              <a:lnSpc>
                <a:spcPct val="80000"/>
              </a:lnSpc>
              <a:buFontTx/>
              <a:buNone/>
            </a:pPr>
            <a:endParaRPr lang="en-US" sz="1000" dirty="0" smtClean="0"/>
          </a:p>
          <a:p>
            <a:pPr lvl="1" eaLnBrk="1" hangingPunct="1">
              <a:lnSpc>
                <a:spcPct val="80000"/>
              </a:lnSpc>
              <a:buFontTx/>
              <a:buNone/>
            </a:pPr>
            <a:r>
              <a:rPr lang="en-US" sz="2000" dirty="0" smtClean="0"/>
              <a:t>	</a:t>
            </a:r>
            <a:r>
              <a:rPr lang="en-US" sz="1800" dirty="0" smtClean="0"/>
              <a:t>Right </a:t>
            </a:r>
            <a:r>
              <a:rPr lang="en-US" sz="1800" dirty="0" err="1" smtClean="0"/>
              <a:t>Honourable</a:t>
            </a:r>
            <a:r>
              <a:rPr lang="en-US" sz="1800" dirty="0" smtClean="0"/>
              <a:t> Beverley </a:t>
            </a:r>
            <a:r>
              <a:rPr lang="en-US" sz="1800" dirty="0" err="1" smtClean="0"/>
              <a:t>McLachlin</a:t>
            </a:r>
            <a:r>
              <a:rPr lang="en-US" sz="1800" dirty="0" smtClean="0"/>
              <a:t>, P.C. Chief Justice of Canada, “Aboriginal Rights: International Perspectives”, Order of Canada Luncheon, Canadian Club of Vancouver, Vancouver, British Columbia, February 8, 2002. </a:t>
            </a:r>
          </a:p>
          <a:p>
            <a:pPr eaLnBrk="1" hangingPunct="1">
              <a:lnSpc>
                <a:spcPct val="80000"/>
              </a:lnSpc>
            </a:pPr>
            <a:endParaRPr lang="en-US" sz="2400" dirty="0" smtClean="0"/>
          </a:p>
        </p:txBody>
      </p:sp>
      <p:sp>
        <p:nvSpPr>
          <p:cNvPr id="7172" name="Slide Number Placeholder 3"/>
          <p:cNvSpPr>
            <a:spLocks noGrp="1"/>
          </p:cNvSpPr>
          <p:nvPr>
            <p:ph type="sldNum" sz="quarter" idx="12"/>
          </p:nvPr>
        </p:nvSpPr>
        <p:spPr>
          <a:noFill/>
        </p:spPr>
        <p:txBody>
          <a:bodyPr/>
          <a:lstStyle/>
          <a:p>
            <a:fld id="{A62EFD0F-3F19-4250-AA95-7DD2A84A7285}" type="slidenum">
              <a:rPr lang="en-US" smtClean="0"/>
              <a:pPr/>
              <a:t>5</a:t>
            </a:fld>
            <a:endParaRPr lang="en-US" smtClean="0"/>
          </a:p>
        </p:txBody>
      </p:sp>
      <p:sp>
        <p:nvSpPr>
          <p:cNvPr id="7170" name="Rectangle 2"/>
          <p:cNvSpPr>
            <a:spLocks noGrp="1" noChangeArrowheads="1"/>
          </p:cNvSpPr>
          <p:nvPr>
            <p:ph type="title"/>
          </p:nvPr>
        </p:nvSpPr>
        <p:spPr>
          <a:xfrm>
            <a:off x="457200" y="228600"/>
            <a:ext cx="8229600" cy="685800"/>
          </a:xfrm>
        </p:spPr>
        <p:txBody>
          <a:bodyPr>
            <a:normAutofit/>
          </a:bodyPr>
          <a:lstStyle/>
          <a:p>
            <a:r>
              <a:rPr lang="en-US" sz="2800" dirty="0" smtClean="0">
                <a:solidFill>
                  <a:schemeClr val="tx1"/>
                </a:solidFill>
                <a:effectLst/>
              </a:rPr>
              <a:t>1.	Introduction</a:t>
            </a: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p>
          <a:p>
            <a:pPr>
              <a:buNone/>
            </a:pPr>
            <a:r>
              <a:rPr lang="en-US" dirty="0" smtClean="0"/>
              <a:t>	The rights of indigenous peoples have remained a priority for the OHCHR and, in pursuing this priority, the Declaration on the Rights of Indigenous Peoples was the Office’s </a:t>
            </a:r>
            <a:r>
              <a:rPr lang="en-US" b="1" dirty="0" smtClean="0"/>
              <a:t>key reference</a:t>
            </a:r>
            <a:r>
              <a:rPr lang="en-US" dirty="0" smtClean="0"/>
              <a:t> and </a:t>
            </a:r>
            <a:r>
              <a:rPr lang="en-US" b="1" dirty="0" smtClean="0"/>
              <a:t>framework for action</a:t>
            </a:r>
            <a:r>
              <a:rPr lang="en-US" dirty="0" smtClean="0"/>
              <a:t>.</a:t>
            </a:r>
          </a:p>
          <a:p>
            <a:endParaRPr lang="en-US" sz="1500" dirty="0" smtClean="0"/>
          </a:p>
          <a:p>
            <a:pPr lvl="1">
              <a:buNone/>
            </a:pPr>
            <a:r>
              <a:rPr lang="en-US" dirty="0" smtClean="0"/>
              <a:t>	</a:t>
            </a:r>
            <a:r>
              <a:rPr lang="en-US" sz="1800" dirty="0" smtClean="0"/>
              <a:t>Human Rights Council, </a:t>
            </a:r>
            <a:r>
              <a:rPr lang="en-US" sz="1800" i="1" dirty="0" smtClean="0"/>
              <a:t>Report of the United Nations High Commissioner for Human Rights on the rights of indigenous peoples</a:t>
            </a:r>
            <a:r>
              <a:rPr lang="en-US" sz="1800" dirty="0" smtClean="0"/>
              <a:t>, UN Doc. A/HRC/21/23 (25 June 2012), para. 34 (Conclusions)</a:t>
            </a:r>
            <a:r>
              <a:rPr lang="en-CA" sz="1800" dirty="0" smtClean="0"/>
              <a:t>.</a:t>
            </a:r>
            <a:endParaRPr lang="en-US" sz="1800" dirty="0" smtClean="0"/>
          </a:p>
          <a:p>
            <a:pPr>
              <a:buNone/>
            </a:pPr>
            <a:r>
              <a:rPr lang="en-US" dirty="0" smtClean="0"/>
              <a:t> </a:t>
            </a:r>
          </a:p>
        </p:txBody>
      </p:sp>
      <p:sp>
        <p:nvSpPr>
          <p:cNvPr id="3" name="Slide Number Placeholder 2"/>
          <p:cNvSpPr>
            <a:spLocks noGrp="1"/>
          </p:cNvSpPr>
          <p:nvPr>
            <p:ph type="sldNum" sz="quarter" idx="12"/>
          </p:nvPr>
        </p:nvSpPr>
        <p:spPr/>
        <p:txBody>
          <a:bodyPr/>
          <a:lstStyle/>
          <a:p>
            <a:pPr>
              <a:defRPr/>
            </a:pPr>
            <a:fld id="{24D4BBDA-5F22-49DD-9323-4308400B5662}" type="slidenum">
              <a:rPr lang="en-US" smtClean="0"/>
              <a:pPr>
                <a:defRPr/>
              </a:pPr>
              <a:t>6</a:t>
            </a:fld>
            <a:endParaRPr lang="en-US"/>
          </a:p>
        </p:txBody>
      </p:sp>
      <p:sp>
        <p:nvSpPr>
          <p:cNvPr id="4" name="Title 3"/>
          <p:cNvSpPr>
            <a:spLocks noGrp="1"/>
          </p:cNvSpPr>
          <p:nvPr>
            <p:ph type="title"/>
          </p:nvPr>
        </p:nvSpPr>
        <p:spPr>
          <a:xfrm>
            <a:off x="457200" y="274638"/>
            <a:ext cx="8229600" cy="944562"/>
          </a:xfrm>
        </p:spPr>
        <p:txBody>
          <a:bodyPr>
            <a:normAutofit/>
          </a:bodyPr>
          <a:lstStyle/>
          <a:p>
            <a:r>
              <a:rPr lang="en-US" sz="2800" dirty="0" smtClean="0">
                <a:solidFill>
                  <a:schemeClr val="tx1"/>
                </a:solidFill>
                <a:effectLst/>
              </a:rPr>
              <a:t>1.	 Introduction</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447800"/>
            <a:ext cx="8229600" cy="4678363"/>
          </a:xfrm>
        </p:spPr>
        <p:txBody>
          <a:bodyPr>
            <a:normAutofit/>
          </a:bodyPr>
          <a:lstStyle/>
          <a:p>
            <a:pPr eaLnBrk="1" hangingPunct="1">
              <a:buFontTx/>
              <a:buNone/>
            </a:pPr>
            <a:r>
              <a:rPr lang="en-US" sz="2600" b="1" dirty="0" smtClean="0"/>
              <a:t>Real and potential uses</a:t>
            </a:r>
            <a:r>
              <a:rPr lang="en-US" sz="2600" dirty="0" smtClean="0"/>
              <a:t>:</a:t>
            </a:r>
          </a:p>
          <a:p>
            <a:pPr eaLnBrk="1" hangingPunct="1">
              <a:buNone/>
            </a:pPr>
            <a:endParaRPr lang="en-US" sz="1500" dirty="0" smtClean="0"/>
          </a:p>
          <a:p>
            <a:pPr eaLnBrk="1" hangingPunct="1"/>
            <a:r>
              <a:rPr lang="en-US" sz="2600" dirty="0" smtClean="0"/>
              <a:t>Interpret Indigenous rights and State obligations in Canada and internationally</a:t>
            </a:r>
          </a:p>
          <a:p>
            <a:pPr eaLnBrk="1" hangingPunct="1"/>
            <a:endParaRPr lang="en-US" sz="1200" dirty="0" smtClean="0"/>
          </a:p>
          <a:p>
            <a:pPr eaLnBrk="1" hangingPunct="1"/>
            <a:r>
              <a:rPr lang="en-US" sz="2600" dirty="0" smtClean="0"/>
              <a:t>Use </a:t>
            </a:r>
            <a:r>
              <a:rPr lang="en-US" sz="2600" i="1" dirty="0" smtClean="0"/>
              <a:t>Declaration </a:t>
            </a:r>
            <a:r>
              <a:rPr lang="en-US" sz="2600" dirty="0" smtClean="0"/>
              <a:t>to interpret nature and scope of rights in s. 35 of </a:t>
            </a:r>
            <a:r>
              <a:rPr lang="en-US" sz="2600" i="1" dirty="0" smtClean="0"/>
              <a:t>Constitution Act, 1982</a:t>
            </a:r>
            <a:endParaRPr lang="en-US" sz="2600" dirty="0" smtClean="0"/>
          </a:p>
          <a:p>
            <a:pPr eaLnBrk="1" hangingPunct="1"/>
            <a:endParaRPr lang="en-US" sz="1200" dirty="0" smtClean="0"/>
          </a:p>
          <a:p>
            <a:pPr eaLnBrk="1" hangingPunct="1"/>
            <a:r>
              <a:rPr lang="en-US" sz="2600" dirty="0" smtClean="0"/>
              <a:t>Fill in the gaps in treaties and other agreements between Indigenous peoples and States</a:t>
            </a:r>
          </a:p>
          <a:p>
            <a:pPr eaLnBrk="1" hangingPunct="1"/>
            <a:endParaRPr lang="en-US" sz="1200" dirty="0" smtClean="0"/>
          </a:p>
          <a:p>
            <a:pPr eaLnBrk="1" hangingPunct="1"/>
            <a:r>
              <a:rPr lang="en-US" sz="2600" dirty="0" smtClean="0"/>
              <a:t>Transcend the “box” of domestic law</a:t>
            </a:r>
          </a:p>
          <a:p>
            <a:pPr eaLnBrk="1" hangingPunct="1"/>
            <a:endParaRPr lang="en-US" sz="2800" dirty="0" smtClean="0"/>
          </a:p>
          <a:p>
            <a:pPr eaLnBrk="1" hangingPunct="1">
              <a:buFontTx/>
              <a:buNone/>
            </a:pPr>
            <a:endParaRPr lang="en-US" i="1" dirty="0" smtClean="0"/>
          </a:p>
          <a:p>
            <a:pPr eaLnBrk="1" hangingPunct="1"/>
            <a:endParaRPr lang="en-US" dirty="0" smtClean="0"/>
          </a:p>
          <a:p>
            <a:pPr eaLnBrk="1" hangingPunct="1">
              <a:buFontTx/>
              <a:buNone/>
            </a:pPr>
            <a:endParaRPr lang="en-US" dirty="0" smtClean="0"/>
          </a:p>
        </p:txBody>
      </p:sp>
      <p:sp>
        <p:nvSpPr>
          <p:cNvPr id="13316" name="Slide Number Placeholder 3"/>
          <p:cNvSpPr>
            <a:spLocks noGrp="1"/>
          </p:cNvSpPr>
          <p:nvPr>
            <p:ph type="sldNum" sz="quarter" idx="12"/>
          </p:nvPr>
        </p:nvSpPr>
        <p:spPr>
          <a:noFill/>
        </p:spPr>
        <p:txBody>
          <a:bodyPr/>
          <a:lstStyle/>
          <a:p>
            <a:fld id="{1C4D0AF3-BBDF-45F1-BD85-65D33208A349}" type="slidenum">
              <a:rPr lang="en-US" smtClean="0"/>
              <a:pPr/>
              <a:t>7</a:t>
            </a:fld>
            <a:endParaRPr lang="en-US" smtClean="0"/>
          </a:p>
        </p:txBody>
      </p:sp>
      <p:sp>
        <p:nvSpPr>
          <p:cNvPr id="13314" name="Rectangle 2"/>
          <p:cNvSpPr>
            <a:spLocks noGrp="1" noChangeArrowheads="1"/>
          </p:cNvSpPr>
          <p:nvPr>
            <p:ph type="title"/>
          </p:nvPr>
        </p:nvSpPr>
        <p:spPr>
          <a:xfrm>
            <a:off x="457200" y="274638"/>
            <a:ext cx="8229600" cy="715962"/>
          </a:xfrm>
        </p:spPr>
        <p:txBody>
          <a:bodyPr/>
          <a:lstStyle/>
          <a:p>
            <a:r>
              <a:rPr lang="en-US" sz="2800" b="1" dirty="0" smtClean="0">
                <a:solidFill>
                  <a:schemeClr val="tx1"/>
                </a:solidFill>
                <a:effectLst/>
              </a:rPr>
              <a:t>1.	</a:t>
            </a:r>
            <a:r>
              <a:rPr lang="en-US" sz="2800" dirty="0" smtClean="0">
                <a:solidFill>
                  <a:schemeClr val="tx1"/>
                </a:solidFill>
                <a:effectLst/>
              </a:rPr>
              <a:t> Introduction</a:t>
            </a:r>
            <a:endParaRPr lang="en-US" sz="2800" b="1" i="1" dirty="0" smtClean="0">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a:bodyPr>
          <a:lstStyle/>
          <a:p>
            <a:pPr eaLnBrk="1" hangingPunct="1">
              <a:lnSpc>
                <a:spcPct val="90000"/>
              </a:lnSpc>
            </a:pPr>
            <a:endParaRPr lang="en-CA" sz="2000" dirty="0" smtClean="0">
              <a:solidFill>
                <a:srgbClr val="000000"/>
              </a:solidFill>
              <a:cs typeface="Times New Roman" pitchFamily="18" charset="0"/>
            </a:endParaRPr>
          </a:p>
          <a:p>
            <a:pPr eaLnBrk="1" hangingPunct="1">
              <a:lnSpc>
                <a:spcPct val="90000"/>
              </a:lnSpc>
              <a:buNone/>
            </a:pPr>
            <a:r>
              <a:rPr lang="en-CA" sz="2400" dirty="0" smtClean="0">
                <a:solidFill>
                  <a:srgbClr val="000000"/>
                </a:solidFill>
                <a:cs typeface="Times New Roman" pitchFamily="18" charset="0"/>
              </a:rPr>
              <a:t>	</a:t>
            </a:r>
            <a:r>
              <a:rPr lang="en-US" sz="2400" b="1" dirty="0" smtClean="0"/>
              <a:t>Promotion and protection of all human rights</a:t>
            </a:r>
            <a:r>
              <a:rPr lang="en-US" sz="2400" dirty="0" smtClean="0"/>
              <a:t>, civil, political, economic, social and cultural rights, including the right to development</a:t>
            </a:r>
          </a:p>
          <a:p>
            <a:pPr lvl="1" eaLnBrk="1" hangingPunct="1">
              <a:lnSpc>
                <a:spcPct val="90000"/>
              </a:lnSpc>
            </a:pPr>
            <a:endParaRPr lang="en-US" sz="1200" dirty="0" smtClean="0"/>
          </a:p>
          <a:p>
            <a:pPr lvl="1" eaLnBrk="1" hangingPunct="1">
              <a:lnSpc>
                <a:spcPct val="90000"/>
              </a:lnSpc>
              <a:buFontTx/>
              <a:buNone/>
            </a:pPr>
            <a:r>
              <a:rPr lang="en-US" sz="2400" dirty="0" smtClean="0"/>
              <a:t>	− Economic, social and cultural rights</a:t>
            </a:r>
          </a:p>
          <a:p>
            <a:pPr lvl="1" eaLnBrk="1" hangingPunct="1">
              <a:lnSpc>
                <a:spcPct val="90000"/>
              </a:lnSpc>
            </a:pPr>
            <a:endParaRPr lang="en-US" sz="1200" dirty="0" smtClean="0"/>
          </a:p>
          <a:p>
            <a:pPr lvl="1" eaLnBrk="1" hangingPunct="1">
              <a:lnSpc>
                <a:spcPct val="90000"/>
              </a:lnSpc>
              <a:buFontTx/>
              <a:buNone/>
            </a:pPr>
            <a:r>
              <a:rPr lang="en-US" sz="2400" dirty="0" smtClean="0"/>
              <a:t>	− Civil and political rights</a:t>
            </a:r>
          </a:p>
          <a:p>
            <a:pPr lvl="1" eaLnBrk="1" hangingPunct="1">
              <a:lnSpc>
                <a:spcPct val="90000"/>
              </a:lnSpc>
            </a:pPr>
            <a:endParaRPr lang="en-US" sz="1200" dirty="0" smtClean="0"/>
          </a:p>
          <a:p>
            <a:pPr lvl="1" eaLnBrk="1" hangingPunct="1">
              <a:lnSpc>
                <a:spcPct val="90000"/>
              </a:lnSpc>
              <a:buFontTx/>
              <a:buNone/>
            </a:pPr>
            <a:r>
              <a:rPr lang="en-US" sz="2400" dirty="0" smtClean="0"/>
              <a:t>	− </a:t>
            </a:r>
            <a:r>
              <a:rPr lang="en-US" sz="2400" b="1" dirty="0" smtClean="0"/>
              <a:t>Rights of peoples</a:t>
            </a:r>
            <a:r>
              <a:rPr lang="en-US" sz="2400" dirty="0" smtClean="0"/>
              <a:t>, and specific groups and individuals</a:t>
            </a:r>
          </a:p>
          <a:p>
            <a:pPr eaLnBrk="1" hangingPunct="1">
              <a:lnSpc>
                <a:spcPct val="90000"/>
              </a:lnSpc>
            </a:pPr>
            <a:endParaRPr lang="en-US" sz="2400" dirty="0" smtClean="0"/>
          </a:p>
          <a:p>
            <a:pPr lvl="2">
              <a:lnSpc>
                <a:spcPct val="90000"/>
              </a:lnSpc>
              <a:buNone/>
            </a:pPr>
            <a:r>
              <a:rPr lang="en-CA" sz="1800" dirty="0" smtClean="0">
                <a:solidFill>
                  <a:srgbClr val="000000"/>
                </a:solidFill>
                <a:cs typeface="Times New Roman" pitchFamily="18" charset="0"/>
              </a:rPr>
              <a:t>	Human Rights Council, </a:t>
            </a:r>
            <a:r>
              <a:rPr lang="en-GB" sz="1800" i="1" dirty="0" smtClean="0">
                <a:solidFill>
                  <a:srgbClr val="000000"/>
                </a:solidFill>
                <a:cs typeface="Times New Roman" pitchFamily="18" charset="0"/>
              </a:rPr>
              <a:t>Institution-building of the United Nations Human Rights Council</a:t>
            </a:r>
            <a:r>
              <a:rPr lang="en-GB" sz="1800" dirty="0" smtClean="0">
                <a:solidFill>
                  <a:srgbClr val="000000"/>
                </a:solidFill>
                <a:cs typeface="Times New Roman" pitchFamily="18" charset="0"/>
              </a:rPr>
              <a:t>, Res. 5/1 (18 June 2007)</a:t>
            </a:r>
            <a:r>
              <a:rPr lang="en-CA" sz="1800" dirty="0" smtClean="0">
                <a:solidFill>
                  <a:srgbClr val="000000"/>
                </a:solidFill>
                <a:cs typeface="Times New Roman" pitchFamily="18" charset="0"/>
              </a:rPr>
              <a:t>, Annex</a:t>
            </a:r>
            <a:r>
              <a:rPr lang="en-CA" sz="1800" dirty="0" smtClean="0"/>
              <a:t> </a:t>
            </a:r>
            <a:r>
              <a:rPr lang="en-US" sz="1800" dirty="0" smtClean="0"/>
              <a:t> – Agenda and Framework for the </a:t>
            </a:r>
            <a:r>
              <a:rPr lang="en-US" sz="1800" dirty="0" err="1" smtClean="0"/>
              <a:t>Programme</a:t>
            </a:r>
            <a:r>
              <a:rPr lang="en-US" sz="1800" dirty="0" smtClean="0"/>
              <a:t> of Work, Item 3.</a:t>
            </a:r>
          </a:p>
        </p:txBody>
      </p:sp>
      <p:sp>
        <p:nvSpPr>
          <p:cNvPr id="15364" name="Slide Number Placeholder 3"/>
          <p:cNvSpPr>
            <a:spLocks noGrp="1"/>
          </p:cNvSpPr>
          <p:nvPr>
            <p:ph type="sldNum" sz="quarter" idx="12"/>
          </p:nvPr>
        </p:nvSpPr>
        <p:spPr>
          <a:noFill/>
        </p:spPr>
        <p:txBody>
          <a:bodyPr/>
          <a:lstStyle/>
          <a:p>
            <a:fld id="{DFE85074-3087-4AD5-BAC2-FF09F5603F9A}" type="slidenum">
              <a:rPr lang="en-US" smtClean="0"/>
              <a:pPr/>
              <a:t>8</a:t>
            </a:fld>
            <a:endParaRPr lang="en-US" smtClean="0"/>
          </a:p>
        </p:txBody>
      </p:sp>
      <p:sp>
        <p:nvSpPr>
          <p:cNvPr id="15362" name="Rectangle 2"/>
          <p:cNvSpPr>
            <a:spLocks noGrp="1" noChangeArrowheads="1"/>
          </p:cNvSpPr>
          <p:nvPr>
            <p:ph type="title"/>
          </p:nvPr>
        </p:nvSpPr>
        <p:spPr>
          <a:xfrm>
            <a:off x="457200" y="274638"/>
            <a:ext cx="8229600" cy="1020762"/>
          </a:xfrm>
        </p:spPr>
        <p:txBody>
          <a:bodyPr/>
          <a:lstStyle/>
          <a:p>
            <a:pPr eaLnBrk="1" hangingPunct="1"/>
            <a:r>
              <a:rPr lang="en-US" sz="2800" b="1" dirty="0" smtClean="0">
                <a:solidFill>
                  <a:schemeClr val="tx1"/>
                </a:solidFill>
                <a:effectLst/>
              </a:rPr>
              <a:t>2.	Indigenous peoples’ collective rights are 	human rights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143000"/>
            <a:ext cx="8229600" cy="4983163"/>
          </a:xfrm>
        </p:spPr>
        <p:txBody>
          <a:bodyPr/>
          <a:lstStyle/>
          <a:p>
            <a:pPr eaLnBrk="1" hangingPunct="1">
              <a:lnSpc>
                <a:spcPct val="90000"/>
              </a:lnSpc>
              <a:buFontTx/>
              <a:buNone/>
            </a:pPr>
            <a:r>
              <a:rPr lang="en-US" sz="2800" dirty="0" smtClean="0"/>
              <a:t>	</a:t>
            </a:r>
          </a:p>
          <a:p>
            <a:pPr eaLnBrk="1" hangingPunct="1">
              <a:lnSpc>
                <a:spcPct val="90000"/>
              </a:lnSpc>
              <a:buFontTx/>
              <a:buNone/>
            </a:pPr>
            <a:r>
              <a:rPr lang="en-US" sz="2800" dirty="0" smtClean="0"/>
              <a:t>	… this Court considers that indigenous communities might have a </a:t>
            </a:r>
            <a:r>
              <a:rPr lang="en-US" sz="2800" b="1" dirty="0" smtClean="0"/>
              <a:t>collective understanding</a:t>
            </a:r>
            <a:r>
              <a:rPr lang="en-US" sz="2800" dirty="0" smtClean="0"/>
              <a:t> of the concepts of property and possession, in the sense that ownership of the land “is not centered on an individual but rather on the group and its community.” This notion of ownership and possession of land … deserves </a:t>
            </a:r>
            <a:r>
              <a:rPr lang="en-US" sz="2800" b="1" dirty="0" smtClean="0"/>
              <a:t>equal protection</a:t>
            </a:r>
            <a:r>
              <a:rPr lang="en-US" sz="2800" dirty="0" smtClean="0"/>
              <a:t> under Article 21 of the American Convention [on Human Rights].</a:t>
            </a:r>
          </a:p>
          <a:p>
            <a:pPr eaLnBrk="1" hangingPunct="1">
              <a:lnSpc>
                <a:spcPct val="90000"/>
              </a:lnSpc>
              <a:buFontTx/>
              <a:buNone/>
            </a:pPr>
            <a:endParaRPr lang="en-US" sz="1000" dirty="0" smtClean="0"/>
          </a:p>
          <a:p>
            <a:pPr eaLnBrk="1" hangingPunct="1">
              <a:lnSpc>
                <a:spcPct val="90000"/>
              </a:lnSpc>
              <a:buFontTx/>
              <a:buNone/>
            </a:pPr>
            <a:endParaRPr lang="en-US" sz="1000" dirty="0" smtClean="0"/>
          </a:p>
          <a:p>
            <a:pPr lvl="2">
              <a:lnSpc>
                <a:spcPct val="90000"/>
              </a:lnSpc>
              <a:buFontTx/>
              <a:buNone/>
            </a:pPr>
            <a:r>
              <a:rPr lang="en-US" sz="2200" dirty="0" smtClean="0"/>
              <a:t>	</a:t>
            </a:r>
            <a:r>
              <a:rPr lang="en-US" sz="1800" i="1" dirty="0" smtClean="0"/>
              <a:t>Case of </a:t>
            </a:r>
            <a:r>
              <a:rPr lang="en-US" sz="1800" i="1" dirty="0" err="1" smtClean="0"/>
              <a:t>Sawhoyamaxa</a:t>
            </a:r>
            <a:r>
              <a:rPr lang="en-US" sz="1800" i="1" dirty="0" smtClean="0"/>
              <a:t> v. Paraguay</a:t>
            </a:r>
            <a:r>
              <a:rPr lang="en-US" sz="1800" dirty="0" smtClean="0"/>
              <a:t>, Inter-Am. </a:t>
            </a:r>
            <a:r>
              <a:rPr lang="es-EC" sz="1800" dirty="0" err="1" smtClean="0"/>
              <a:t>Ct.</a:t>
            </a:r>
            <a:r>
              <a:rPr lang="es-EC" sz="1800" dirty="0" smtClean="0"/>
              <a:t> H.R. Ser. </a:t>
            </a:r>
            <a:r>
              <a:rPr lang="es-EC" sz="1800" dirty="0" err="1" smtClean="0"/>
              <a:t>C.No</a:t>
            </a:r>
            <a:r>
              <a:rPr lang="es-EC" sz="1800" dirty="0" smtClean="0"/>
              <a:t>. 146 (</a:t>
            </a:r>
            <a:r>
              <a:rPr lang="es-EC" sz="1800" dirty="0" err="1" smtClean="0"/>
              <a:t>Judgment</a:t>
            </a:r>
            <a:r>
              <a:rPr lang="es-EC" sz="1800" dirty="0" smtClean="0"/>
              <a:t>) Mar. 29, 2006, para. 120.</a:t>
            </a:r>
            <a:endParaRPr lang="en-US" sz="1800" dirty="0" smtClean="0"/>
          </a:p>
        </p:txBody>
      </p:sp>
      <p:sp>
        <p:nvSpPr>
          <p:cNvPr id="17412" name="Slide Number Placeholder 3"/>
          <p:cNvSpPr>
            <a:spLocks noGrp="1"/>
          </p:cNvSpPr>
          <p:nvPr>
            <p:ph type="sldNum" sz="quarter" idx="12"/>
          </p:nvPr>
        </p:nvSpPr>
        <p:spPr>
          <a:noFill/>
        </p:spPr>
        <p:txBody>
          <a:bodyPr/>
          <a:lstStyle/>
          <a:p>
            <a:fld id="{54BF5615-24B6-4EA0-BC73-C1CC4DE6A9CA}" type="slidenum">
              <a:rPr lang="en-US" smtClean="0"/>
              <a:pPr/>
              <a:t>9</a:t>
            </a:fld>
            <a:endParaRPr lang="en-US" smtClean="0"/>
          </a:p>
        </p:txBody>
      </p:sp>
      <p:sp>
        <p:nvSpPr>
          <p:cNvPr id="17410" name="Rectangle 2"/>
          <p:cNvSpPr>
            <a:spLocks noGrp="1" noChangeArrowheads="1"/>
          </p:cNvSpPr>
          <p:nvPr>
            <p:ph type="title"/>
          </p:nvPr>
        </p:nvSpPr>
        <p:spPr>
          <a:xfrm>
            <a:off x="457200" y="274638"/>
            <a:ext cx="8229600" cy="639762"/>
          </a:xfrm>
        </p:spPr>
        <p:txBody>
          <a:bodyPr>
            <a:normAutofit fontScale="90000"/>
          </a:bodyPr>
          <a:lstStyle/>
          <a:p>
            <a:r>
              <a:rPr lang="en-US" sz="2800" dirty="0" smtClean="0">
                <a:solidFill>
                  <a:prstClr val="black"/>
                </a:solidFill>
                <a:effectLst/>
              </a:rPr>
              <a:t>2.	Indigenous peoples’ collective rights are 	human rights</a:t>
            </a:r>
            <a:endParaRPr lang="en-US" sz="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Times New Roman"/>
        <a:ea typeface=""/>
        <a:cs typeface=""/>
      </a:majorFont>
      <a:minorFont>
        <a:latin typeface="Times New Roman"/>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59295</TotalTime>
  <Words>653</Words>
  <Application>Microsoft Office PowerPoint</Application>
  <PresentationFormat>On-screen Show (4:3)</PresentationFormat>
  <Paragraphs>314</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UN Declaration: Legal Effects and “Free, Prior and Informed Consent”</vt:lpstr>
      <vt:lpstr>Objectives</vt:lpstr>
      <vt:lpstr>Topics</vt:lpstr>
      <vt:lpstr>Topics (cont’d)</vt:lpstr>
      <vt:lpstr>1. Introduction</vt:lpstr>
      <vt:lpstr>1.  Introduction</vt:lpstr>
      <vt:lpstr>1.  Introduction</vt:lpstr>
      <vt:lpstr>2. Indigenous peoples’ collective rights are  human rights</vt:lpstr>
      <vt:lpstr>2. Indigenous peoples’ collective rights are  human rights</vt:lpstr>
      <vt:lpstr>2. Indigenous peoples’ collective rights are  human rights</vt:lpstr>
      <vt:lpstr>2.  Indigenous peoples’ collective rights are human rights</vt:lpstr>
      <vt:lpstr>3.   Legal status and effects of UN Declaration</vt:lpstr>
      <vt:lpstr>3.   Legal status and effects of UN Declaration</vt:lpstr>
      <vt:lpstr>3.   Legal status and effects of UN Declaration</vt:lpstr>
      <vt:lpstr>3.   Legal status and effects of UN Declaration</vt:lpstr>
      <vt:lpstr>3.   Legal status and effects of UN Declaration</vt:lpstr>
      <vt:lpstr>3.   Legal status and effects of UN Declaration</vt:lpstr>
      <vt:lpstr>3.   Legal status and effects of UN Declaration</vt:lpstr>
      <vt:lpstr>3.   Legal status and effects of UN Declaration</vt:lpstr>
      <vt:lpstr>3.   Legal status and effects of UN Declaration</vt:lpstr>
      <vt:lpstr>4.   FPIC – international sources and precedents</vt:lpstr>
      <vt:lpstr>4.   FPIC – international sources and precedents</vt:lpstr>
      <vt:lpstr>4.   FPIC – international sources and precedents  </vt:lpstr>
      <vt:lpstr>4.  FPIC – international sources and precedents</vt:lpstr>
      <vt:lpstr>4.  FPIC – international sources and precedents</vt:lpstr>
      <vt:lpstr>4.  FPIC – international sources and precedents</vt:lpstr>
      <vt:lpstr>4.  FPIC – international sources and precedents</vt:lpstr>
      <vt:lpstr>4.  FPIC – international sources and precedents</vt:lpstr>
      <vt:lpstr>4.  FPIC – international sources and precedents</vt:lpstr>
      <vt:lpstr>4.  FPIC – international sources and precedents</vt:lpstr>
      <vt:lpstr>4.  FPIC – international sources and precedents</vt:lpstr>
      <vt:lpstr>4.  FPIC – international sources and precedents</vt:lpstr>
      <vt:lpstr>5.  FPIC – domestic approaches</vt:lpstr>
      <vt:lpstr>5.  FPIC – domestic approaches</vt:lpstr>
      <vt:lpstr>5.  FPIC – domestic approaches</vt:lpstr>
      <vt:lpstr>5.  FPIC – domestic approaches</vt:lpstr>
      <vt:lpstr>5.  FPIC – domestic approaches</vt:lpstr>
      <vt:lpstr>6.  Conclusions and Recommendations</vt:lpstr>
      <vt:lpstr>6.  Conclusions and Recommendations</vt:lpstr>
      <vt:lpstr> THANK YOU! </vt:lpstr>
    </vt:vector>
  </TitlesOfParts>
  <Company>__________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Opposition to the UN Declaration: Legitimate Concerns or Ideological Bias?</dc:title>
  <dc:creator>__________</dc:creator>
  <cp:lastModifiedBy>Paul</cp:lastModifiedBy>
  <cp:revision>929</cp:revision>
  <dcterms:created xsi:type="dcterms:W3CDTF">2008-02-12T01:27:25Z</dcterms:created>
  <dcterms:modified xsi:type="dcterms:W3CDTF">2012-09-13T00:47:09Z</dcterms:modified>
</cp:coreProperties>
</file>